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66" r:id="rId6"/>
    <p:sldMasterId id="2147483679" r:id="rId7"/>
    <p:sldMasterId id="2147483683" r:id="rId8"/>
    <p:sldMasterId id="2147483694" r:id="rId9"/>
    <p:sldMasterId id="2147483696" r:id="rId10"/>
    <p:sldMasterId id="2147483707" r:id="rId11"/>
  </p:sldMasterIdLst>
  <p:notesMasterIdLst>
    <p:notesMasterId r:id="rId12"/>
  </p:notes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287" r:id="rId44"/>
    <p:sldId id="288" r:id="rId45"/>
    <p:sldId id="289" r:id="rId46"/>
    <p:sldId id="290" r:id="rId47"/>
  </p:sldIdLst>
  <p:sldSz cy="6858000" cx="9144000"/>
  <p:notesSz cx="6858000" cy="9144000"/>
  <p:embeddedFontLst>
    <p:embeddedFont>
      <p:font typeface="Lustria"/>
      <p:regular r:id="rId48"/>
    </p:embeddedFont>
    <p:embeddedFont>
      <p:font typeface="Gill Sans"/>
      <p:regular r:id="rId49"/>
      <p:bold r:id="rId50"/>
    </p:embeddedFont>
    <p:embeddedFont>
      <p:font typeface="Century Gothic"/>
      <p:regular r:id="rId51"/>
      <p:bold r:id="rId52"/>
      <p:italic r:id="rId53"/>
      <p:boldItalic r:id="rId5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r:id="rId55" roundtripDataSignature="AMtx7mieNfYBtZRkKtQIgblS+tt0n0wO8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9710243-F655-4849-B924-9B307AAC71E6}">
  <a:tblStyle styleId="{69710243-F655-4849-B924-9B307AAC71E6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28.xml"/><Relationship Id="rId42" Type="http://schemas.openxmlformats.org/officeDocument/2006/relationships/slide" Target="slides/slide30.xml"/><Relationship Id="rId41" Type="http://schemas.openxmlformats.org/officeDocument/2006/relationships/slide" Target="slides/slide29.xml"/><Relationship Id="rId44" Type="http://schemas.openxmlformats.org/officeDocument/2006/relationships/slide" Target="slides/slide32.xml"/><Relationship Id="rId43" Type="http://schemas.openxmlformats.org/officeDocument/2006/relationships/slide" Target="slides/slide31.xml"/><Relationship Id="rId46" Type="http://schemas.openxmlformats.org/officeDocument/2006/relationships/slide" Target="slides/slide34.xml"/><Relationship Id="rId45" Type="http://schemas.openxmlformats.org/officeDocument/2006/relationships/slide" Target="slides/slide33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Master" Target="slideMasters/slideMaster5.xml"/><Relationship Id="rId48" Type="http://schemas.openxmlformats.org/officeDocument/2006/relationships/font" Target="fonts/Lustria-regular.fntdata"/><Relationship Id="rId47" Type="http://schemas.openxmlformats.org/officeDocument/2006/relationships/slide" Target="slides/slide35.xml"/><Relationship Id="rId49" Type="http://schemas.openxmlformats.org/officeDocument/2006/relationships/font" Target="fonts/GillSans-regular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31" Type="http://schemas.openxmlformats.org/officeDocument/2006/relationships/slide" Target="slides/slide19.xml"/><Relationship Id="rId30" Type="http://schemas.openxmlformats.org/officeDocument/2006/relationships/slide" Target="slides/slide18.xml"/><Relationship Id="rId33" Type="http://schemas.openxmlformats.org/officeDocument/2006/relationships/slide" Target="slides/slide21.xml"/><Relationship Id="rId32" Type="http://schemas.openxmlformats.org/officeDocument/2006/relationships/slide" Target="slides/slide20.xml"/><Relationship Id="rId35" Type="http://schemas.openxmlformats.org/officeDocument/2006/relationships/slide" Target="slides/slide23.xml"/><Relationship Id="rId34" Type="http://schemas.openxmlformats.org/officeDocument/2006/relationships/slide" Target="slides/slide22.xml"/><Relationship Id="rId37" Type="http://schemas.openxmlformats.org/officeDocument/2006/relationships/slide" Target="slides/slide25.xml"/><Relationship Id="rId36" Type="http://schemas.openxmlformats.org/officeDocument/2006/relationships/slide" Target="slides/slide24.xml"/><Relationship Id="rId39" Type="http://schemas.openxmlformats.org/officeDocument/2006/relationships/slide" Target="slides/slide27.xml"/><Relationship Id="rId38" Type="http://schemas.openxmlformats.org/officeDocument/2006/relationships/slide" Target="slides/slide26.xml"/><Relationship Id="rId20" Type="http://schemas.openxmlformats.org/officeDocument/2006/relationships/slide" Target="slides/slide8.xml"/><Relationship Id="rId22" Type="http://schemas.openxmlformats.org/officeDocument/2006/relationships/slide" Target="slides/slide10.xml"/><Relationship Id="rId21" Type="http://schemas.openxmlformats.org/officeDocument/2006/relationships/slide" Target="slides/slide9.xml"/><Relationship Id="rId24" Type="http://schemas.openxmlformats.org/officeDocument/2006/relationships/slide" Target="slides/slide12.xml"/><Relationship Id="rId23" Type="http://schemas.openxmlformats.org/officeDocument/2006/relationships/slide" Target="slides/slide11.xml"/><Relationship Id="rId26" Type="http://schemas.openxmlformats.org/officeDocument/2006/relationships/slide" Target="slides/slide14.xml"/><Relationship Id="rId25" Type="http://schemas.openxmlformats.org/officeDocument/2006/relationships/slide" Target="slides/slide13.xml"/><Relationship Id="rId28" Type="http://schemas.openxmlformats.org/officeDocument/2006/relationships/slide" Target="slides/slide16.xml"/><Relationship Id="rId27" Type="http://schemas.openxmlformats.org/officeDocument/2006/relationships/slide" Target="slides/slide15.xml"/><Relationship Id="rId29" Type="http://schemas.openxmlformats.org/officeDocument/2006/relationships/slide" Target="slides/slide17.xml"/><Relationship Id="rId51" Type="http://schemas.openxmlformats.org/officeDocument/2006/relationships/font" Target="fonts/CenturyGothic-regular.fntdata"/><Relationship Id="rId50" Type="http://schemas.openxmlformats.org/officeDocument/2006/relationships/font" Target="fonts/GillSans-bold.fntdata"/><Relationship Id="rId53" Type="http://schemas.openxmlformats.org/officeDocument/2006/relationships/font" Target="fonts/CenturyGothic-italic.fntdata"/><Relationship Id="rId52" Type="http://schemas.openxmlformats.org/officeDocument/2006/relationships/font" Target="fonts/CenturyGothic-bold.fntdata"/><Relationship Id="rId11" Type="http://schemas.openxmlformats.org/officeDocument/2006/relationships/slideMaster" Target="slideMasters/slideMaster7.xml"/><Relationship Id="rId55" Type="http://customschemas.google.com/relationships/presentationmetadata" Target="metadata"/><Relationship Id="rId10" Type="http://schemas.openxmlformats.org/officeDocument/2006/relationships/slideMaster" Target="slideMasters/slideMaster6.xml"/><Relationship Id="rId54" Type="http://schemas.openxmlformats.org/officeDocument/2006/relationships/font" Target="fonts/CenturyGothic-boldItalic.fntdata"/><Relationship Id="rId13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5" Type="http://schemas.openxmlformats.org/officeDocument/2006/relationships/slide" Target="slides/slide3.xml"/><Relationship Id="rId14" Type="http://schemas.openxmlformats.org/officeDocument/2006/relationships/slide" Target="slides/slide2.xml"/><Relationship Id="rId17" Type="http://schemas.openxmlformats.org/officeDocument/2006/relationships/slide" Target="slides/slide5.xml"/><Relationship Id="rId16" Type="http://schemas.openxmlformats.org/officeDocument/2006/relationships/slide" Target="slides/slide4.xml"/><Relationship Id="rId19" Type="http://schemas.openxmlformats.org/officeDocument/2006/relationships/slide" Target="slides/slide7.xml"/><Relationship Id="rId18" Type="http://schemas.openxmlformats.org/officeDocument/2006/relationships/slide" Target="slides/slide6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1" name="Google Shape;44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Andrea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9" name="Google Shape;55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Andrea</a:t>
            </a:r>
            <a:endParaRPr/>
          </a:p>
        </p:txBody>
      </p:sp>
      <p:sp>
        <p:nvSpPr>
          <p:cNvPr id="560" name="Google Shape;560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0" name="Google Shape;58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Andrea</a:t>
            </a:r>
            <a:endParaRPr/>
          </a:p>
        </p:txBody>
      </p:sp>
      <p:sp>
        <p:nvSpPr>
          <p:cNvPr id="581" name="Google Shape;581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0" name="Google Shape;59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Antonia </a:t>
            </a:r>
            <a:endParaRPr/>
          </a:p>
        </p:txBody>
      </p:sp>
      <p:sp>
        <p:nvSpPr>
          <p:cNvPr id="591" name="Google Shape;591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1" name="Google Shape;60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Antonia </a:t>
            </a:r>
            <a:endParaRPr/>
          </a:p>
        </p:txBody>
      </p:sp>
      <p:sp>
        <p:nvSpPr>
          <p:cNvPr id="602" name="Google Shape;602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0" name="Google Shape;61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Antonia </a:t>
            </a:r>
            <a:endParaRPr/>
          </a:p>
        </p:txBody>
      </p:sp>
      <p:sp>
        <p:nvSpPr>
          <p:cNvPr id="611" name="Google Shape;611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2" name="Google Shape;62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Antonia </a:t>
            </a:r>
            <a:endParaRPr/>
          </a:p>
        </p:txBody>
      </p:sp>
      <p:sp>
        <p:nvSpPr>
          <p:cNvPr id="623" name="Google Shape;623;p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4" name="Google Shape;64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Antonia  - also allow a bit of time to people to explore these links</a:t>
            </a:r>
            <a:endParaRPr/>
          </a:p>
        </p:txBody>
      </p:sp>
      <p:sp>
        <p:nvSpPr>
          <p:cNvPr id="645" name="Google Shape;645;p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9" name="Google Shape;65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Antonia </a:t>
            </a:r>
            <a:endParaRPr/>
          </a:p>
        </p:txBody>
      </p:sp>
      <p:sp>
        <p:nvSpPr>
          <p:cNvPr id="660" name="Google Shape;660;p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18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Antonia 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0" name="Google Shape;680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1" name="Google Shape;69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Antonia </a:t>
            </a:r>
            <a:endParaRPr/>
          </a:p>
        </p:txBody>
      </p:sp>
      <p:sp>
        <p:nvSpPr>
          <p:cNvPr id="692" name="Google Shape;692;p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9" name="Google Shape;44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Please add here whatever you want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Both to present ourselves</a:t>
            </a:r>
            <a:endParaRPr/>
          </a:p>
        </p:txBody>
      </p:sp>
      <p:sp>
        <p:nvSpPr>
          <p:cNvPr id="450" name="Google Shape;450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4" name="Google Shape;704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Antonia </a:t>
            </a:r>
            <a:endParaRPr/>
          </a:p>
        </p:txBody>
      </p:sp>
      <p:sp>
        <p:nvSpPr>
          <p:cNvPr id="705" name="Google Shape;705;p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6" name="Google Shape;71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Antonia and Andrea to monitor the chat</a:t>
            </a:r>
            <a:endParaRPr/>
          </a:p>
        </p:txBody>
      </p:sp>
      <p:sp>
        <p:nvSpPr>
          <p:cNvPr id="717" name="Google Shape;717;p2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6" name="Google Shape;726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Antonia </a:t>
            </a:r>
            <a:endParaRPr/>
          </a:p>
        </p:txBody>
      </p:sp>
      <p:sp>
        <p:nvSpPr>
          <p:cNvPr id="727" name="Google Shape;727;p2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7" name="Google Shape;73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Andrea </a:t>
            </a:r>
            <a:endParaRPr/>
          </a:p>
        </p:txBody>
      </p:sp>
      <p:sp>
        <p:nvSpPr>
          <p:cNvPr id="738" name="Google Shape;738;p2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8" name="Google Shape;748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Antonia </a:t>
            </a:r>
            <a:endParaRPr/>
          </a:p>
        </p:txBody>
      </p:sp>
      <p:sp>
        <p:nvSpPr>
          <p:cNvPr id="749" name="Google Shape;749;p2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1" name="Google Shape;761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Andrea </a:t>
            </a:r>
            <a:endParaRPr/>
          </a:p>
        </p:txBody>
      </p:sp>
      <p:sp>
        <p:nvSpPr>
          <p:cNvPr id="762" name="Google Shape;762;p2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4" name="Google Shape;784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Antonia </a:t>
            </a:r>
            <a:endParaRPr/>
          </a:p>
        </p:txBody>
      </p:sp>
      <p:sp>
        <p:nvSpPr>
          <p:cNvPr id="785" name="Google Shape;785;p2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6" name="Google Shape;796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Antonia </a:t>
            </a:r>
            <a:endParaRPr/>
          </a:p>
        </p:txBody>
      </p:sp>
      <p:sp>
        <p:nvSpPr>
          <p:cNvPr id="797" name="Google Shape;797;p2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9" name="Google Shape;819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Andrea and Antonia to monitor chat </a:t>
            </a:r>
            <a:endParaRPr/>
          </a:p>
        </p:txBody>
      </p:sp>
      <p:sp>
        <p:nvSpPr>
          <p:cNvPr id="820" name="Google Shape;820;p2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9" name="Google Shape;829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Antonia </a:t>
            </a:r>
            <a:endParaRPr/>
          </a:p>
        </p:txBody>
      </p:sp>
      <p:sp>
        <p:nvSpPr>
          <p:cNvPr id="830" name="Google Shape;830;p2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0" name="Google Shape;46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Andrea</a:t>
            </a:r>
            <a:endParaRPr/>
          </a:p>
        </p:txBody>
      </p:sp>
      <p:sp>
        <p:nvSpPr>
          <p:cNvPr id="461" name="Google Shape;461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9" name="Google Shape;839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Antonia </a:t>
            </a:r>
            <a:endParaRPr/>
          </a:p>
        </p:txBody>
      </p:sp>
      <p:sp>
        <p:nvSpPr>
          <p:cNvPr id="840" name="Google Shape;840;p3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6" name="Google Shape;846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Andrea to introduce while Antonia sets up the breakout rooms </a:t>
            </a:r>
            <a:endParaRPr/>
          </a:p>
        </p:txBody>
      </p:sp>
      <p:sp>
        <p:nvSpPr>
          <p:cNvPr id="847" name="Google Shape;847;p3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7" name="Google Shape;867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back from the breakout rooms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Antonia </a:t>
            </a:r>
            <a:endParaRPr/>
          </a:p>
        </p:txBody>
      </p:sp>
      <p:sp>
        <p:nvSpPr>
          <p:cNvPr id="868" name="Google Shape;868;p3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9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1" name="Google Shape;891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Andrea add what you want here – Antonia to present </a:t>
            </a:r>
            <a:endParaRPr/>
          </a:p>
        </p:txBody>
      </p:sp>
      <p:sp>
        <p:nvSpPr>
          <p:cNvPr id="892" name="Google Shape;892;p3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6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8" name="Google Shape;918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6" name="Google Shape;926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7" name="Google Shape;927;p3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4" name="Google Shape;47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Andrea</a:t>
            </a:r>
            <a:endParaRPr/>
          </a:p>
        </p:txBody>
      </p:sp>
      <p:sp>
        <p:nvSpPr>
          <p:cNvPr id="475" name="Google Shape;475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6" name="Google Shape;48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Andrea</a:t>
            </a:r>
            <a:endParaRPr/>
          </a:p>
        </p:txBody>
      </p:sp>
      <p:sp>
        <p:nvSpPr>
          <p:cNvPr id="487" name="Google Shape;487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0" name="Google Shape;50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Andrea</a:t>
            </a:r>
            <a:endParaRPr/>
          </a:p>
        </p:txBody>
      </p:sp>
      <p:sp>
        <p:nvSpPr>
          <p:cNvPr id="501" name="Google Shape;501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4" name="Google Shape;51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Andrea</a:t>
            </a:r>
            <a:endParaRPr/>
          </a:p>
        </p:txBody>
      </p:sp>
      <p:sp>
        <p:nvSpPr>
          <p:cNvPr id="515" name="Google Shape;515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4" name="Google Shape;52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Andrea</a:t>
            </a:r>
            <a:endParaRPr/>
          </a:p>
        </p:txBody>
      </p:sp>
      <p:sp>
        <p:nvSpPr>
          <p:cNvPr id="525" name="Google Shape;525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SD.png" id="16" name="Google Shape;16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956" y="0"/>
            <a:ext cx="9118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7"/>
          <p:cNvSpPr txBox="1"/>
          <p:nvPr>
            <p:ph idx="10" type="dt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7"/>
          <p:cNvSpPr txBox="1"/>
          <p:nvPr>
            <p:ph idx="11" type="ftr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7"/>
          <p:cNvSpPr txBox="1"/>
          <p:nvPr>
            <p:ph idx="12" type="sldNum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SD.png" id="82" name="Google Shape;82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956" y="0"/>
            <a:ext cx="9118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99"/>
          <p:cNvSpPr txBox="1"/>
          <p:nvPr>
            <p:ph type="title"/>
          </p:nvPr>
        </p:nvSpPr>
        <p:spPr>
          <a:xfrm>
            <a:off x="457201" y="4732865"/>
            <a:ext cx="7772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b="0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99"/>
          <p:cNvSpPr/>
          <p:nvPr>
            <p:ph idx="2" type="pic"/>
          </p:nvPr>
        </p:nvSpPr>
        <p:spPr>
          <a:xfrm>
            <a:off x="914401" y="932112"/>
            <a:ext cx="6858000" cy="3164976"/>
          </a:xfrm>
          <a:prstGeom prst="roundRect">
            <a:avLst>
              <a:gd fmla="val 4380" name="adj"/>
            </a:avLst>
          </a:prstGeom>
          <a:noFill/>
          <a:ln cap="sq" cmpd="dbl" w="508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2745"/>
              </a:srgbClr>
            </a:outerShdw>
          </a:effectLst>
        </p:spPr>
      </p:sp>
      <p:sp>
        <p:nvSpPr>
          <p:cNvPr id="85" name="Google Shape;85;p99"/>
          <p:cNvSpPr txBox="1"/>
          <p:nvPr>
            <p:ph idx="1" type="body"/>
          </p:nvPr>
        </p:nvSpPr>
        <p:spPr>
          <a:xfrm>
            <a:off x="457201" y="5299603"/>
            <a:ext cx="7772400" cy="493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6" name="Google Shape;86;p99"/>
          <p:cNvSpPr txBox="1"/>
          <p:nvPr>
            <p:ph idx="10" type="dt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99"/>
          <p:cNvSpPr txBox="1"/>
          <p:nvPr>
            <p:ph idx="11" type="ftr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99"/>
          <p:cNvSpPr txBox="1"/>
          <p:nvPr>
            <p:ph idx="12" type="sldNum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SD.png" id="90" name="Google Shape;90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956" y="0"/>
            <a:ext cx="9118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00"/>
          <p:cNvSpPr txBox="1"/>
          <p:nvPr>
            <p:ph type="title"/>
          </p:nvPr>
        </p:nvSpPr>
        <p:spPr>
          <a:xfrm>
            <a:off x="457203" y="609602"/>
            <a:ext cx="7772399" cy="3124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00"/>
          <p:cNvSpPr txBox="1"/>
          <p:nvPr>
            <p:ph idx="1" type="body"/>
          </p:nvPr>
        </p:nvSpPr>
        <p:spPr>
          <a:xfrm>
            <a:off x="457202" y="4343400"/>
            <a:ext cx="7772399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3" name="Google Shape;93;p100"/>
          <p:cNvSpPr txBox="1"/>
          <p:nvPr>
            <p:ph idx="10" type="dt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00"/>
          <p:cNvSpPr txBox="1"/>
          <p:nvPr>
            <p:ph idx="11" type="ftr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00"/>
          <p:cNvSpPr txBox="1"/>
          <p:nvPr>
            <p:ph idx="12" type="sldNum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SD.png" id="97" name="Google Shape;97;p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956" y="0"/>
            <a:ext cx="9118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01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b="0" lang="en-GB" sz="80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/>
          </a:p>
        </p:txBody>
      </p:sp>
      <p:sp>
        <p:nvSpPr>
          <p:cNvPr id="99" name="Google Shape;99;p101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b="0" lang="en-GB" sz="80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</p:txBody>
      </p:sp>
      <p:sp>
        <p:nvSpPr>
          <p:cNvPr id="100" name="Google Shape;100;p101"/>
          <p:cNvSpPr txBox="1"/>
          <p:nvPr>
            <p:ph type="title"/>
          </p:nvPr>
        </p:nvSpPr>
        <p:spPr>
          <a:xfrm>
            <a:off x="879115" y="609602"/>
            <a:ext cx="7091297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b="0" sz="320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01"/>
          <p:cNvSpPr txBox="1"/>
          <p:nvPr>
            <p:ph idx="1" type="body"/>
          </p:nvPr>
        </p:nvSpPr>
        <p:spPr>
          <a:xfrm>
            <a:off x="988671" y="3352800"/>
            <a:ext cx="6876133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sz="16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alibri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alibri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alibri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101"/>
          <p:cNvSpPr txBox="1"/>
          <p:nvPr>
            <p:ph idx="2" type="body"/>
          </p:nvPr>
        </p:nvSpPr>
        <p:spPr>
          <a:xfrm>
            <a:off x="462266" y="4343400"/>
            <a:ext cx="77724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3" name="Google Shape;103;p101"/>
          <p:cNvSpPr txBox="1"/>
          <p:nvPr>
            <p:ph idx="10" type="dt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01"/>
          <p:cNvSpPr txBox="1"/>
          <p:nvPr>
            <p:ph idx="11" type="ftr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01"/>
          <p:cNvSpPr txBox="1"/>
          <p:nvPr>
            <p:ph idx="12" type="sldNum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SD.png" id="107" name="Google Shape;107;p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956" y="0"/>
            <a:ext cx="9118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02"/>
          <p:cNvSpPr txBox="1"/>
          <p:nvPr>
            <p:ph type="title"/>
          </p:nvPr>
        </p:nvSpPr>
        <p:spPr>
          <a:xfrm>
            <a:off x="457201" y="3291648"/>
            <a:ext cx="7772401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b="0" sz="2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02"/>
          <p:cNvSpPr txBox="1"/>
          <p:nvPr>
            <p:ph idx="1" type="body"/>
          </p:nvPr>
        </p:nvSpPr>
        <p:spPr>
          <a:xfrm>
            <a:off x="457200" y="4760448"/>
            <a:ext cx="7772402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0" name="Google Shape;110;p102"/>
          <p:cNvSpPr txBox="1"/>
          <p:nvPr>
            <p:ph idx="10" type="dt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02"/>
          <p:cNvSpPr txBox="1"/>
          <p:nvPr>
            <p:ph idx="11" type="ftr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02"/>
          <p:cNvSpPr txBox="1"/>
          <p:nvPr>
            <p:ph idx="12" type="sldNum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>
  <p:cSld name="Quote Name Card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SD.png" id="114" name="Google Shape;114;p1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956" y="0"/>
            <a:ext cx="9118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0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b="0" lang="en-GB" sz="80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/>
          </a:p>
        </p:txBody>
      </p:sp>
      <p:sp>
        <p:nvSpPr>
          <p:cNvPr id="116" name="Google Shape;116;p103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b="0" lang="en-GB" sz="80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</p:txBody>
      </p:sp>
      <p:sp>
        <p:nvSpPr>
          <p:cNvPr id="117" name="Google Shape;117;p103"/>
          <p:cNvSpPr txBox="1"/>
          <p:nvPr>
            <p:ph type="title"/>
          </p:nvPr>
        </p:nvSpPr>
        <p:spPr>
          <a:xfrm>
            <a:off x="879115" y="609602"/>
            <a:ext cx="7091297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b="0" sz="320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03"/>
          <p:cNvSpPr txBox="1"/>
          <p:nvPr>
            <p:ph idx="1" type="body"/>
          </p:nvPr>
        </p:nvSpPr>
        <p:spPr>
          <a:xfrm>
            <a:off x="457200" y="3886200"/>
            <a:ext cx="7772401" cy="88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lt1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103"/>
          <p:cNvSpPr txBox="1"/>
          <p:nvPr>
            <p:ph idx="2" type="body"/>
          </p:nvPr>
        </p:nvSpPr>
        <p:spPr>
          <a:xfrm>
            <a:off x="457200" y="4775200"/>
            <a:ext cx="7772401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0" name="Google Shape;120;p103"/>
          <p:cNvSpPr txBox="1"/>
          <p:nvPr>
            <p:ph idx="10" type="dt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03"/>
          <p:cNvSpPr txBox="1"/>
          <p:nvPr>
            <p:ph idx="11" type="ftr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03"/>
          <p:cNvSpPr txBox="1"/>
          <p:nvPr>
            <p:ph idx="12" type="sldNum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>
  <p:cSld name="True or False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SD.png" id="124" name="Google Shape;124;p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956" y="0"/>
            <a:ext cx="9118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04"/>
          <p:cNvSpPr txBox="1"/>
          <p:nvPr>
            <p:ph type="title"/>
          </p:nvPr>
        </p:nvSpPr>
        <p:spPr>
          <a:xfrm>
            <a:off x="464440" y="609602"/>
            <a:ext cx="7772401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b="0"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04"/>
          <p:cNvSpPr txBox="1"/>
          <p:nvPr>
            <p:ph idx="1" type="body"/>
          </p:nvPr>
        </p:nvSpPr>
        <p:spPr>
          <a:xfrm>
            <a:off x="464440" y="3505200"/>
            <a:ext cx="7772401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lt1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7" name="Google Shape;127;p104"/>
          <p:cNvSpPr txBox="1"/>
          <p:nvPr>
            <p:ph idx="2" type="body"/>
          </p:nvPr>
        </p:nvSpPr>
        <p:spPr>
          <a:xfrm>
            <a:off x="464439" y="4343400"/>
            <a:ext cx="7772401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8" name="Google Shape;128;p104"/>
          <p:cNvSpPr txBox="1"/>
          <p:nvPr>
            <p:ph idx="10" type="dt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04"/>
          <p:cNvSpPr txBox="1"/>
          <p:nvPr>
            <p:ph idx="11" type="ftr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04"/>
          <p:cNvSpPr txBox="1"/>
          <p:nvPr>
            <p:ph idx="12" type="sldNum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SD.png" id="132" name="Google Shape;132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956" y="0"/>
            <a:ext cx="9118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05"/>
          <p:cNvSpPr txBox="1"/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105"/>
          <p:cNvSpPr txBox="1"/>
          <p:nvPr>
            <p:ph idx="1" type="body"/>
          </p:nvPr>
        </p:nvSpPr>
        <p:spPr>
          <a:xfrm rot="5400000">
            <a:off x="2518834" y="80435"/>
            <a:ext cx="3649133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35" name="Google Shape;135;p105"/>
          <p:cNvSpPr txBox="1"/>
          <p:nvPr>
            <p:ph idx="10" type="dt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05"/>
          <p:cNvSpPr txBox="1"/>
          <p:nvPr>
            <p:ph idx="11" type="ftr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105"/>
          <p:cNvSpPr txBox="1"/>
          <p:nvPr>
            <p:ph idx="12" type="sldNum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SD.png" id="139" name="Google Shape;139;p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956" y="0"/>
            <a:ext cx="9118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06"/>
          <p:cNvSpPr txBox="1"/>
          <p:nvPr>
            <p:ph type="title"/>
          </p:nvPr>
        </p:nvSpPr>
        <p:spPr>
          <a:xfrm rot="5400000">
            <a:off x="4800488" y="2362090"/>
            <a:ext cx="5181601" cy="16766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106"/>
          <p:cNvSpPr txBox="1"/>
          <p:nvPr>
            <p:ph idx="1" type="body"/>
          </p:nvPr>
        </p:nvSpPr>
        <p:spPr>
          <a:xfrm rot="5400000">
            <a:off x="861492" y="205308"/>
            <a:ext cx="5181600" cy="5990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42" name="Google Shape;142;p106"/>
          <p:cNvSpPr txBox="1"/>
          <p:nvPr>
            <p:ph idx="10" type="dt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106"/>
          <p:cNvSpPr txBox="1"/>
          <p:nvPr>
            <p:ph idx="11" type="ftr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106"/>
          <p:cNvSpPr txBox="1"/>
          <p:nvPr>
            <p:ph idx="12" type="sldNum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39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54" name="Google Shape;154;p39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55" name="Google Shape;155;p3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3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3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4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" name="Google Shape;161;p4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4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4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SD.png" id="21" name="Google Shape;21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956" y="0"/>
            <a:ext cx="9118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56"/>
          <p:cNvSpPr txBox="1"/>
          <p:nvPr>
            <p:ph type="title"/>
          </p:nvPr>
        </p:nvSpPr>
        <p:spPr>
          <a:xfrm>
            <a:off x="457201" y="609601"/>
            <a:ext cx="7772400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6"/>
          <p:cNvSpPr txBox="1"/>
          <p:nvPr>
            <p:ph idx="10" type="dt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6"/>
          <p:cNvSpPr txBox="1"/>
          <p:nvPr>
            <p:ph idx="11" type="ftr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6"/>
          <p:cNvSpPr txBox="1"/>
          <p:nvPr>
            <p:ph idx="12" type="sldNum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able" type="tbl">
  <p:cSld name="TABLE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4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4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4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6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72" name="Google Shape;172;p6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6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6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68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78" name="Google Shape;178;p6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6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6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6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84" name="Google Shape;184;p6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85" name="Google Shape;185;p6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86" name="Google Shape;186;p6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87" name="Google Shape;187;p6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6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6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7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7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7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7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7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7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72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72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02" name="Google Shape;202;p7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03" name="Google Shape;203;p7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7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5" name="Google Shape;205;p7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7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7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09" name="Google Shape;209;p73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10" name="Google Shape;210;p7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7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7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7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74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" name="Google Shape;216;p7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7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7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75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75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2" name="Google Shape;222;p7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7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7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TitleSD.png" id="27" name="Google Shape;27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73977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3"/>
          <p:cNvSpPr txBox="1"/>
          <p:nvPr>
            <p:ph type="ctrTitle"/>
          </p:nvPr>
        </p:nvSpPr>
        <p:spPr>
          <a:xfrm>
            <a:off x="2743973" y="1964267"/>
            <a:ext cx="5714228" cy="24214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93"/>
          <p:cNvSpPr txBox="1"/>
          <p:nvPr>
            <p:ph idx="1" type="subTitle"/>
          </p:nvPr>
        </p:nvSpPr>
        <p:spPr>
          <a:xfrm>
            <a:off x="2743973" y="4385733"/>
            <a:ext cx="5714228" cy="1405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 cap="none">
                <a:solidFill>
                  <a:schemeClr val="lt1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100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" name="Google Shape;30;p93"/>
          <p:cNvSpPr txBox="1"/>
          <p:nvPr>
            <p:ph idx="10" type="dt"/>
          </p:nvPr>
        </p:nvSpPr>
        <p:spPr>
          <a:xfrm>
            <a:off x="6752311" y="5870576"/>
            <a:ext cx="1212173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93"/>
          <p:cNvSpPr txBox="1"/>
          <p:nvPr>
            <p:ph idx="11" type="ftr"/>
          </p:nvPr>
        </p:nvSpPr>
        <p:spPr>
          <a:xfrm>
            <a:off x="2743973" y="5870576"/>
            <a:ext cx="393213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93"/>
          <p:cNvSpPr txBox="1"/>
          <p:nvPr>
            <p:ph idx="12" type="sldNum"/>
          </p:nvPr>
        </p:nvSpPr>
        <p:spPr>
          <a:xfrm>
            <a:off x="8040685" y="5870576"/>
            <a:ext cx="417516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1"/>
          <p:cNvSpPr txBox="1"/>
          <p:nvPr>
            <p:ph type="title"/>
          </p:nvPr>
        </p:nvSpPr>
        <p:spPr>
          <a:xfrm>
            <a:off x="623888" y="1709740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entury Gothic"/>
              <a:buNone/>
              <a:defRPr b="0" i="0" sz="4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8" name="Google Shape;228;p41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29" name="Google Shape;229;p41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30" name="Google Shape;230;p41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31" name="Google Shape;231;p41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2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entury Gothic"/>
              <a:buNone/>
              <a:defRPr b="0" i="0" sz="33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4" name="Google Shape;234;p42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35" name="Google Shape;235;p42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36" name="Google Shape;236;p42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able" type="tbl">
  <p:cSld name="TABLE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entury Gothic"/>
              <a:buNone/>
              <a:defRPr b="0" i="0" sz="33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9" name="Google Shape;239;p4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40" name="Google Shape;240;p4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41" name="Google Shape;241;p4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" name="Google Shape;250;p4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1" name="Google Shape;251;p47"/>
          <p:cNvSpPr txBox="1"/>
          <p:nvPr>
            <p:ph idx="10" type="dt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2" name="Google Shape;252;p4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3" name="Google Shape;253;p47"/>
          <p:cNvSpPr txBox="1"/>
          <p:nvPr>
            <p:ph idx="12" type="sldNum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5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51"/>
          <p:cNvSpPr txBox="1"/>
          <p:nvPr>
            <p:ph idx="10" type="dt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7" name="Google Shape;257;p5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8" name="Google Shape;258;p51"/>
          <p:cNvSpPr txBox="1"/>
          <p:nvPr>
            <p:ph idx="12" type="sldNum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57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" name="Google Shape;261;p57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2" name="Google Shape;262;p57"/>
          <p:cNvSpPr txBox="1"/>
          <p:nvPr>
            <p:ph idx="10" type="dt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3" name="Google Shape;263;p5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4" name="Google Shape;264;p57"/>
          <p:cNvSpPr txBox="1"/>
          <p:nvPr>
            <p:ph idx="12" type="sldNum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76"/>
          <p:cNvSpPr txBox="1"/>
          <p:nvPr>
            <p:ph type="ctrTitle"/>
          </p:nvPr>
        </p:nvSpPr>
        <p:spPr>
          <a:xfrm>
            <a:off x="685800" y="2130425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67" name="Google Shape;267;p76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8" name="Google Shape;268;p76"/>
          <p:cNvSpPr txBox="1"/>
          <p:nvPr>
            <p:ph idx="10" type="dt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9" name="Google Shape;269;p7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0" name="Google Shape;270;p76"/>
          <p:cNvSpPr txBox="1"/>
          <p:nvPr>
            <p:ph idx="12" type="sldNum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7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" name="Google Shape;273;p77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b="1" sz="1600"/>
            </a:lvl9pPr>
          </a:lstStyle>
          <a:p/>
        </p:txBody>
      </p:sp>
      <p:sp>
        <p:nvSpPr>
          <p:cNvPr id="274" name="Google Shape;274;p77"/>
          <p:cNvSpPr txBox="1"/>
          <p:nvPr>
            <p:ph idx="2" type="body"/>
          </p:nvPr>
        </p:nvSpPr>
        <p:spPr>
          <a:xfrm>
            <a:off x="457200" y="2174875"/>
            <a:ext cx="4040187" cy="39512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275" name="Google Shape;275;p77"/>
          <p:cNvSpPr txBox="1"/>
          <p:nvPr>
            <p:ph idx="3" type="body"/>
          </p:nvPr>
        </p:nvSpPr>
        <p:spPr>
          <a:xfrm>
            <a:off x="4645025" y="1535112"/>
            <a:ext cx="404177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b="1" sz="1600"/>
            </a:lvl9pPr>
          </a:lstStyle>
          <a:p/>
        </p:txBody>
      </p:sp>
      <p:sp>
        <p:nvSpPr>
          <p:cNvPr id="276" name="Google Shape;276;p77"/>
          <p:cNvSpPr txBox="1"/>
          <p:nvPr>
            <p:ph idx="4" type="body"/>
          </p:nvPr>
        </p:nvSpPr>
        <p:spPr>
          <a:xfrm>
            <a:off x="4645025" y="2174875"/>
            <a:ext cx="4041773" cy="39512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277" name="Google Shape;277;p77"/>
          <p:cNvSpPr txBox="1"/>
          <p:nvPr>
            <p:ph idx="10" type="dt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8" name="Google Shape;278;p7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9" name="Google Shape;279;p77"/>
          <p:cNvSpPr txBox="1"/>
          <p:nvPr>
            <p:ph idx="12" type="sldNum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8"/>
          <p:cNvSpPr txBox="1"/>
          <p:nvPr>
            <p:ph idx="10" type="dt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7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3" name="Google Shape;283;p78"/>
          <p:cNvSpPr txBox="1"/>
          <p:nvPr>
            <p:ph idx="12" type="sldNum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79"/>
          <p:cNvSpPr txBox="1"/>
          <p:nvPr>
            <p:ph type="title"/>
          </p:nvPr>
        </p:nvSpPr>
        <p:spPr>
          <a:xfrm>
            <a:off x="457200" y="273050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" name="Google Shape;286;p79"/>
          <p:cNvSpPr txBox="1"/>
          <p:nvPr>
            <p:ph idx="1" type="body"/>
          </p:nvPr>
        </p:nvSpPr>
        <p:spPr>
          <a:xfrm>
            <a:off x="3575050" y="273050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287" name="Google Shape;287;p7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Calibri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  <a:defRPr sz="900"/>
            </a:lvl9pPr>
          </a:lstStyle>
          <a:p/>
        </p:txBody>
      </p:sp>
      <p:sp>
        <p:nvSpPr>
          <p:cNvPr id="288" name="Google Shape;288;p79"/>
          <p:cNvSpPr txBox="1"/>
          <p:nvPr>
            <p:ph idx="10" type="dt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9" name="Google Shape;289;p7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0" name="Google Shape;290;p79"/>
          <p:cNvSpPr txBox="1"/>
          <p:nvPr>
            <p:ph idx="12" type="sldNum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SD.png" id="34" name="Google Shape;34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956" y="0"/>
            <a:ext cx="9118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9"/>
          <p:cNvSpPr txBox="1"/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9"/>
          <p:cNvSpPr txBox="1"/>
          <p:nvPr>
            <p:ph idx="1" type="body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49"/>
          <p:cNvSpPr txBox="1"/>
          <p:nvPr>
            <p:ph idx="10" type="dt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9"/>
          <p:cNvSpPr txBox="1"/>
          <p:nvPr>
            <p:ph idx="11" type="ftr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9"/>
          <p:cNvSpPr txBox="1"/>
          <p:nvPr>
            <p:ph idx="12" type="sldNum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80"/>
          <p:cNvSpPr txBox="1"/>
          <p:nvPr>
            <p:ph type="title"/>
          </p:nvPr>
        </p:nvSpPr>
        <p:spPr>
          <a:xfrm>
            <a:off x="1792288" y="4800600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3" name="Google Shape;293;p80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94" name="Google Shape;294;p80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Calibri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  <a:defRPr sz="900"/>
            </a:lvl9pPr>
          </a:lstStyle>
          <a:p/>
        </p:txBody>
      </p:sp>
      <p:sp>
        <p:nvSpPr>
          <p:cNvPr id="295" name="Google Shape;295;p80"/>
          <p:cNvSpPr txBox="1"/>
          <p:nvPr>
            <p:ph idx="10" type="dt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6" name="Google Shape;296;p8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7" name="Google Shape;297;p80"/>
          <p:cNvSpPr txBox="1"/>
          <p:nvPr>
            <p:ph idx="12" type="sldNum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8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0" name="Google Shape;300;p81"/>
          <p:cNvSpPr txBox="1"/>
          <p:nvPr>
            <p:ph idx="1" type="body"/>
          </p:nvPr>
        </p:nvSpPr>
        <p:spPr>
          <a:xfrm rot="5400000">
            <a:off x="2309017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1" name="Google Shape;301;p81"/>
          <p:cNvSpPr txBox="1"/>
          <p:nvPr>
            <p:ph idx="10" type="dt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2" name="Google Shape;302;p8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3" name="Google Shape;303;p81"/>
          <p:cNvSpPr txBox="1"/>
          <p:nvPr>
            <p:ph idx="12" type="sldNum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82"/>
          <p:cNvSpPr txBox="1"/>
          <p:nvPr>
            <p:ph type="title"/>
          </p:nvPr>
        </p:nvSpPr>
        <p:spPr>
          <a:xfrm rot="5400000">
            <a:off x="4732336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6" name="Google Shape;306;p82"/>
          <p:cNvSpPr txBox="1"/>
          <p:nvPr>
            <p:ph idx="1" type="body"/>
          </p:nvPr>
        </p:nvSpPr>
        <p:spPr>
          <a:xfrm rot="5400000">
            <a:off x="541336" y="190500"/>
            <a:ext cx="5851525" cy="60197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7" name="Google Shape;307;p82"/>
          <p:cNvSpPr txBox="1"/>
          <p:nvPr>
            <p:ph idx="10" type="dt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8" name="Google Shape;308;p8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9" name="Google Shape;309;p82"/>
          <p:cNvSpPr txBox="1"/>
          <p:nvPr>
            <p:ph idx="12" type="sldNum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SD.png" id="317" name="Google Shape;317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956" y="0"/>
            <a:ext cx="9118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50"/>
          <p:cNvSpPr txBox="1"/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9" name="Google Shape;319;p50"/>
          <p:cNvSpPr txBox="1"/>
          <p:nvPr>
            <p:ph idx="1" type="body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20" name="Google Shape;320;p50"/>
          <p:cNvSpPr txBox="1"/>
          <p:nvPr>
            <p:ph idx="10" type="dt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1" name="Google Shape;321;p50"/>
          <p:cNvSpPr txBox="1"/>
          <p:nvPr>
            <p:ph idx="11" type="ftr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2" name="Google Shape;322;p50"/>
          <p:cNvSpPr txBox="1"/>
          <p:nvPr>
            <p:ph idx="12" type="sldNum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3"/>
          <p:cNvSpPr txBox="1"/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9" name="Google Shape;329;p53"/>
          <p:cNvSpPr txBox="1"/>
          <p:nvPr>
            <p:ph idx="1" type="body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30" name="Google Shape;330;p53"/>
          <p:cNvSpPr txBox="1"/>
          <p:nvPr>
            <p:ph idx="10" type="dt"/>
          </p:nvPr>
        </p:nvSpPr>
        <p:spPr>
          <a:xfrm>
            <a:off x="628650" y="64928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1" name="Google Shape;331;p53"/>
          <p:cNvSpPr txBox="1"/>
          <p:nvPr>
            <p:ph idx="11" type="ftr"/>
          </p:nvPr>
        </p:nvSpPr>
        <p:spPr>
          <a:xfrm>
            <a:off x="302895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2" name="Google Shape;332;p53"/>
          <p:cNvSpPr txBox="1"/>
          <p:nvPr>
            <p:ph idx="12" type="sldNum"/>
          </p:nvPr>
        </p:nvSpPr>
        <p:spPr>
          <a:xfrm>
            <a:off x="6457950" y="6538914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buClr>
                <a:schemeClr val="dk2"/>
              </a:buClr>
              <a:buSzPts val="1000"/>
              <a:buFont typeface="Arial"/>
              <a:buNone/>
              <a:defRPr/>
            </a:lvl1pPr>
            <a:lvl2pPr indent="0" lvl="1" marL="0" algn="r">
              <a:buClr>
                <a:schemeClr val="dk2"/>
              </a:buClr>
              <a:buSzPts val="1000"/>
              <a:buFont typeface="Arial"/>
              <a:buNone/>
              <a:defRPr/>
            </a:lvl2pPr>
            <a:lvl3pPr indent="0" lvl="2" marL="0" algn="r">
              <a:buClr>
                <a:schemeClr val="dk2"/>
              </a:buClr>
              <a:buSzPts val="1000"/>
              <a:buFont typeface="Arial"/>
              <a:buNone/>
              <a:defRPr/>
            </a:lvl3pPr>
            <a:lvl4pPr indent="0" lvl="3" marL="0" algn="r">
              <a:buClr>
                <a:schemeClr val="dk2"/>
              </a:buClr>
              <a:buSzPts val="1000"/>
              <a:buFont typeface="Arial"/>
              <a:buNone/>
              <a:defRPr/>
            </a:lvl4pPr>
            <a:lvl5pPr indent="0" lvl="4" marL="0" algn="r">
              <a:buClr>
                <a:schemeClr val="dk2"/>
              </a:buClr>
              <a:buSzPts val="1000"/>
              <a:buFont typeface="Arial"/>
              <a:buNone/>
              <a:defRPr/>
            </a:lvl5pPr>
            <a:lvl6pPr indent="0" lvl="5" marL="0" algn="r">
              <a:buClr>
                <a:schemeClr val="dk2"/>
              </a:buClr>
              <a:buSzPts val="1000"/>
              <a:buFont typeface="Arial"/>
              <a:buNone/>
              <a:defRPr/>
            </a:lvl6pPr>
            <a:lvl7pPr indent="0" lvl="6" marL="0" algn="r">
              <a:buClr>
                <a:schemeClr val="dk2"/>
              </a:buClr>
              <a:buSzPts val="1000"/>
              <a:buFont typeface="Arial"/>
              <a:buNone/>
              <a:defRPr/>
            </a:lvl7pPr>
            <a:lvl8pPr indent="0" lvl="7" marL="0" algn="r">
              <a:buClr>
                <a:schemeClr val="dk2"/>
              </a:buClr>
              <a:buSzPts val="1000"/>
              <a:buFont typeface="Arial"/>
              <a:buNone/>
              <a:defRPr/>
            </a:lvl8pPr>
            <a:lvl9pPr indent="0" lvl="8" marL="0" algn="r">
              <a:buClr>
                <a:schemeClr val="dk2"/>
              </a:buClr>
              <a:buSzPts val="1000"/>
              <a:buFont typeface="Arial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8"/>
          <p:cNvSpPr txBox="1"/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35" name="Google Shape;335;p58"/>
          <p:cNvSpPr txBox="1"/>
          <p:nvPr>
            <p:ph idx="1" type="subTitle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36" name="Google Shape;336;p58"/>
          <p:cNvSpPr txBox="1"/>
          <p:nvPr>
            <p:ph idx="12" type="sldNum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9"/>
          <p:cNvSpPr txBox="1"/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39" name="Google Shape;339;p59"/>
          <p:cNvSpPr txBox="1"/>
          <p:nvPr>
            <p:ph idx="12" type="sldNum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60"/>
          <p:cNvSpPr txBox="1"/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2" name="Google Shape;342;p60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43" name="Google Shape;343;p60"/>
          <p:cNvSpPr txBox="1"/>
          <p:nvPr>
            <p:ph idx="12" type="sldNum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61"/>
          <p:cNvSpPr txBox="1"/>
          <p:nvPr>
            <p:ph type="title"/>
          </p:nvPr>
        </p:nvSpPr>
        <p:spPr>
          <a:xfrm>
            <a:off x="311700" y="740800"/>
            <a:ext cx="2808000" cy="100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6" name="Google Shape;346;p61"/>
          <p:cNvSpPr txBox="1"/>
          <p:nvPr>
            <p:ph idx="1" type="body"/>
          </p:nvPr>
        </p:nvSpPr>
        <p:spPr>
          <a:xfrm>
            <a:off x="311700" y="1852800"/>
            <a:ext cx="2808000" cy="42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7" name="Google Shape;347;p61"/>
          <p:cNvSpPr txBox="1"/>
          <p:nvPr>
            <p:ph idx="12" type="sldNum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62"/>
          <p:cNvSpPr txBox="1"/>
          <p:nvPr>
            <p:ph type="title"/>
          </p:nvPr>
        </p:nvSpPr>
        <p:spPr>
          <a:xfrm>
            <a:off x="490250" y="600200"/>
            <a:ext cx="6367800" cy="545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0" name="Google Shape;350;p62"/>
          <p:cNvSpPr txBox="1"/>
          <p:nvPr>
            <p:ph idx="12" type="sldNum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SD.png" id="41" name="Google Shape;41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956" y="0"/>
            <a:ext cx="9118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94"/>
          <p:cNvSpPr txBox="1"/>
          <p:nvPr>
            <p:ph type="title"/>
          </p:nvPr>
        </p:nvSpPr>
        <p:spPr>
          <a:xfrm>
            <a:off x="457202" y="3308581"/>
            <a:ext cx="7772400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94"/>
          <p:cNvSpPr txBox="1"/>
          <p:nvPr>
            <p:ph idx="1" type="body"/>
          </p:nvPr>
        </p:nvSpPr>
        <p:spPr>
          <a:xfrm>
            <a:off x="457201" y="4777381"/>
            <a:ext cx="7772400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 cap="none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4"/>
          <p:cNvSpPr txBox="1"/>
          <p:nvPr>
            <p:ph idx="10" type="dt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94"/>
          <p:cNvSpPr txBox="1"/>
          <p:nvPr>
            <p:ph idx="11" type="ftr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94"/>
          <p:cNvSpPr txBox="1"/>
          <p:nvPr>
            <p:ph idx="12" type="sldNum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63"/>
          <p:cNvSpPr txBox="1"/>
          <p:nvPr>
            <p:ph idx="1" type="body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53" name="Google Shape;353;p63"/>
          <p:cNvSpPr txBox="1"/>
          <p:nvPr>
            <p:ph idx="12" type="sldNum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64"/>
          <p:cNvSpPr txBox="1"/>
          <p:nvPr>
            <p:ph type="title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356" name="Google Shape;356;p64"/>
          <p:cNvSpPr txBox="1"/>
          <p:nvPr>
            <p:ph idx="1" type="body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57" name="Google Shape;357;p64"/>
          <p:cNvSpPr txBox="1"/>
          <p:nvPr>
            <p:ph idx="12" type="sldNum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65"/>
          <p:cNvSpPr txBox="1"/>
          <p:nvPr>
            <p:ph idx="12" type="sldNum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66"/>
          <p:cNvSpPr txBox="1"/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2" name="Google Shape;362;p66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3" name="Google Shape;363;p66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4" name="Google Shape;364;p66"/>
          <p:cNvSpPr txBox="1"/>
          <p:nvPr>
            <p:ph idx="12" type="sldNum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buClr>
                <a:schemeClr val="dk2"/>
              </a:buClr>
              <a:buSzPts val="1000"/>
              <a:buFont typeface="Arial"/>
              <a:buNone/>
              <a:defRPr/>
            </a:lvl1pPr>
            <a:lvl2pPr indent="0" lvl="1" marL="0" algn="r">
              <a:buClr>
                <a:schemeClr val="dk2"/>
              </a:buClr>
              <a:buSzPts val="1000"/>
              <a:buFont typeface="Arial"/>
              <a:buNone/>
              <a:defRPr/>
            </a:lvl2pPr>
            <a:lvl3pPr indent="0" lvl="2" marL="0" algn="r">
              <a:buClr>
                <a:schemeClr val="dk2"/>
              </a:buClr>
              <a:buSzPts val="1000"/>
              <a:buFont typeface="Arial"/>
              <a:buNone/>
              <a:defRPr/>
            </a:lvl3pPr>
            <a:lvl4pPr indent="0" lvl="3" marL="0" algn="r">
              <a:buClr>
                <a:schemeClr val="dk2"/>
              </a:buClr>
              <a:buSzPts val="1000"/>
              <a:buFont typeface="Arial"/>
              <a:buNone/>
              <a:defRPr/>
            </a:lvl4pPr>
            <a:lvl5pPr indent="0" lvl="4" marL="0" algn="r">
              <a:buClr>
                <a:schemeClr val="dk2"/>
              </a:buClr>
              <a:buSzPts val="1000"/>
              <a:buFont typeface="Arial"/>
              <a:buNone/>
              <a:defRPr/>
            </a:lvl5pPr>
            <a:lvl6pPr indent="0" lvl="5" marL="0" algn="r">
              <a:buClr>
                <a:schemeClr val="dk2"/>
              </a:buClr>
              <a:buSzPts val="1000"/>
              <a:buFont typeface="Arial"/>
              <a:buNone/>
              <a:defRPr/>
            </a:lvl6pPr>
            <a:lvl7pPr indent="0" lvl="6" marL="0" algn="r">
              <a:buClr>
                <a:schemeClr val="dk2"/>
              </a:buClr>
              <a:buSzPts val="1000"/>
              <a:buFont typeface="Arial"/>
              <a:buNone/>
              <a:defRPr/>
            </a:lvl7pPr>
            <a:lvl8pPr indent="0" lvl="7" marL="0" algn="r">
              <a:buClr>
                <a:schemeClr val="dk2"/>
              </a:buClr>
              <a:buSzPts val="1000"/>
              <a:buFont typeface="Arial"/>
              <a:buNone/>
              <a:defRPr/>
            </a:lvl8pPr>
            <a:lvl9pPr indent="0" lvl="8" marL="0" algn="r">
              <a:buClr>
                <a:schemeClr val="dk2"/>
              </a:buClr>
              <a:buSzPts val="1000"/>
              <a:buFont typeface="Arial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5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4" name="Google Shape;374;p55"/>
          <p:cNvSpPr txBox="1"/>
          <p:nvPr>
            <p:ph idx="1" type="body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375" name="Google Shape;375;p55"/>
          <p:cNvSpPr txBox="1"/>
          <p:nvPr>
            <p:ph idx="10" type="dt"/>
          </p:nvPr>
        </p:nvSpPr>
        <p:spPr>
          <a:xfrm>
            <a:off x="628650" y="64928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6" name="Google Shape;376;p55"/>
          <p:cNvSpPr txBox="1"/>
          <p:nvPr>
            <p:ph idx="11" type="ftr"/>
          </p:nvPr>
        </p:nvSpPr>
        <p:spPr>
          <a:xfrm>
            <a:off x="302895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7" name="Google Shape;377;p55"/>
          <p:cNvSpPr txBox="1"/>
          <p:nvPr>
            <p:ph idx="12" type="sldNum"/>
          </p:nvPr>
        </p:nvSpPr>
        <p:spPr>
          <a:xfrm>
            <a:off x="6457950" y="6538914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83"/>
          <p:cNvSpPr txBox="1"/>
          <p:nvPr>
            <p:ph idx="10" type="dt"/>
          </p:nvPr>
        </p:nvSpPr>
        <p:spPr>
          <a:xfrm>
            <a:off x="628650" y="6545684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0" name="Google Shape;380;p83"/>
          <p:cNvSpPr txBox="1"/>
          <p:nvPr>
            <p:ph idx="11" type="ftr"/>
          </p:nvPr>
        </p:nvSpPr>
        <p:spPr>
          <a:xfrm>
            <a:off x="3028950" y="6545684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1" name="Google Shape;381;p83"/>
          <p:cNvSpPr txBox="1"/>
          <p:nvPr>
            <p:ph idx="12" type="sldNum"/>
          </p:nvPr>
        </p:nvSpPr>
        <p:spPr>
          <a:xfrm>
            <a:off x="6457950" y="6545684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84"/>
          <p:cNvSpPr txBox="1"/>
          <p:nvPr>
            <p:ph type="title"/>
          </p:nvPr>
        </p:nvSpPr>
        <p:spPr>
          <a:xfrm>
            <a:off x="623888" y="1709740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Gill Sans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4" name="Google Shape;384;p84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385" name="Google Shape;385;p84"/>
          <p:cNvSpPr txBox="1"/>
          <p:nvPr>
            <p:ph idx="10" type="dt"/>
          </p:nvPr>
        </p:nvSpPr>
        <p:spPr>
          <a:xfrm>
            <a:off x="628650" y="6545684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6" name="Google Shape;386;p84"/>
          <p:cNvSpPr txBox="1"/>
          <p:nvPr>
            <p:ph idx="11" type="ftr"/>
          </p:nvPr>
        </p:nvSpPr>
        <p:spPr>
          <a:xfrm>
            <a:off x="3028950" y="6545684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7" name="Google Shape;387;p84"/>
          <p:cNvSpPr txBox="1"/>
          <p:nvPr>
            <p:ph idx="12" type="sldNum"/>
          </p:nvPr>
        </p:nvSpPr>
        <p:spPr>
          <a:xfrm>
            <a:off x="6457950" y="6545684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85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0" name="Google Shape;390;p85"/>
          <p:cNvSpPr txBox="1"/>
          <p:nvPr>
            <p:ph idx="1" type="body"/>
          </p:nvPr>
        </p:nvSpPr>
        <p:spPr>
          <a:xfrm>
            <a:off x="628650" y="1825625"/>
            <a:ext cx="3886200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391" name="Google Shape;391;p85"/>
          <p:cNvSpPr txBox="1"/>
          <p:nvPr>
            <p:ph idx="2" type="body"/>
          </p:nvPr>
        </p:nvSpPr>
        <p:spPr>
          <a:xfrm>
            <a:off x="4629150" y="1825625"/>
            <a:ext cx="3886200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392" name="Google Shape;392;p85"/>
          <p:cNvSpPr txBox="1"/>
          <p:nvPr>
            <p:ph idx="10" type="dt"/>
          </p:nvPr>
        </p:nvSpPr>
        <p:spPr>
          <a:xfrm>
            <a:off x="628650" y="6545684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3" name="Google Shape;393;p85"/>
          <p:cNvSpPr txBox="1"/>
          <p:nvPr>
            <p:ph idx="11" type="ftr"/>
          </p:nvPr>
        </p:nvSpPr>
        <p:spPr>
          <a:xfrm>
            <a:off x="3028950" y="6545684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4" name="Google Shape;394;p85"/>
          <p:cNvSpPr txBox="1"/>
          <p:nvPr>
            <p:ph idx="12" type="sldNum"/>
          </p:nvPr>
        </p:nvSpPr>
        <p:spPr>
          <a:xfrm>
            <a:off x="6457950" y="6545684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86"/>
          <p:cNvSpPr txBox="1"/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7" name="Google Shape;397;p86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1" i="0" sz="135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398" name="Google Shape;398;p86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399" name="Google Shape;399;p86"/>
          <p:cNvSpPr txBox="1"/>
          <p:nvPr>
            <p:ph idx="3" type="body"/>
          </p:nvPr>
        </p:nvSpPr>
        <p:spPr>
          <a:xfrm>
            <a:off x="4629151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1" i="0" sz="135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400" name="Google Shape;400;p86"/>
          <p:cNvSpPr txBox="1"/>
          <p:nvPr>
            <p:ph idx="4" type="body"/>
          </p:nvPr>
        </p:nvSpPr>
        <p:spPr>
          <a:xfrm>
            <a:off x="4629151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401" name="Google Shape;401;p86"/>
          <p:cNvSpPr txBox="1"/>
          <p:nvPr>
            <p:ph idx="10" type="dt"/>
          </p:nvPr>
        </p:nvSpPr>
        <p:spPr>
          <a:xfrm>
            <a:off x="628650" y="6545684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2" name="Google Shape;402;p86"/>
          <p:cNvSpPr txBox="1"/>
          <p:nvPr>
            <p:ph idx="11" type="ftr"/>
          </p:nvPr>
        </p:nvSpPr>
        <p:spPr>
          <a:xfrm>
            <a:off x="3028950" y="6545684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3" name="Google Shape;403;p86"/>
          <p:cNvSpPr txBox="1"/>
          <p:nvPr>
            <p:ph idx="12" type="sldNum"/>
          </p:nvPr>
        </p:nvSpPr>
        <p:spPr>
          <a:xfrm>
            <a:off x="6457950" y="6545684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87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6" name="Google Shape;406;p87"/>
          <p:cNvSpPr txBox="1"/>
          <p:nvPr>
            <p:ph idx="10" type="dt"/>
          </p:nvPr>
        </p:nvSpPr>
        <p:spPr>
          <a:xfrm>
            <a:off x="628650" y="6545684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7" name="Google Shape;407;p87"/>
          <p:cNvSpPr txBox="1"/>
          <p:nvPr>
            <p:ph idx="11" type="ftr"/>
          </p:nvPr>
        </p:nvSpPr>
        <p:spPr>
          <a:xfrm>
            <a:off x="3028950" y="6545684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8" name="Google Shape;408;p87"/>
          <p:cNvSpPr txBox="1"/>
          <p:nvPr>
            <p:ph idx="12" type="sldNum"/>
          </p:nvPr>
        </p:nvSpPr>
        <p:spPr>
          <a:xfrm>
            <a:off x="6457950" y="6545684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SD.png" id="48" name="Google Shape;48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956" y="0"/>
            <a:ext cx="9118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95"/>
          <p:cNvSpPr txBox="1"/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95"/>
          <p:cNvSpPr txBox="1"/>
          <p:nvPr>
            <p:ph idx="1" type="body"/>
          </p:nvPr>
        </p:nvSpPr>
        <p:spPr>
          <a:xfrm>
            <a:off x="457201" y="2142068"/>
            <a:ext cx="3813048" cy="36491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95"/>
          <p:cNvSpPr txBox="1"/>
          <p:nvPr>
            <p:ph idx="2" type="body"/>
          </p:nvPr>
        </p:nvSpPr>
        <p:spPr>
          <a:xfrm>
            <a:off x="4416553" y="2142068"/>
            <a:ext cx="3813048" cy="36491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95"/>
          <p:cNvSpPr txBox="1"/>
          <p:nvPr>
            <p:ph idx="10" type="dt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5"/>
          <p:cNvSpPr txBox="1"/>
          <p:nvPr>
            <p:ph idx="11" type="ftr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95"/>
          <p:cNvSpPr txBox="1"/>
          <p:nvPr>
            <p:ph idx="12" type="sldNum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88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1" name="Google Shape;411;p88"/>
          <p:cNvSpPr txBox="1"/>
          <p:nvPr>
            <p:ph idx="1" type="body"/>
          </p:nvPr>
        </p:nvSpPr>
        <p:spPr>
          <a:xfrm rot="5400000">
            <a:off x="2396331" y="57944"/>
            <a:ext cx="4351339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412" name="Google Shape;412;p88"/>
          <p:cNvSpPr txBox="1"/>
          <p:nvPr>
            <p:ph idx="10" type="dt"/>
          </p:nvPr>
        </p:nvSpPr>
        <p:spPr>
          <a:xfrm>
            <a:off x="628650" y="6545684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3" name="Google Shape;413;p88"/>
          <p:cNvSpPr txBox="1"/>
          <p:nvPr>
            <p:ph idx="11" type="ftr"/>
          </p:nvPr>
        </p:nvSpPr>
        <p:spPr>
          <a:xfrm>
            <a:off x="3028950" y="6545684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4" name="Google Shape;414;p88"/>
          <p:cNvSpPr txBox="1"/>
          <p:nvPr>
            <p:ph idx="12" type="sldNum"/>
          </p:nvPr>
        </p:nvSpPr>
        <p:spPr>
          <a:xfrm>
            <a:off x="6457950" y="6545684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89"/>
          <p:cNvSpPr txBox="1"/>
          <p:nvPr>
            <p:ph idx="10" type="dt"/>
          </p:nvPr>
        </p:nvSpPr>
        <p:spPr>
          <a:xfrm>
            <a:off x="628650" y="6545684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7" name="Google Shape;417;p89"/>
          <p:cNvSpPr txBox="1"/>
          <p:nvPr>
            <p:ph idx="11" type="ftr"/>
          </p:nvPr>
        </p:nvSpPr>
        <p:spPr>
          <a:xfrm>
            <a:off x="3028950" y="6545684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8" name="Google Shape;418;p89"/>
          <p:cNvSpPr txBox="1"/>
          <p:nvPr>
            <p:ph idx="12" type="sldNum"/>
          </p:nvPr>
        </p:nvSpPr>
        <p:spPr>
          <a:xfrm>
            <a:off x="6457950" y="6545684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90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1" name="Google Shape;421;p90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6195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2385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2385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2385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2385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422" name="Google Shape;422;p90"/>
          <p:cNvSpPr txBox="1"/>
          <p:nvPr>
            <p:ph idx="2" type="body"/>
          </p:nvPr>
        </p:nvSpPr>
        <p:spPr>
          <a:xfrm>
            <a:off x="629841" y="2057401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423" name="Google Shape;423;p90"/>
          <p:cNvSpPr txBox="1"/>
          <p:nvPr>
            <p:ph idx="10" type="dt"/>
          </p:nvPr>
        </p:nvSpPr>
        <p:spPr>
          <a:xfrm>
            <a:off x="628650" y="6545684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4" name="Google Shape;424;p90"/>
          <p:cNvSpPr txBox="1"/>
          <p:nvPr>
            <p:ph idx="11" type="ftr"/>
          </p:nvPr>
        </p:nvSpPr>
        <p:spPr>
          <a:xfrm>
            <a:off x="3028950" y="6545684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5" name="Google Shape;425;p90"/>
          <p:cNvSpPr txBox="1"/>
          <p:nvPr>
            <p:ph idx="12" type="sldNum"/>
          </p:nvPr>
        </p:nvSpPr>
        <p:spPr>
          <a:xfrm>
            <a:off x="6457950" y="6545684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91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8" name="Google Shape;428;p91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29" name="Google Shape;429;p91"/>
          <p:cNvSpPr txBox="1"/>
          <p:nvPr>
            <p:ph idx="1" type="body"/>
          </p:nvPr>
        </p:nvSpPr>
        <p:spPr>
          <a:xfrm>
            <a:off x="629841" y="2057401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430" name="Google Shape;430;p91"/>
          <p:cNvSpPr txBox="1"/>
          <p:nvPr>
            <p:ph idx="10" type="dt"/>
          </p:nvPr>
        </p:nvSpPr>
        <p:spPr>
          <a:xfrm>
            <a:off x="628650" y="6545684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1" name="Google Shape;431;p91"/>
          <p:cNvSpPr txBox="1"/>
          <p:nvPr>
            <p:ph idx="11" type="ftr"/>
          </p:nvPr>
        </p:nvSpPr>
        <p:spPr>
          <a:xfrm>
            <a:off x="3028950" y="6545684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2" name="Google Shape;432;p91"/>
          <p:cNvSpPr txBox="1"/>
          <p:nvPr>
            <p:ph idx="12" type="sldNum"/>
          </p:nvPr>
        </p:nvSpPr>
        <p:spPr>
          <a:xfrm>
            <a:off x="6457950" y="6545684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92"/>
          <p:cNvSpPr txBox="1"/>
          <p:nvPr>
            <p:ph type="title"/>
          </p:nvPr>
        </p:nvSpPr>
        <p:spPr>
          <a:xfrm rot="5400000">
            <a:off x="4623594" y="2285208"/>
            <a:ext cx="581183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5" name="Google Shape;435;p92"/>
          <p:cNvSpPr txBox="1"/>
          <p:nvPr>
            <p:ph idx="1" type="body"/>
          </p:nvPr>
        </p:nvSpPr>
        <p:spPr>
          <a:xfrm rot="5400000">
            <a:off x="623094" y="370683"/>
            <a:ext cx="581183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436" name="Google Shape;436;p92"/>
          <p:cNvSpPr txBox="1"/>
          <p:nvPr>
            <p:ph idx="10" type="dt"/>
          </p:nvPr>
        </p:nvSpPr>
        <p:spPr>
          <a:xfrm>
            <a:off x="628650" y="6545684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7" name="Google Shape;437;p92"/>
          <p:cNvSpPr txBox="1"/>
          <p:nvPr>
            <p:ph idx="11" type="ftr"/>
          </p:nvPr>
        </p:nvSpPr>
        <p:spPr>
          <a:xfrm>
            <a:off x="3028950" y="6545684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8" name="Google Shape;438;p92"/>
          <p:cNvSpPr txBox="1"/>
          <p:nvPr>
            <p:ph idx="12" type="sldNum"/>
          </p:nvPr>
        </p:nvSpPr>
        <p:spPr>
          <a:xfrm>
            <a:off x="6457950" y="6545684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SD.png" id="56" name="Google Shape;56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956" y="0"/>
            <a:ext cx="9118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96"/>
          <p:cNvSpPr txBox="1"/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6"/>
          <p:cNvSpPr txBox="1"/>
          <p:nvPr>
            <p:ph idx="1" type="body"/>
          </p:nvPr>
        </p:nvSpPr>
        <p:spPr>
          <a:xfrm>
            <a:off x="743480" y="2218267"/>
            <a:ext cx="354060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40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9" name="Google Shape;59;p96"/>
          <p:cNvSpPr txBox="1"/>
          <p:nvPr>
            <p:ph idx="2" type="body"/>
          </p:nvPr>
        </p:nvSpPr>
        <p:spPr>
          <a:xfrm>
            <a:off x="457200" y="2870201"/>
            <a:ext cx="3813048" cy="2920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96"/>
          <p:cNvSpPr txBox="1"/>
          <p:nvPr>
            <p:ph idx="3" type="body"/>
          </p:nvPr>
        </p:nvSpPr>
        <p:spPr>
          <a:xfrm>
            <a:off x="4711120" y="2218267"/>
            <a:ext cx="351848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40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1" name="Google Shape;61;p96"/>
          <p:cNvSpPr txBox="1"/>
          <p:nvPr>
            <p:ph idx="4" type="body"/>
          </p:nvPr>
        </p:nvSpPr>
        <p:spPr>
          <a:xfrm>
            <a:off x="4416552" y="2870201"/>
            <a:ext cx="3813048" cy="2920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96"/>
          <p:cNvSpPr txBox="1"/>
          <p:nvPr>
            <p:ph idx="10" type="dt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6"/>
          <p:cNvSpPr txBox="1"/>
          <p:nvPr>
            <p:ph idx="11" type="ftr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6"/>
          <p:cNvSpPr txBox="1"/>
          <p:nvPr>
            <p:ph idx="12" type="sldNum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SD.png" id="66" name="Google Shape;66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956" y="0"/>
            <a:ext cx="9118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97"/>
          <p:cNvSpPr txBox="1"/>
          <p:nvPr>
            <p:ph type="title"/>
          </p:nvPr>
        </p:nvSpPr>
        <p:spPr>
          <a:xfrm>
            <a:off x="461718" y="1557868"/>
            <a:ext cx="2862910" cy="1439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97"/>
          <p:cNvSpPr txBox="1"/>
          <p:nvPr>
            <p:ph idx="1" type="body"/>
          </p:nvPr>
        </p:nvSpPr>
        <p:spPr>
          <a:xfrm>
            <a:off x="3606144" y="609601"/>
            <a:ext cx="4627975" cy="51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97"/>
          <p:cNvSpPr txBox="1"/>
          <p:nvPr>
            <p:ph idx="2" type="body"/>
          </p:nvPr>
        </p:nvSpPr>
        <p:spPr>
          <a:xfrm>
            <a:off x="461718" y="2997200"/>
            <a:ext cx="2862910" cy="1845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0" name="Google Shape;70;p97"/>
          <p:cNvSpPr txBox="1"/>
          <p:nvPr>
            <p:ph idx="10" type="dt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97"/>
          <p:cNvSpPr txBox="1"/>
          <p:nvPr>
            <p:ph idx="11" type="ftr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97"/>
          <p:cNvSpPr txBox="1"/>
          <p:nvPr>
            <p:ph idx="12" type="sldNum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SD.png" id="74" name="Google Shape;74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956" y="0"/>
            <a:ext cx="9118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98"/>
          <p:cNvSpPr txBox="1"/>
          <p:nvPr>
            <p:ph type="title"/>
          </p:nvPr>
        </p:nvSpPr>
        <p:spPr>
          <a:xfrm>
            <a:off x="462128" y="1735672"/>
            <a:ext cx="4097204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98"/>
          <p:cNvSpPr/>
          <p:nvPr>
            <p:ph idx="2" type="pic"/>
          </p:nvPr>
        </p:nvSpPr>
        <p:spPr>
          <a:xfrm>
            <a:off x="5029200" y="914400"/>
            <a:ext cx="3200400" cy="4572000"/>
          </a:xfrm>
          <a:prstGeom prst="roundRect">
            <a:avLst>
              <a:gd fmla="val 4280" name="adj"/>
            </a:avLst>
          </a:prstGeom>
          <a:noFill/>
          <a:ln cap="sq" cmpd="dbl" w="508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2745"/>
              </a:srgbClr>
            </a:outerShdw>
          </a:effectLst>
        </p:spPr>
      </p:sp>
      <p:sp>
        <p:nvSpPr>
          <p:cNvPr id="77" name="Google Shape;77;p98"/>
          <p:cNvSpPr txBox="1"/>
          <p:nvPr>
            <p:ph idx="1" type="body"/>
          </p:nvPr>
        </p:nvSpPr>
        <p:spPr>
          <a:xfrm>
            <a:off x="462128" y="3107272"/>
            <a:ext cx="4097204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8" name="Google Shape;78;p98"/>
          <p:cNvSpPr txBox="1"/>
          <p:nvPr>
            <p:ph idx="10" type="dt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98"/>
          <p:cNvSpPr txBox="1"/>
          <p:nvPr>
            <p:ph idx="11" type="ftr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98"/>
          <p:cNvSpPr txBox="1"/>
          <p:nvPr>
            <p:ph idx="12" type="sldNum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3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7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2.xml"/><Relationship Id="rId4" Type="http://schemas.openxmlformats.org/officeDocument/2006/relationships/theme" Target="../theme/theme7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theme" Target="../theme/theme4.xml"/><Relationship Id="rId1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43.xml"/><Relationship Id="rId3" Type="http://schemas.openxmlformats.org/officeDocument/2006/relationships/theme" Target="../theme/theme2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theme" Target="../theme/theme5.xml"/><Relationship Id="rId1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/Relationships>
</file>

<file path=ppt/slideMasters/_rels/slideMaster7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2.xml"/><Relationship Id="rId13" Type="http://schemas.openxmlformats.org/officeDocument/2006/relationships/theme" Target="../theme/theme8.xml"/><Relationship Id="rId12" Type="http://schemas.openxmlformats.org/officeDocument/2006/relationships/slideLayout" Target="../slideLayouts/slideLayout64.xml"/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54.xml"/><Relationship Id="rId3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7.xml"/><Relationship Id="rId6" Type="http://schemas.openxmlformats.org/officeDocument/2006/relationships/slideLayout" Target="../slideLayouts/slideLayout58.xml"/><Relationship Id="rId7" Type="http://schemas.openxmlformats.org/officeDocument/2006/relationships/slideLayout" Target="../slideLayouts/slideLayout59.xml"/><Relationship Id="rId8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6"/>
          <p:cNvSpPr txBox="1"/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1" name="Google Shape;11;p36"/>
          <p:cNvSpPr txBox="1"/>
          <p:nvPr>
            <p:ph idx="1" type="body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6"/>
          <p:cNvSpPr txBox="1"/>
          <p:nvPr>
            <p:ph idx="10" type="dt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6"/>
          <p:cNvSpPr txBox="1"/>
          <p:nvPr>
            <p:ph idx="11" type="ftr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6"/>
          <p:cNvSpPr txBox="1"/>
          <p:nvPr>
            <p:ph idx="12" type="sldNum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7" name="Google Shape;147;p3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" name="Google Shape;148;p3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" name="Google Shape;149;p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" name="Google Shape;150;p3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80" r:id="rId1"/>
    <p:sldLayoutId id="2147483681" r:id="rId2"/>
    <p:sldLayoutId id="2147483682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44" name="Google Shape;244;p4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5" name="Google Shape;245;p46"/>
          <p:cNvSpPr txBox="1"/>
          <p:nvPr>
            <p:ph idx="10" type="dt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6" name="Google Shape;246;p4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7" name="Google Shape;247;p46"/>
          <p:cNvSpPr txBox="1"/>
          <p:nvPr>
            <p:ph idx="12" type="sldNum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8"/>
          <p:cNvSpPr txBox="1"/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12" name="Google Shape;312;p48"/>
          <p:cNvSpPr txBox="1"/>
          <p:nvPr>
            <p:ph idx="1" type="body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3" name="Google Shape;313;p48"/>
          <p:cNvSpPr txBox="1"/>
          <p:nvPr>
            <p:ph idx="10" type="dt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4" name="Google Shape;314;p48"/>
          <p:cNvSpPr txBox="1"/>
          <p:nvPr>
            <p:ph idx="11" type="ftr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5" name="Google Shape;315;p48"/>
          <p:cNvSpPr txBox="1"/>
          <p:nvPr>
            <p:ph idx="12" type="sldNum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5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2"/>
          <p:cNvSpPr txBox="1"/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5" name="Google Shape;325;p52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6" name="Google Shape;326;p52"/>
          <p:cNvSpPr txBox="1"/>
          <p:nvPr>
            <p:ph idx="12" type="sldNum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4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Gill Sans"/>
              <a:buNone/>
              <a:defRPr b="0" i="0" sz="33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67" name="Google Shape;367;p54"/>
          <p:cNvSpPr txBox="1"/>
          <p:nvPr>
            <p:ph idx="10" type="dt"/>
          </p:nvPr>
        </p:nvSpPr>
        <p:spPr>
          <a:xfrm>
            <a:off x="628650" y="6545684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368" name="Google Shape;368;p54"/>
          <p:cNvSpPr txBox="1"/>
          <p:nvPr>
            <p:ph idx="11" type="ftr"/>
          </p:nvPr>
        </p:nvSpPr>
        <p:spPr>
          <a:xfrm>
            <a:off x="3028950" y="6545684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369" name="Google Shape;369;p54"/>
          <p:cNvSpPr txBox="1"/>
          <p:nvPr>
            <p:ph idx="12" type="sldNum"/>
          </p:nvPr>
        </p:nvSpPr>
        <p:spPr>
          <a:xfrm>
            <a:off x="6457950" y="6545684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70" name="Google Shape;370;p54"/>
          <p:cNvSpPr txBox="1"/>
          <p:nvPr/>
        </p:nvSpPr>
        <p:spPr>
          <a:xfrm>
            <a:off x="511157" y="6113575"/>
            <a:ext cx="859308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Centre for Loneliness Studies in the Faculty of Social Sciences         </a:t>
            </a:r>
            <a:r>
              <a:rPr b="0" i="1" lang="en-GB" sz="160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World class research, making a difference  </a:t>
            </a:r>
            <a:endParaRPr/>
          </a:p>
        </p:txBody>
      </p:sp>
      <p:pic>
        <p:nvPicPr>
          <p:cNvPr id="371" name="Google Shape;371;p5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5817873"/>
            <a:ext cx="9144000" cy="22804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2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Relationship Id="rId4" Type="http://schemas.openxmlformats.org/officeDocument/2006/relationships/image" Target="../media/image9.png"/><Relationship Id="rId5" Type="http://schemas.openxmlformats.org/officeDocument/2006/relationships/image" Target="../media/image3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g"/><Relationship Id="rId4" Type="http://schemas.openxmlformats.org/officeDocument/2006/relationships/hyperlink" Target="https://www.who.int/initiatives/decade-of-healthy-ageing/evidence-gap-map/sil-inperson" TargetMode="External"/><Relationship Id="rId5" Type="http://schemas.openxmlformats.org/officeDocument/2006/relationships/hyperlink" Target="https://www.who.int/initiatives/decade-of-healthy-ageing/evidence-gap-map/sil-digital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Relationship Id="rId4" Type="http://schemas.openxmlformats.org/officeDocument/2006/relationships/image" Target="../media/image3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5.png"/><Relationship Id="rId4" Type="http://schemas.openxmlformats.org/officeDocument/2006/relationships/image" Target="../media/image26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8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8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5.png"/><Relationship Id="rId4" Type="http://schemas.openxmlformats.org/officeDocument/2006/relationships/image" Target="../media/image8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4.xml"/><Relationship Id="rId3" Type="http://schemas.openxmlformats.org/officeDocument/2006/relationships/hyperlink" Target="mailto:a.ypsilanti@shu.ac.uk" TargetMode="External"/><Relationship Id="rId4" Type="http://schemas.openxmlformats.org/officeDocument/2006/relationships/hyperlink" Target="mailto:andrea.wigfield@shu.ac.uk" TargetMode="External"/><Relationship Id="rId5" Type="http://schemas.openxmlformats.org/officeDocument/2006/relationships/hyperlink" Target="https://forms.office.com/e/UUbc1YevpU" TargetMode="External"/><Relationship Id="rId6" Type="http://schemas.openxmlformats.org/officeDocument/2006/relationships/image" Target="../media/image27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5.xml"/><Relationship Id="rId3" Type="http://schemas.openxmlformats.org/officeDocument/2006/relationships/hyperlink" Target="mailto:a.ypsilanti@shu.ac.uk" TargetMode="External"/><Relationship Id="rId4" Type="http://schemas.openxmlformats.org/officeDocument/2006/relationships/hyperlink" Target="mailto:andrea.wigfield@shu.ac.uk" TargetMode="External"/><Relationship Id="rId5" Type="http://schemas.openxmlformats.org/officeDocument/2006/relationships/hyperlink" Target="https://www.amazon.co.uk/Loneliness-Dummies-Andrea-Wigfield/dp/1394229321#:~:text=Buy%20Loneliness%20For%20Dummies%201%20by" TargetMode="External"/><Relationship Id="rId6" Type="http://schemas.openxmlformats.org/officeDocument/2006/relationships/image" Target="../media/image8.png"/><Relationship Id="rId7" Type="http://schemas.openxmlformats.org/officeDocument/2006/relationships/image" Target="../media/image2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33.png"/><Relationship Id="rId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"/>
          <p:cNvSpPr txBox="1"/>
          <p:nvPr/>
        </p:nvSpPr>
        <p:spPr>
          <a:xfrm>
            <a:off x="534466" y="1556792"/>
            <a:ext cx="7925966" cy="4739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Masterclass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Framework for Evaluating Interventions to Tackle Loneliness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Associate Professor Antonia Ypsilanti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Professor Andrea Wigfield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5" name="Google Shape;44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794" y="332656"/>
            <a:ext cx="2721546" cy="954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40152" y="241938"/>
            <a:ext cx="2654040" cy="1044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0"/>
          <p:cNvSpPr/>
          <p:nvPr/>
        </p:nvSpPr>
        <p:spPr>
          <a:xfrm>
            <a:off x="0" y="8313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10"/>
          <p:cNvSpPr txBox="1"/>
          <p:nvPr>
            <p:ph type="title"/>
          </p:nvPr>
        </p:nvSpPr>
        <p:spPr>
          <a:xfrm>
            <a:off x="379470" y="481713"/>
            <a:ext cx="2954700" cy="55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Calibri"/>
              <a:buNone/>
            </a:pPr>
            <a:r>
              <a:rPr b="1" lang="en-GB" sz="4900"/>
              <a:t>Who is measuring impact?</a:t>
            </a:r>
            <a:endParaRPr/>
          </a:p>
        </p:txBody>
      </p:sp>
      <p:cxnSp>
        <p:nvCxnSpPr>
          <p:cNvPr id="564" name="Google Shape;564;p10"/>
          <p:cNvCxnSpPr/>
          <p:nvPr/>
        </p:nvCxnSpPr>
        <p:spPr>
          <a:xfrm>
            <a:off x="3536064" y="414414"/>
            <a:ext cx="0" cy="5717700"/>
          </a:xfrm>
          <a:prstGeom prst="straightConnector1">
            <a:avLst/>
          </a:prstGeom>
          <a:noFill/>
          <a:ln cap="sq" cmpd="sng" w="25400">
            <a:solidFill>
              <a:schemeClr val="accent1"/>
            </a:solidFill>
            <a:prstDash val="solid"/>
            <a:bevel/>
            <a:headEnd len="sm" w="sm" type="none"/>
            <a:tailEnd len="sm" w="sm" type="none"/>
          </a:ln>
        </p:spPr>
      </p:cxnSp>
      <p:grpSp>
        <p:nvGrpSpPr>
          <p:cNvPr id="565" name="Google Shape;565;p10"/>
          <p:cNvGrpSpPr/>
          <p:nvPr/>
        </p:nvGrpSpPr>
        <p:grpSpPr>
          <a:xfrm>
            <a:off x="3851326" y="414432"/>
            <a:ext cx="4683949" cy="5587982"/>
            <a:chOff x="0" y="682"/>
            <a:chExt cx="4683949" cy="5587982"/>
          </a:xfrm>
        </p:grpSpPr>
        <p:sp>
          <p:nvSpPr>
            <p:cNvPr id="566" name="Google Shape;566;p10"/>
            <p:cNvSpPr/>
            <p:nvPr/>
          </p:nvSpPr>
          <p:spPr>
            <a:xfrm>
              <a:off x="0" y="682"/>
              <a:ext cx="4683949" cy="1596566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10"/>
            <p:cNvSpPr/>
            <p:nvPr/>
          </p:nvSpPr>
          <p:spPr>
            <a:xfrm>
              <a:off x="482961" y="359909"/>
              <a:ext cx="878111" cy="878111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10"/>
            <p:cNvSpPr/>
            <p:nvPr/>
          </p:nvSpPr>
          <p:spPr>
            <a:xfrm>
              <a:off x="1844034" y="682"/>
              <a:ext cx="2839914" cy="15965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10"/>
            <p:cNvSpPr txBox="1"/>
            <p:nvPr/>
          </p:nvSpPr>
          <p:spPr>
            <a:xfrm>
              <a:off x="1844034" y="682"/>
              <a:ext cx="2839914" cy="15965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8950" lIns="168950" spcFirstLastPara="1" rIns="168950" wrap="square" tIns="168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74% of charities say they are investing more in impact measurement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10"/>
            <p:cNvSpPr/>
            <p:nvPr/>
          </p:nvSpPr>
          <p:spPr>
            <a:xfrm>
              <a:off x="0" y="1996390"/>
              <a:ext cx="4683949" cy="1596566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10"/>
            <p:cNvSpPr/>
            <p:nvPr/>
          </p:nvSpPr>
          <p:spPr>
            <a:xfrm>
              <a:off x="482961" y="2355617"/>
              <a:ext cx="878111" cy="878111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10"/>
            <p:cNvSpPr/>
            <p:nvPr/>
          </p:nvSpPr>
          <p:spPr>
            <a:xfrm>
              <a:off x="1844034" y="1996390"/>
              <a:ext cx="2839914" cy="15965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10"/>
            <p:cNvSpPr txBox="1"/>
            <p:nvPr/>
          </p:nvSpPr>
          <p:spPr>
            <a:xfrm>
              <a:off x="1844034" y="1996390"/>
              <a:ext cx="2839914" cy="15965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8950" lIns="168950" spcFirstLastPara="1" rIns="168950" wrap="square" tIns="168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Change in funder requirements and priorities of trustees/senior management are main reasons for increasing impact measurement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10"/>
            <p:cNvSpPr/>
            <p:nvPr/>
          </p:nvSpPr>
          <p:spPr>
            <a:xfrm>
              <a:off x="0" y="3992098"/>
              <a:ext cx="4683949" cy="1596566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10"/>
            <p:cNvSpPr/>
            <p:nvPr/>
          </p:nvSpPr>
          <p:spPr>
            <a:xfrm>
              <a:off x="482961" y="4351325"/>
              <a:ext cx="878111" cy="878111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10"/>
            <p:cNvSpPr/>
            <p:nvPr/>
          </p:nvSpPr>
          <p:spPr>
            <a:xfrm>
              <a:off x="1844034" y="3992098"/>
              <a:ext cx="2839914" cy="15965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10"/>
            <p:cNvSpPr txBox="1"/>
            <p:nvPr/>
          </p:nvSpPr>
          <p:spPr>
            <a:xfrm>
              <a:off x="1844034" y="3992098"/>
              <a:ext cx="2839914" cy="15965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8950" lIns="168950" spcFirstLastPara="1" rIns="168950" wrap="square" tIns="168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BUT main benefits are in improving services and being able to better demonstrate results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11"/>
          <p:cNvSpPr/>
          <p:nvPr/>
        </p:nvSpPr>
        <p:spPr>
          <a:xfrm>
            <a:off x="0" y="0"/>
            <a:ext cx="9143998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11"/>
          <p:cNvSpPr/>
          <p:nvPr/>
        </p:nvSpPr>
        <p:spPr>
          <a:xfrm>
            <a:off x="0" y="0"/>
            <a:ext cx="6391835" cy="228599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96900" sx="90000" rotWithShape="0" algn="t" dir="7140000" dist="304800" sy="90000">
              <a:srgbClr val="000000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11"/>
          <p:cNvSpPr txBox="1"/>
          <p:nvPr>
            <p:ph type="title"/>
          </p:nvPr>
        </p:nvSpPr>
        <p:spPr>
          <a:xfrm>
            <a:off x="571352" y="350196"/>
            <a:ext cx="3485178" cy="1624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None/>
            </a:pPr>
            <a:r>
              <a:rPr b="1" lang="en-GB" sz="3500">
                <a:latin typeface="Century Gothic"/>
                <a:ea typeface="Century Gothic"/>
                <a:cs typeface="Century Gothic"/>
                <a:sym typeface="Century Gothic"/>
              </a:rPr>
              <a:t>What do we want to find out?</a:t>
            </a:r>
            <a:br>
              <a:rPr lang="en-GB" sz="3500"/>
            </a:br>
            <a:endParaRPr sz="3500"/>
          </a:p>
        </p:txBody>
      </p:sp>
      <p:sp>
        <p:nvSpPr>
          <p:cNvPr id="586" name="Google Shape;586;p11"/>
          <p:cNvSpPr/>
          <p:nvPr/>
        </p:nvSpPr>
        <p:spPr>
          <a:xfrm>
            <a:off x="457632" y="2420888"/>
            <a:ext cx="3856633" cy="36131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34290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•"/>
            </a:pPr>
            <a:r>
              <a:rPr b="0" i="0" lang="en-GB" sz="18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Are we achieving our planned outputs and outcomes? If not, why not?</a:t>
            </a:r>
            <a:endParaRPr/>
          </a:p>
          <a:p>
            <a:pPr indent="-111125" lvl="0" marL="342900" marR="0" rtl="0" algn="l">
              <a:lnSpc>
                <a:spcPct val="7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None/>
            </a:pPr>
            <a:r>
              <a:t/>
            </a:r>
            <a:endParaRPr b="0" i="0" sz="185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28600" lvl="0" marL="342900" marR="0" rtl="0" algn="l">
              <a:lnSpc>
                <a:spcPct val="7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•"/>
            </a:pPr>
            <a:r>
              <a:rPr b="0" i="0" lang="en-GB" sz="18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has worked well and not so well?</a:t>
            </a:r>
            <a:endParaRPr/>
          </a:p>
          <a:p>
            <a:pPr indent="-111125" lvl="0" marL="342900" marR="0" rtl="0" algn="l">
              <a:lnSpc>
                <a:spcPct val="7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None/>
            </a:pPr>
            <a:r>
              <a:t/>
            </a:r>
            <a:endParaRPr b="0" i="0" sz="185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28600" lvl="0" marL="342900" marR="0" rtl="0" algn="l">
              <a:lnSpc>
                <a:spcPct val="7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•"/>
            </a:pPr>
            <a:r>
              <a:rPr b="0" i="0" lang="en-GB" sz="18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Are we reaching the people </a:t>
            </a:r>
            <a:r>
              <a:rPr lang="en-GB" sz="18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organizations </a:t>
            </a:r>
            <a:r>
              <a:rPr b="0" i="0" lang="en-GB" sz="18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want to? </a:t>
            </a:r>
            <a:endParaRPr/>
          </a:p>
          <a:p>
            <a:pPr indent="-111125" lvl="0" marL="342900" marR="0" rtl="0" algn="l">
              <a:lnSpc>
                <a:spcPct val="7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None/>
            </a:pPr>
            <a:r>
              <a:t/>
            </a:r>
            <a:endParaRPr b="0" i="0" sz="185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28600" lvl="0" marL="342900" marR="0" rtl="0" algn="l">
              <a:lnSpc>
                <a:spcPct val="7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•"/>
            </a:pPr>
            <a:r>
              <a:rPr b="0" i="0" lang="en-GB" sz="18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 service users think of our services? How can we improve them?</a:t>
            </a:r>
            <a:endParaRPr/>
          </a:p>
        </p:txBody>
      </p:sp>
      <p:pic>
        <p:nvPicPr>
          <p:cNvPr descr="Wood human figure" id="587" name="Google Shape;587;p11"/>
          <p:cNvPicPr preferRelativeResize="0"/>
          <p:nvPr/>
        </p:nvPicPr>
        <p:blipFill rotWithShape="1">
          <a:blip r:embed="rId3">
            <a:alphaModFix/>
          </a:blip>
          <a:srcRect b="-2" l="2438" r="53011" t="0"/>
          <a:stretch/>
        </p:blipFill>
        <p:spPr>
          <a:xfrm>
            <a:off x="4572000" y="27384"/>
            <a:ext cx="457711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Wood human figure" id="594" name="Google Shape;594;p12"/>
          <p:cNvPicPr preferRelativeResize="0"/>
          <p:nvPr/>
        </p:nvPicPr>
        <p:blipFill rotWithShape="1">
          <a:blip r:embed="rId3">
            <a:alphaModFix/>
          </a:blip>
          <a:srcRect b="-1" l="4650" r="32070" t="0"/>
          <a:stretch/>
        </p:blipFill>
        <p:spPr>
          <a:xfrm>
            <a:off x="20" y="10"/>
            <a:ext cx="6501364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595" name="Google Shape;595;p12"/>
          <p:cNvSpPr/>
          <p:nvPr/>
        </p:nvSpPr>
        <p:spPr>
          <a:xfrm flipH="1">
            <a:off x="2783739" y="0"/>
            <a:ext cx="6360260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647"/>
                </a:srgbClr>
              </a:gs>
              <a:gs pos="35000">
                <a:srgbClr val="FFFFFF">
                  <a:alpha val="76862"/>
                </a:srgbClr>
              </a:gs>
              <a:gs pos="4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6" name="Google Shape;596;p12"/>
          <p:cNvSpPr txBox="1"/>
          <p:nvPr>
            <p:ph type="title"/>
          </p:nvPr>
        </p:nvSpPr>
        <p:spPr>
          <a:xfrm>
            <a:off x="5886450" y="1122363"/>
            <a:ext cx="3017520" cy="32041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</a:pPr>
            <a:r>
              <a:rPr lang="en-GB" sz="3600"/>
              <a:t>What is an evaluation framework and why do we need it?</a:t>
            </a:r>
            <a:endParaRPr/>
          </a:p>
        </p:txBody>
      </p:sp>
      <p:sp>
        <p:nvSpPr>
          <p:cNvPr id="597" name="Google Shape;597;p12"/>
          <p:cNvSpPr/>
          <p:nvPr/>
        </p:nvSpPr>
        <p:spPr>
          <a:xfrm rot="5400000">
            <a:off x="6079617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p12"/>
          <p:cNvSpPr/>
          <p:nvPr/>
        </p:nvSpPr>
        <p:spPr>
          <a:xfrm>
            <a:off x="5888736" y="4546920"/>
            <a:ext cx="3017520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13"/>
          <p:cNvSpPr/>
          <p:nvPr/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13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</a:pPr>
            <a:r>
              <a:rPr lang="en-GB" sz="4100">
                <a:latin typeface="Century Gothic"/>
                <a:ea typeface="Century Gothic"/>
                <a:cs typeface="Century Gothic"/>
                <a:sym typeface="Century Gothic"/>
              </a:rPr>
              <a:t>Five steps in evaluation framework</a:t>
            </a:r>
            <a:endParaRPr/>
          </a:p>
        </p:txBody>
      </p:sp>
      <p:sp>
        <p:nvSpPr>
          <p:cNvPr id="606" name="Google Shape;606;p13"/>
          <p:cNvSpPr txBox="1"/>
          <p:nvPr>
            <p:ph idx="1" type="body"/>
          </p:nvPr>
        </p:nvSpPr>
        <p:spPr>
          <a:xfrm>
            <a:off x="395535" y="1844825"/>
            <a:ext cx="4180467" cy="46480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63500" lvl="0" marL="406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b="1" lang="en-GB" sz="1200">
                <a:latin typeface="Century Gothic"/>
                <a:ea typeface="Century Gothic"/>
                <a:cs typeface="Century Gothic"/>
                <a:sym typeface="Century Gothic"/>
              </a:rPr>
              <a:t>Definition and Measurement of Loneliness</a:t>
            </a:r>
            <a:endParaRPr/>
          </a:p>
          <a:p>
            <a:pPr indent="-69850" lvl="1" marL="8128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1200"/>
              <a:buChar char="–"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Which scale do I use?</a:t>
            </a:r>
            <a:endParaRPr/>
          </a:p>
          <a:p>
            <a:pPr indent="-63500" lvl="0" marL="4064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1200"/>
              <a:buChar char="•"/>
            </a:pPr>
            <a:r>
              <a:rPr b="1" lang="en-GB" sz="1200">
                <a:latin typeface="Century Gothic"/>
                <a:ea typeface="Century Gothic"/>
                <a:cs typeface="Century Gothic"/>
                <a:sym typeface="Century Gothic"/>
              </a:rPr>
              <a:t>Target Population and Context</a:t>
            </a:r>
            <a:endParaRPr/>
          </a:p>
          <a:p>
            <a:pPr indent="-69850" lvl="1" marL="8128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1200"/>
              <a:buChar char="–"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Specific demographics (e.g., urban vs. rural, isolated groups, people with disabilities)</a:t>
            </a:r>
            <a:endParaRPr/>
          </a:p>
          <a:p>
            <a:pPr indent="-63500" lvl="0" marL="4064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1200"/>
              <a:buChar char="•"/>
            </a:pPr>
            <a:r>
              <a:rPr b="1" lang="en-GB" sz="1200">
                <a:latin typeface="Century Gothic"/>
                <a:ea typeface="Century Gothic"/>
                <a:cs typeface="Century Gothic"/>
                <a:sym typeface="Century Gothic"/>
              </a:rPr>
              <a:t>Intervention Design and Delivery</a:t>
            </a:r>
            <a:endParaRPr/>
          </a:p>
          <a:p>
            <a:pPr indent="-69850" lvl="1" marL="8128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1200"/>
              <a:buChar char="–"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Type, mode of delivery, duration of delivery </a:t>
            </a:r>
            <a:endParaRPr/>
          </a:p>
          <a:p>
            <a:pPr indent="-63500" lvl="0" marL="4064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1200"/>
              <a:buChar char="•"/>
            </a:pPr>
            <a:r>
              <a:rPr b="1" lang="en-GB" sz="1200">
                <a:latin typeface="Century Gothic"/>
                <a:ea typeface="Century Gothic"/>
                <a:cs typeface="Century Gothic"/>
                <a:sym typeface="Century Gothic"/>
              </a:rPr>
              <a:t>Outcome measures </a:t>
            </a:r>
            <a:endParaRPr/>
          </a:p>
          <a:p>
            <a:pPr indent="-69850" lvl="1" marL="8128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1200"/>
              <a:buChar char="–"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Primary/secondary outcomes (how do we know what we are changing?) quant/qual</a:t>
            </a:r>
            <a:endParaRPr/>
          </a:p>
          <a:p>
            <a:pPr indent="-63500" lvl="0" marL="4064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1200"/>
              <a:buChar char="•"/>
            </a:pPr>
            <a:r>
              <a:rPr b="1" lang="en-GB" sz="1200">
                <a:latin typeface="Century Gothic"/>
                <a:ea typeface="Century Gothic"/>
                <a:cs typeface="Century Gothic"/>
                <a:sym typeface="Century Gothic"/>
              </a:rPr>
              <a:t>Scalability</a:t>
            </a:r>
            <a:endParaRPr/>
          </a:p>
          <a:p>
            <a:pPr indent="-69850" lvl="1" marL="8128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1200"/>
              <a:buChar char="–"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Required resources</a:t>
            </a:r>
            <a:endParaRPr/>
          </a:p>
          <a:p>
            <a:pPr indent="-69850" lvl="1" marL="8128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1200"/>
              <a:buChar char="–"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Can the intervention be replicated in different settings or populations</a:t>
            </a:r>
            <a:endParaRPr/>
          </a:p>
          <a:p>
            <a:pPr indent="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1200"/>
              <a:buNone/>
            </a:pPr>
            <a:r>
              <a:rPr b="1" lang="en-GB" sz="1200">
                <a:latin typeface="Century Gothic"/>
                <a:ea typeface="Century Gothic"/>
                <a:cs typeface="Century Gothic"/>
                <a:sym typeface="Century Gothic"/>
              </a:rPr>
              <a:t>Cochrane defines PICO</a:t>
            </a: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: population, intervention, comparison, outcomes </a:t>
            </a:r>
            <a:endParaRPr/>
          </a:p>
        </p:txBody>
      </p:sp>
      <p:pic>
        <p:nvPicPr>
          <p:cNvPr descr="3D rendering of game pieces tied together with a rope" id="607" name="Google Shape;607;p13"/>
          <p:cNvPicPr preferRelativeResize="0"/>
          <p:nvPr/>
        </p:nvPicPr>
        <p:blipFill rotWithShape="1">
          <a:blip r:embed="rId3">
            <a:alphaModFix/>
          </a:blip>
          <a:srcRect b="1" l="1406" r="28002" t="0"/>
          <a:stretch/>
        </p:blipFill>
        <p:spPr>
          <a:xfrm>
            <a:off x="4576003" y="2015168"/>
            <a:ext cx="3962900" cy="4210442"/>
          </a:xfrm>
          <a:custGeom>
            <a:rect b="b" l="l" r="r" t="t"/>
            <a:pathLst>
              <a:path extrusionOk="0" h="4210442" w="5283866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14"/>
          <p:cNvSpPr/>
          <p:nvPr/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366092"/>
              </a:gs>
            </a:gsLst>
            <a:lin ang="8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14"/>
          <p:cNvSpPr/>
          <p:nvPr/>
        </p:nvSpPr>
        <p:spPr>
          <a:xfrm flipH="1" rot="10800000">
            <a:off x="-2" y="0"/>
            <a:ext cx="6086479" cy="1590742"/>
          </a:xfrm>
          <a:prstGeom prst="rect">
            <a:avLst/>
          </a:prstGeom>
          <a:gradFill>
            <a:gsLst>
              <a:gs pos="0">
                <a:srgbClr val="4F81BD">
                  <a:alpha val="0"/>
                </a:srgbClr>
              </a:gs>
              <a:gs pos="20000">
                <a:srgbClr val="4F81BD">
                  <a:alpha val="0"/>
                </a:srgbClr>
              </a:gs>
              <a:gs pos="100000">
                <a:srgbClr val="244061">
                  <a:alpha val="54901"/>
                </a:srgbClr>
              </a:gs>
            </a:gsLst>
            <a:lin ang="1380000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14"/>
          <p:cNvSpPr/>
          <p:nvPr/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rgbClr val="4F81BD">
                  <a:alpha val="65882"/>
                </a:srgbClr>
              </a:gs>
              <a:gs pos="100000">
                <a:srgbClr val="000000">
                  <a:alpha val="29803"/>
                </a:srgbClr>
              </a:gs>
            </a:gsLst>
            <a:lin ang="13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14"/>
          <p:cNvSpPr/>
          <p:nvPr/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99000">
                <a:srgbClr val="244061">
                  <a:alpha val="51764"/>
                </a:srgbClr>
              </a:gs>
              <a:gs pos="100000">
                <a:srgbClr val="244061">
                  <a:alpha val="51764"/>
                </a:srgbClr>
              </a:gs>
            </a:gsLst>
            <a:lin ang="16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14"/>
          <p:cNvSpPr txBox="1"/>
          <p:nvPr>
            <p:ph type="title"/>
          </p:nvPr>
        </p:nvSpPr>
        <p:spPr>
          <a:xfrm>
            <a:off x="1028699" y="294538"/>
            <a:ext cx="7421963" cy="10336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None/>
            </a:pPr>
            <a:r>
              <a:rPr lang="en-GB" sz="35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</a:t>
            </a:r>
            <a:endParaRPr/>
          </a:p>
        </p:txBody>
      </p:sp>
      <p:sp>
        <p:nvSpPr>
          <p:cNvPr id="619" name="Google Shape;619;p14"/>
          <p:cNvSpPr txBox="1"/>
          <p:nvPr>
            <p:ph idx="1" type="body"/>
          </p:nvPr>
        </p:nvSpPr>
        <p:spPr>
          <a:xfrm>
            <a:off x="1028699" y="2318197"/>
            <a:ext cx="7293023" cy="368335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Let’s say we are evaluating a </a:t>
            </a:r>
            <a:r>
              <a:rPr b="1" lang="en-GB">
                <a:latin typeface="Century Gothic"/>
                <a:ea typeface="Century Gothic"/>
                <a:cs typeface="Century Gothic"/>
                <a:sym typeface="Century Gothic"/>
              </a:rPr>
              <a:t>virtual peer support group</a:t>
            </a: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 intervention for older adults living in rural areas to reduce social isolation.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15"/>
          <p:cNvSpPr/>
          <p:nvPr/>
        </p:nvSpPr>
        <p:spPr>
          <a:xfrm>
            <a:off x="0" y="0"/>
            <a:ext cx="9141713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15"/>
          <p:cNvSpPr txBox="1"/>
          <p:nvPr>
            <p:ph type="title"/>
          </p:nvPr>
        </p:nvSpPr>
        <p:spPr>
          <a:xfrm>
            <a:off x="628650" y="557188"/>
            <a:ext cx="7886700" cy="1133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en-GB" sz="4500">
                <a:latin typeface="Century Gothic"/>
                <a:ea typeface="Century Gothic"/>
                <a:cs typeface="Century Gothic"/>
                <a:sym typeface="Century Gothic"/>
              </a:rPr>
              <a:t>Start Building a Framework</a:t>
            </a:r>
            <a:endParaRPr/>
          </a:p>
        </p:txBody>
      </p:sp>
      <p:grpSp>
        <p:nvGrpSpPr>
          <p:cNvPr id="627" name="Google Shape;627;p15"/>
          <p:cNvGrpSpPr/>
          <p:nvPr/>
        </p:nvGrpSpPr>
        <p:grpSpPr>
          <a:xfrm>
            <a:off x="628650" y="1828800"/>
            <a:ext cx="7886700" cy="4352544"/>
            <a:chOff x="0" y="0"/>
            <a:chExt cx="7886700" cy="4352544"/>
          </a:xfrm>
        </p:grpSpPr>
        <p:sp>
          <p:nvSpPr>
            <p:cNvPr id="628" name="Google Shape;628;p15"/>
            <p:cNvSpPr/>
            <p:nvPr/>
          </p:nvSpPr>
          <p:spPr>
            <a:xfrm rot="-5400000">
              <a:off x="883539" y="-883539"/>
              <a:ext cx="2176272" cy="3943350"/>
            </a:xfrm>
            <a:prstGeom prst="round1Rect">
              <a:avLst>
                <a:gd fmla="val 16667" name="adj"/>
              </a:avLst>
            </a:prstGeom>
            <a:solidFill>
              <a:srgbClr val="F7954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15"/>
            <p:cNvSpPr txBox="1"/>
            <p:nvPr/>
          </p:nvSpPr>
          <p:spPr>
            <a:xfrm>
              <a:off x="0" y="0"/>
              <a:ext cx="3943350" cy="1632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8000" lIns="128000" spcFirstLastPara="1" rIns="128000" wrap="square" tIns="128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en-GB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Measurement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en-GB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UCLA?  DeJong? Direct Question? ONS?</a:t>
              </a:r>
              <a:endParaRPr/>
            </a:p>
          </p:txBody>
        </p:sp>
        <p:sp>
          <p:nvSpPr>
            <p:cNvPr id="630" name="Google Shape;630;p15"/>
            <p:cNvSpPr/>
            <p:nvPr/>
          </p:nvSpPr>
          <p:spPr>
            <a:xfrm>
              <a:off x="3943350" y="0"/>
              <a:ext cx="3943350" cy="2176272"/>
            </a:xfrm>
            <a:prstGeom prst="round1Rect">
              <a:avLst>
                <a:gd fmla="val 16667" name="adj"/>
              </a:avLst>
            </a:prstGeom>
            <a:solidFill>
              <a:srgbClr val="F7954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15"/>
            <p:cNvSpPr txBox="1"/>
            <p:nvPr/>
          </p:nvSpPr>
          <p:spPr>
            <a:xfrm>
              <a:off x="3943350" y="0"/>
              <a:ext cx="3943350" cy="1632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8000" lIns="128000" spcFirstLastPara="1" rIns="128000" wrap="square" tIns="128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en-GB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Population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en-GB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Older adults (65+), living in rural, isolated areas, with limited access to in-person social opportunities</a:t>
              </a:r>
              <a:endParaRPr/>
            </a:p>
          </p:txBody>
        </p:sp>
        <p:sp>
          <p:nvSpPr>
            <p:cNvPr id="632" name="Google Shape;632;p15"/>
            <p:cNvSpPr/>
            <p:nvPr/>
          </p:nvSpPr>
          <p:spPr>
            <a:xfrm rot="10800000">
              <a:off x="0" y="2176272"/>
              <a:ext cx="3943350" cy="2176272"/>
            </a:xfrm>
            <a:prstGeom prst="round1Rect">
              <a:avLst>
                <a:gd fmla="val 16667" name="adj"/>
              </a:avLst>
            </a:prstGeom>
            <a:solidFill>
              <a:srgbClr val="F7954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15"/>
            <p:cNvSpPr txBox="1"/>
            <p:nvPr/>
          </p:nvSpPr>
          <p:spPr>
            <a:xfrm>
              <a:off x="0" y="2720340"/>
              <a:ext cx="3943350" cy="1632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2225" lIns="142225" spcFirstLastPara="1" rIns="142225" wrap="square" tIns="142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en-GB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Intervention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en-GB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Weekly one-hour virtual peer support groups, facilitated by a trained therapist – Duration 12 weeks</a:t>
              </a:r>
              <a:endParaRPr/>
            </a:p>
          </p:txBody>
        </p:sp>
        <p:sp>
          <p:nvSpPr>
            <p:cNvPr id="634" name="Google Shape;634;p15"/>
            <p:cNvSpPr/>
            <p:nvPr/>
          </p:nvSpPr>
          <p:spPr>
            <a:xfrm rot="5400000">
              <a:off x="4826888" y="1292733"/>
              <a:ext cx="2176272" cy="3943350"/>
            </a:xfrm>
            <a:prstGeom prst="round1Rect">
              <a:avLst>
                <a:gd fmla="val 16667" name="adj"/>
              </a:avLst>
            </a:prstGeom>
            <a:solidFill>
              <a:srgbClr val="F7954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15"/>
            <p:cNvSpPr txBox="1"/>
            <p:nvPr/>
          </p:nvSpPr>
          <p:spPr>
            <a:xfrm>
              <a:off x="3943350" y="2720340"/>
              <a:ext cx="3943350" cy="1632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3775" lIns="113775" spcFirstLastPara="1" rIns="113775" wrap="square" tIns="113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GB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Outcomes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GB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Pre- and post-scores on loneliness, anxiety, and perceived social support collect qualitative feedback via phone interviews on the ease of use, the quality of interactions, and perceived emotional support</a:t>
              </a:r>
              <a:endParaRPr/>
            </a:p>
          </p:txBody>
        </p:sp>
        <p:sp>
          <p:nvSpPr>
            <p:cNvPr id="636" name="Google Shape;636;p15"/>
            <p:cNvSpPr/>
            <p:nvPr/>
          </p:nvSpPr>
          <p:spPr>
            <a:xfrm>
              <a:off x="2760344" y="1632204"/>
              <a:ext cx="2366010" cy="1088136"/>
            </a:xfrm>
            <a:prstGeom prst="roundRect">
              <a:avLst>
                <a:gd fmla="val 16667" name="adj"/>
              </a:avLst>
            </a:prstGeom>
            <a:solidFill>
              <a:srgbClr val="FAC8AE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15"/>
            <p:cNvSpPr txBox="1"/>
            <p:nvPr/>
          </p:nvSpPr>
          <p:spPr>
            <a:xfrm>
              <a:off x="2813462" y="1685322"/>
              <a:ext cx="2259774" cy="98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GB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Scalability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GB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Assess whether the virtual format reduces geographical barriers while considering digital literacy challenges </a:t>
              </a:r>
              <a:endParaRPr/>
            </a:p>
          </p:txBody>
        </p:sp>
      </p:grpSp>
      <p:sp>
        <p:nvSpPr>
          <p:cNvPr id="638" name="Google Shape;638;p15"/>
          <p:cNvSpPr txBox="1"/>
          <p:nvPr/>
        </p:nvSpPr>
        <p:spPr>
          <a:xfrm>
            <a:off x="5940152" y="3429000"/>
            <a:ext cx="2210862" cy="369332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Comparison group?</a:t>
            </a:r>
            <a:endParaRPr/>
          </a:p>
        </p:txBody>
      </p:sp>
      <p:sp>
        <p:nvSpPr>
          <p:cNvPr id="639" name="Google Shape;639;p15"/>
          <p:cNvSpPr txBox="1"/>
          <p:nvPr/>
        </p:nvSpPr>
        <p:spPr>
          <a:xfrm>
            <a:off x="5906944" y="4149080"/>
            <a:ext cx="2608406" cy="369332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are we changing?</a:t>
            </a:r>
            <a:endParaRPr/>
          </a:p>
        </p:txBody>
      </p:sp>
      <p:sp>
        <p:nvSpPr>
          <p:cNvPr id="640" name="Google Shape;640;p15"/>
          <p:cNvSpPr txBox="1"/>
          <p:nvPr/>
        </p:nvSpPr>
        <p:spPr>
          <a:xfrm>
            <a:off x="992986" y="3068960"/>
            <a:ext cx="1850823" cy="830997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any of these designed to measure change?</a:t>
            </a:r>
            <a:endParaRPr/>
          </a:p>
        </p:txBody>
      </p:sp>
      <p:sp>
        <p:nvSpPr>
          <p:cNvPr id="641" name="Google Shape;641;p15"/>
          <p:cNvSpPr txBox="1"/>
          <p:nvPr/>
        </p:nvSpPr>
        <p:spPr>
          <a:xfrm>
            <a:off x="845056" y="4210635"/>
            <a:ext cx="2392001" cy="307777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about after 6 months?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8" name="Google Shape;648;p16"/>
          <p:cNvSpPr/>
          <p:nvPr/>
        </p:nvSpPr>
        <p:spPr>
          <a:xfrm flipH="1">
            <a:off x="0" y="-2"/>
            <a:ext cx="3094482" cy="6858002"/>
          </a:xfrm>
          <a:custGeom>
            <a:rect b="b" l="l" r="r" t="t"/>
            <a:pathLst>
              <a:path extrusionOk="0" h="6858002" w="4125976">
                <a:moveTo>
                  <a:pt x="4125976" y="0"/>
                </a:moveTo>
                <a:lnTo>
                  <a:pt x="1300393" y="0"/>
                </a:lnTo>
                <a:lnTo>
                  <a:pt x="1300393" y="2"/>
                </a:lnTo>
                <a:lnTo>
                  <a:pt x="1155520" y="2"/>
                </a:lnTo>
                <a:lnTo>
                  <a:pt x="1074856" y="88573"/>
                </a:lnTo>
                <a:cubicBezTo>
                  <a:pt x="422987" y="841260"/>
                  <a:pt x="0" y="2042663"/>
                  <a:pt x="0" y="3396600"/>
                </a:cubicBezTo>
                <a:cubicBezTo>
                  <a:pt x="0" y="4846647"/>
                  <a:pt x="488259" y="6121285"/>
                  <a:pt x="1222540" y="6858002"/>
                </a:cubicBezTo>
                <a:cubicBezTo>
                  <a:pt x="4125598" y="6858002"/>
                  <a:pt x="4125598" y="6858002"/>
                  <a:pt x="4125598" y="6858002"/>
                </a:cubicBezTo>
                <a:lnTo>
                  <a:pt x="4125976" y="6857600"/>
                </a:lnTo>
                <a:close/>
              </a:path>
            </a:pathLst>
          </a:custGeom>
          <a:blipFill rotWithShape="1">
            <a:blip r:embed="rId3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9" name="Google Shape;649;p16"/>
          <p:cNvSpPr txBox="1"/>
          <p:nvPr>
            <p:ph type="title"/>
          </p:nvPr>
        </p:nvSpPr>
        <p:spPr>
          <a:xfrm>
            <a:off x="514350" y="643466"/>
            <a:ext cx="1943100" cy="4995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lang="en-GB" sz="2000">
                <a:solidFill>
                  <a:srgbClr val="FFFFFF"/>
                </a:solidFill>
              </a:rPr>
              <a:t>WHO – TACKLING LONELINESS INTERVENTIONS</a:t>
            </a:r>
            <a:endParaRPr/>
          </a:p>
        </p:txBody>
      </p:sp>
      <p:grpSp>
        <p:nvGrpSpPr>
          <p:cNvPr id="650" name="Google Shape;650;p16"/>
          <p:cNvGrpSpPr/>
          <p:nvPr/>
        </p:nvGrpSpPr>
        <p:grpSpPr>
          <a:xfrm>
            <a:off x="3606450" y="901700"/>
            <a:ext cx="4908899" cy="4820182"/>
            <a:chOff x="0" y="0"/>
            <a:chExt cx="4908899" cy="4820182"/>
          </a:xfrm>
        </p:grpSpPr>
        <p:cxnSp>
          <p:nvCxnSpPr>
            <p:cNvPr id="651" name="Google Shape;651;p16"/>
            <p:cNvCxnSpPr/>
            <p:nvPr/>
          </p:nvCxnSpPr>
          <p:spPr>
            <a:xfrm>
              <a:off x="0" y="0"/>
              <a:ext cx="4908899" cy="0"/>
            </a:xfrm>
            <a:prstGeom prst="straightConnector1">
              <a:avLst/>
            </a:prstGeom>
            <a:gradFill>
              <a:gsLst>
                <a:gs pos="0">
                  <a:srgbClr val="507FCF"/>
                </a:gs>
                <a:gs pos="100000">
                  <a:srgbClr val="3765AE"/>
                </a:gs>
              </a:gsLst>
              <a:lin ang="5400000" scaled="0"/>
            </a:gradFill>
            <a:ln cap="rnd" cmpd="sng" w="9525">
              <a:solidFill>
                <a:srgbClr val="467BC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dir="5400000" dist="38100">
                <a:srgbClr val="000000">
                  <a:alpha val="34901"/>
                </a:srgbClr>
              </a:outerShdw>
            </a:effectLst>
          </p:spPr>
        </p:cxnSp>
        <p:sp>
          <p:nvSpPr>
            <p:cNvPr id="652" name="Google Shape;652;p16"/>
            <p:cNvSpPr/>
            <p:nvPr/>
          </p:nvSpPr>
          <p:spPr>
            <a:xfrm>
              <a:off x="0" y="0"/>
              <a:ext cx="4908899" cy="24100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16"/>
            <p:cNvSpPr txBox="1"/>
            <p:nvPr/>
          </p:nvSpPr>
          <p:spPr>
            <a:xfrm>
              <a:off x="0" y="0"/>
              <a:ext cx="4908899" cy="24100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3800" lIns="83800" spcFirstLastPara="1" rIns="83800" wrap="square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lang="en-GB" sz="2200" u="sng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https://www.who.int/initiatives/decade-of-healthy-ageing/evidence-gap-map/sil-inperson</a:t>
              </a:r>
              <a:endParaRPr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54" name="Google Shape;654;p16"/>
            <p:cNvCxnSpPr/>
            <p:nvPr/>
          </p:nvCxnSpPr>
          <p:spPr>
            <a:xfrm>
              <a:off x="0" y="2410091"/>
              <a:ext cx="4908899" cy="0"/>
            </a:xfrm>
            <a:prstGeom prst="straightConnector1">
              <a:avLst/>
            </a:prstGeom>
            <a:gradFill>
              <a:gsLst>
                <a:gs pos="0">
                  <a:srgbClr val="50B49A"/>
                </a:gs>
                <a:gs pos="100000">
                  <a:srgbClr val="3A927C"/>
                </a:gs>
              </a:gsLst>
              <a:lin ang="5400000" scaled="0"/>
            </a:gradFill>
            <a:ln cap="rnd" cmpd="sng" w="9525">
              <a:solidFill>
                <a:srgbClr val="46B297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dir="5400000" dist="38100">
                <a:srgbClr val="000000">
                  <a:alpha val="34901"/>
                </a:srgbClr>
              </a:outerShdw>
            </a:effectLst>
          </p:spPr>
        </p:cxnSp>
        <p:sp>
          <p:nvSpPr>
            <p:cNvPr id="655" name="Google Shape;655;p16"/>
            <p:cNvSpPr/>
            <p:nvPr/>
          </p:nvSpPr>
          <p:spPr>
            <a:xfrm>
              <a:off x="0" y="2410091"/>
              <a:ext cx="4908899" cy="24100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16"/>
            <p:cNvSpPr txBox="1"/>
            <p:nvPr/>
          </p:nvSpPr>
          <p:spPr>
            <a:xfrm>
              <a:off x="0" y="2410091"/>
              <a:ext cx="4908899" cy="24100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3800" lIns="83800" spcFirstLastPara="1" rIns="83800" wrap="square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lang="en-GB" sz="2200" u="sng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hlinkClick r:id="rId5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https://www.who.int/initiatives/decade-of-healthy-ageing/evidence-gap-map/sil-digital</a:t>
              </a:r>
              <a:r>
                <a:rPr lang="en-GB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17"/>
          <p:cNvSpPr txBox="1"/>
          <p:nvPr>
            <p:ph type="title"/>
          </p:nvPr>
        </p:nvSpPr>
        <p:spPr>
          <a:xfrm>
            <a:off x="628650" y="557188"/>
            <a:ext cx="7886700" cy="1133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entury Gothic"/>
              <a:buNone/>
            </a:pPr>
            <a:r>
              <a:rPr lang="en-GB" sz="4500">
                <a:latin typeface="Century Gothic"/>
                <a:ea typeface="Century Gothic"/>
                <a:cs typeface="Century Gothic"/>
                <a:sym typeface="Century Gothic"/>
              </a:rPr>
              <a:t>Back to our Framework</a:t>
            </a:r>
            <a:endParaRPr/>
          </a:p>
        </p:txBody>
      </p:sp>
      <p:grpSp>
        <p:nvGrpSpPr>
          <p:cNvPr id="663" name="Google Shape;663;p17"/>
          <p:cNvGrpSpPr/>
          <p:nvPr/>
        </p:nvGrpSpPr>
        <p:grpSpPr>
          <a:xfrm>
            <a:off x="628650" y="1828800"/>
            <a:ext cx="7886700" cy="4352544"/>
            <a:chOff x="0" y="0"/>
            <a:chExt cx="7886700" cy="4352544"/>
          </a:xfrm>
        </p:grpSpPr>
        <p:sp>
          <p:nvSpPr>
            <p:cNvPr id="664" name="Google Shape;664;p17"/>
            <p:cNvSpPr/>
            <p:nvPr/>
          </p:nvSpPr>
          <p:spPr>
            <a:xfrm rot="-5400000">
              <a:off x="883539" y="-883539"/>
              <a:ext cx="2176272" cy="3943350"/>
            </a:xfrm>
            <a:prstGeom prst="round1Rect">
              <a:avLst>
                <a:gd fmla="val 16667" name="adj"/>
              </a:avLst>
            </a:prstGeom>
            <a:solidFill>
              <a:srgbClr val="F7954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17"/>
            <p:cNvSpPr txBox="1"/>
            <p:nvPr/>
          </p:nvSpPr>
          <p:spPr>
            <a:xfrm>
              <a:off x="0" y="0"/>
              <a:ext cx="3943350" cy="1632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8000" lIns="128000" spcFirstLastPara="1" rIns="128000" wrap="square" tIns="128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Measurement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UCLA?  DeJong? Direct Question? ONS?</a:t>
              </a:r>
              <a:endParaRPr/>
            </a:p>
          </p:txBody>
        </p:sp>
        <p:sp>
          <p:nvSpPr>
            <p:cNvPr id="666" name="Google Shape;666;p17"/>
            <p:cNvSpPr/>
            <p:nvPr/>
          </p:nvSpPr>
          <p:spPr>
            <a:xfrm>
              <a:off x="3943350" y="0"/>
              <a:ext cx="3943350" cy="2176272"/>
            </a:xfrm>
            <a:prstGeom prst="round1Rect">
              <a:avLst>
                <a:gd fmla="val 16667" name="adj"/>
              </a:avLst>
            </a:prstGeom>
            <a:solidFill>
              <a:srgbClr val="F7954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17"/>
            <p:cNvSpPr txBox="1"/>
            <p:nvPr/>
          </p:nvSpPr>
          <p:spPr>
            <a:xfrm>
              <a:off x="3943350" y="0"/>
              <a:ext cx="3943350" cy="1632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8000" lIns="128000" spcFirstLastPara="1" rIns="128000" wrap="square" tIns="128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Population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Older adults (65+), living in rural, isolated areas, with limited access to in-person social opportunities</a:t>
              </a:r>
              <a:endParaRPr/>
            </a:p>
          </p:txBody>
        </p:sp>
        <p:sp>
          <p:nvSpPr>
            <p:cNvPr id="668" name="Google Shape;668;p17"/>
            <p:cNvSpPr/>
            <p:nvPr/>
          </p:nvSpPr>
          <p:spPr>
            <a:xfrm rot="10800000">
              <a:off x="0" y="2176272"/>
              <a:ext cx="3943350" cy="2176272"/>
            </a:xfrm>
            <a:prstGeom prst="round1Rect">
              <a:avLst>
                <a:gd fmla="val 16667" name="adj"/>
              </a:avLst>
            </a:prstGeom>
            <a:solidFill>
              <a:srgbClr val="F7954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17"/>
            <p:cNvSpPr txBox="1"/>
            <p:nvPr/>
          </p:nvSpPr>
          <p:spPr>
            <a:xfrm>
              <a:off x="0" y="2720340"/>
              <a:ext cx="3943350" cy="1632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2225" lIns="142225" spcFirstLastPara="1" rIns="142225" wrap="square" tIns="142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GB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Intervention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GB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Weekly one-hour virtual peer support groups, facilitated by a trained therapist – Duration 12 weeks</a:t>
              </a:r>
              <a:endParaRPr/>
            </a:p>
          </p:txBody>
        </p:sp>
        <p:sp>
          <p:nvSpPr>
            <p:cNvPr id="670" name="Google Shape;670;p17"/>
            <p:cNvSpPr/>
            <p:nvPr/>
          </p:nvSpPr>
          <p:spPr>
            <a:xfrm rot="5400000">
              <a:off x="4826888" y="1292733"/>
              <a:ext cx="2176272" cy="3943350"/>
            </a:xfrm>
            <a:prstGeom prst="round1Rect">
              <a:avLst>
                <a:gd fmla="val 16667" name="adj"/>
              </a:avLst>
            </a:prstGeom>
            <a:solidFill>
              <a:srgbClr val="F7954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17"/>
            <p:cNvSpPr txBox="1"/>
            <p:nvPr/>
          </p:nvSpPr>
          <p:spPr>
            <a:xfrm>
              <a:off x="3943350" y="2720340"/>
              <a:ext cx="3943350" cy="1632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3775" lIns="113775" spcFirstLastPara="1" rIns="113775" wrap="square" tIns="113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-GB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Outcomes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-GB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Pre- and post-scores on loneliness, anxiety, and perceived social support collect qualitative feedback via phone interviews on the ease of use, the quality of interactions, and perceived emotional support</a:t>
              </a:r>
              <a:endParaRPr/>
            </a:p>
          </p:txBody>
        </p:sp>
        <p:sp>
          <p:nvSpPr>
            <p:cNvPr id="672" name="Google Shape;672;p17"/>
            <p:cNvSpPr/>
            <p:nvPr/>
          </p:nvSpPr>
          <p:spPr>
            <a:xfrm>
              <a:off x="2760344" y="1632204"/>
              <a:ext cx="2366010" cy="1088136"/>
            </a:xfrm>
            <a:prstGeom prst="roundRect">
              <a:avLst>
                <a:gd fmla="val 16667" name="adj"/>
              </a:avLst>
            </a:prstGeom>
            <a:solidFill>
              <a:srgbClr val="FAC8AE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17"/>
            <p:cNvSpPr txBox="1"/>
            <p:nvPr/>
          </p:nvSpPr>
          <p:spPr>
            <a:xfrm>
              <a:off x="2813462" y="1685322"/>
              <a:ext cx="2259774" cy="98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41900" spcFirstLastPara="1" rIns="41900" wrap="square" tIns="4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rPr lang="en-GB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Scalability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rPr lang="en-GB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Assess whether the virtual format reduces geographical barriers while considering digital literacy challenges </a:t>
              </a:r>
              <a:endParaRPr/>
            </a:p>
          </p:txBody>
        </p:sp>
      </p:grpSp>
      <p:sp>
        <p:nvSpPr>
          <p:cNvPr id="674" name="Google Shape;674;p17"/>
          <p:cNvSpPr txBox="1"/>
          <p:nvPr/>
        </p:nvSpPr>
        <p:spPr>
          <a:xfrm>
            <a:off x="5940152" y="3429000"/>
            <a:ext cx="2210862" cy="369332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Comparison group?</a:t>
            </a:r>
            <a:endParaRPr/>
          </a:p>
        </p:txBody>
      </p:sp>
      <p:sp>
        <p:nvSpPr>
          <p:cNvPr id="675" name="Google Shape;675;p17"/>
          <p:cNvSpPr txBox="1"/>
          <p:nvPr/>
        </p:nvSpPr>
        <p:spPr>
          <a:xfrm>
            <a:off x="5906944" y="4149080"/>
            <a:ext cx="2608406" cy="369332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we changing?</a:t>
            </a:r>
            <a:endParaRPr/>
          </a:p>
        </p:txBody>
      </p:sp>
      <p:sp>
        <p:nvSpPr>
          <p:cNvPr id="676" name="Google Shape;676;p17"/>
          <p:cNvSpPr txBox="1"/>
          <p:nvPr/>
        </p:nvSpPr>
        <p:spPr>
          <a:xfrm>
            <a:off x="992986" y="3068960"/>
            <a:ext cx="1850823" cy="830997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any of these designed to measure change?</a:t>
            </a:r>
            <a:endParaRPr/>
          </a:p>
        </p:txBody>
      </p:sp>
      <p:sp>
        <p:nvSpPr>
          <p:cNvPr id="677" name="Google Shape;677;p17"/>
          <p:cNvSpPr txBox="1"/>
          <p:nvPr/>
        </p:nvSpPr>
        <p:spPr>
          <a:xfrm>
            <a:off x="845056" y="4210635"/>
            <a:ext cx="2392001" cy="307777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about after 6 months?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p18"/>
          <p:cNvSpPr/>
          <p:nvPr/>
        </p:nvSpPr>
        <p:spPr>
          <a:xfrm rot="10800000">
            <a:off x="-1" y="-22693"/>
            <a:ext cx="9143998" cy="4374129"/>
          </a:xfrm>
          <a:prstGeom prst="rect">
            <a:avLst/>
          </a:prstGeom>
          <a:gradFill>
            <a:gsLst>
              <a:gs pos="0">
                <a:srgbClr val="366092"/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p18"/>
          <p:cNvSpPr/>
          <p:nvPr/>
        </p:nvSpPr>
        <p:spPr>
          <a:xfrm rot="5400000">
            <a:off x="2384720" y="-2407841"/>
            <a:ext cx="4374557" cy="9144000"/>
          </a:xfrm>
          <a:prstGeom prst="rect">
            <a:avLst/>
          </a:prstGeom>
          <a:gradFill>
            <a:gsLst>
              <a:gs pos="0">
                <a:srgbClr val="4F81BD">
                  <a:alpha val="0"/>
                </a:srgbClr>
              </a:gs>
              <a:gs pos="40000">
                <a:srgbClr val="4F81BD">
                  <a:alpha val="0"/>
                </a:srgbClr>
              </a:gs>
              <a:gs pos="100000">
                <a:srgbClr val="366092">
                  <a:alpha val="51764"/>
                </a:srgbClr>
              </a:gs>
            </a:gsLst>
            <a:lin ang="2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p18"/>
          <p:cNvSpPr/>
          <p:nvPr/>
        </p:nvSpPr>
        <p:spPr>
          <a:xfrm rot="5400000">
            <a:off x="2555756" y="-2236808"/>
            <a:ext cx="4374128" cy="8802359"/>
          </a:xfrm>
          <a:prstGeom prst="rect">
            <a:avLst/>
          </a:prstGeom>
          <a:gradFill>
            <a:gsLst>
              <a:gs pos="0">
                <a:srgbClr val="4F81BD">
                  <a:alpha val="0"/>
                </a:srgbClr>
              </a:gs>
              <a:gs pos="17000">
                <a:srgbClr val="4F81BD">
                  <a:alpha val="0"/>
                </a:srgbClr>
              </a:gs>
              <a:gs pos="100000">
                <a:srgbClr val="000000">
                  <a:alpha val="36862"/>
                </a:srgbClr>
              </a:gs>
            </a:gsLst>
            <a:lin ang="7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p18"/>
          <p:cNvSpPr/>
          <p:nvPr/>
        </p:nvSpPr>
        <p:spPr>
          <a:xfrm>
            <a:off x="-3" y="-22690"/>
            <a:ext cx="6406863" cy="4374126"/>
          </a:xfrm>
          <a:prstGeom prst="rect">
            <a:avLst/>
          </a:prstGeom>
          <a:gradFill>
            <a:gsLst>
              <a:gs pos="0">
                <a:srgbClr val="244061">
                  <a:alpha val="0"/>
                </a:srgbClr>
              </a:gs>
              <a:gs pos="100000">
                <a:srgbClr val="000000">
                  <a:alpha val="24705"/>
                </a:srgbClr>
              </a:gs>
            </a:gsLst>
            <a:lin ang="186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Google Shape;687;p18"/>
          <p:cNvSpPr/>
          <p:nvPr/>
        </p:nvSpPr>
        <p:spPr>
          <a:xfrm rot="-9091028">
            <a:off x="4459073" y="-1032053"/>
            <a:ext cx="3742610" cy="4439131"/>
          </a:xfrm>
          <a:custGeom>
            <a:rect b="b" l="l" r="r" t="t"/>
            <a:pathLst>
              <a:path extrusionOk="0" h="4439131" w="4990147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rgbClr val="4F81BD">
                  <a:alpha val="21960"/>
                </a:srgbClr>
              </a:gs>
              <a:gs pos="87000">
                <a:srgbClr val="93B3D7">
                  <a:alpha val="1960"/>
                </a:srgbClr>
              </a:gs>
              <a:gs pos="100000">
                <a:srgbClr val="93B3D7">
                  <a:alpha val="1960"/>
                </a:srgbClr>
              </a:gs>
            </a:gsLst>
            <a:lin ang="8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18"/>
          <p:cNvSpPr txBox="1"/>
          <p:nvPr>
            <p:ph type="title"/>
          </p:nvPr>
        </p:nvSpPr>
        <p:spPr>
          <a:xfrm>
            <a:off x="986118" y="735106"/>
            <a:ext cx="7540322" cy="29284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050"/>
              <a:buNone/>
            </a:pPr>
            <a:r>
              <a:rPr b="0" i="0" lang="en-GB" sz="4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How to Evaluate</a:t>
            </a:r>
            <a:r>
              <a:rPr lang="en-GB" sz="4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br>
              <a:rPr b="0" i="0" lang="en-GB" sz="4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4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19"/>
          <p:cNvSpPr txBox="1"/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Measuring Loneliness (Quantitatively)</a:t>
            </a:r>
            <a:endParaRPr/>
          </a:p>
        </p:txBody>
      </p:sp>
      <p:grpSp>
        <p:nvGrpSpPr>
          <p:cNvPr id="695" name="Google Shape;695;p19"/>
          <p:cNvGrpSpPr/>
          <p:nvPr/>
        </p:nvGrpSpPr>
        <p:grpSpPr>
          <a:xfrm>
            <a:off x="628650" y="2062244"/>
            <a:ext cx="7886700" cy="3878099"/>
            <a:chOff x="0" y="236619"/>
            <a:chExt cx="7886700" cy="3878099"/>
          </a:xfrm>
        </p:grpSpPr>
        <p:sp>
          <p:nvSpPr>
            <p:cNvPr id="696" name="Google Shape;696;p19"/>
            <p:cNvSpPr/>
            <p:nvPr/>
          </p:nvSpPr>
          <p:spPr>
            <a:xfrm>
              <a:off x="0" y="236619"/>
              <a:ext cx="7886700" cy="1233179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267EFF"/>
                </a:gs>
                <a:gs pos="100000">
                  <a:srgbClr val="74A8FF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19"/>
            <p:cNvSpPr txBox="1"/>
            <p:nvPr/>
          </p:nvSpPr>
          <p:spPr>
            <a:xfrm>
              <a:off x="60199" y="296818"/>
              <a:ext cx="7766302" cy="11127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8100" lIns="118100" spcFirstLastPara="1" rIns="118100" wrap="square" tIns="118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Century Gothic"/>
                <a:buNone/>
              </a:pPr>
              <a:r>
                <a:rPr lang="en-GB" sz="31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Two main scales to measure loneliness: UCLA and De Jong Gierveld</a:t>
              </a:r>
              <a:endParaRPr sz="3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98" name="Google Shape;698;p19"/>
            <p:cNvSpPr/>
            <p:nvPr/>
          </p:nvSpPr>
          <p:spPr>
            <a:xfrm>
              <a:off x="0" y="1559079"/>
              <a:ext cx="7886700" cy="1233179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267EFF"/>
                </a:gs>
                <a:gs pos="100000">
                  <a:srgbClr val="74A8FF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19"/>
            <p:cNvSpPr txBox="1"/>
            <p:nvPr/>
          </p:nvSpPr>
          <p:spPr>
            <a:xfrm>
              <a:off x="60199" y="1619278"/>
              <a:ext cx="7766302" cy="11127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8100" lIns="118100" spcFirstLastPara="1" rIns="118100" wrap="square" tIns="118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Century Gothic"/>
                <a:buNone/>
              </a:pPr>
              <a:r>
                <a:rPr lang="en-GB" sz="31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Youth Loneliness scales </a:t>
              </a:r>
              <a:endParaRPr sz="3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00" name="Google Shape;700;p19"/>
            <p:cNvSpPr/>
            <p:nvPr/>
          </p:nvSpPr>
          <p:spPr>
            <a:xfrm>
              <a:off x="0" y="2881539"/>
              <a:ext cx="7886700" cy="1233179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267EFF"/>
                </a:gs>
                <a:gs pos="100000">
                  <a:srgbClr val="74A8FF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19"/>
            <p:cNvSpPr txBox="1"/>
            <p:nvPr/>
          </p:nvSpPr>
          <p:spPr>
            <a:xfrm>
              <a:off x="60199" y="2941738"/>
              <a:ext cx="7766302" cy="11127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8100" lIns="118100" spcFirstLastPara="1" rIns="118100" wrap="square" tIns="118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Century Gothic"/>
                <a:buNone/>
              </a:pPr>
              <a:r>
                <a:rPr lang="en-GB" sz="31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Various single direct questions</a:t>
              </a:r>
              <a:endParaRPr sz="3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2"/>
          <p:cNvSpPr/>
          <p:nvPr/>
        </p:nvSpPr>
        <p:spPr>
          <a:xfrm>
            <a:off x="0" y="-1"/>
            <a:ext cx="9141714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2"/>
          <p:cNvSpPr txBox="1"/>
          <p:nvPr>
            <p:ph type="title"/>
          </p:nvPr>
        </p:nvSpPr>
        <p:spPr>
          <a:xfrm>
            <a:off x="628650" y="365125"/>
            <a:ext cx="7886700" cy="1828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en-GB" sz="4500"/>
              <a:t>About us</a:t>
            </a:r>
            <a:endParaRPr/>
          </a:p>
        </p:txBody>
      </p:sp>
      <p:sp>
        <p:nvSpPr>
          <p:cNvPr id="454" name="Google Shape;454;p2"/>
          <p:cNvSpPr txBox="1"/>
          <p:nvPr>
            <p:ph idx="1" type="body"/>
          </p:nvPr>
        </p:nvSpPr>
        <p:spPr>
          <a:xfrm>
            <a:off x="539552" y="1844824"/>
            <a:ext cx="3868820" cy="37304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en-GB" sz="1700"/>
              <a:t>Professor Andrea Wigfield </a:t>
            </a:r>
            <a:endParaRPr/>
          </a:p>
          <a:p>
            <a:pPr indent="-342900" lvl="0" marL="342900" rtl="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-GB" sz="1700"/>
              <a:t>Expertise in loneliness research</a:t>
            </a:r>
            <a:endParaRPr/>
          </a:p>
          <a:p>
            <a:pPr indent="-342900" lvl="0" marL="342900" rtl="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-GB" sz="1700"/>
              <a:t>Wider health and social </a:t>
            </a:r>
            <a:endParaRPr/>
          </a:p>
          <a:p>
            <a:pPr indent="0" lvl="0" marL="0" rtl="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en-GB" sz="1700"/>
              <a:t>       determinants / implications  </a:t>
            </a:r>
            <a:endParaRPr/>
          </a:p>
          <a:p>
            <a:pPr indent="-342900" lvl="0" marL="342900" rtl="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-GB" sz="1700"/>
              <a:t>Research and programme evaluation </a:t>
            </a:r>
            <a:endParaRPr/>
          </a:p>
          <a:p>
            <a:pPr indent="-342900" lvl="0" marL="342900" rtl="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-GB" sz="1700"/>
              <a:t>Evidence-based policy and practice.</a:t>
            </a:r>
            <a:endParaRPr/>
          </a:p>
        </p:txBody>
      </p:sp>
      <p:sp>
        <p:nvSpPr>
          <p:cNvPr id="455" name="Google Shape;455;p2"/>
          <p:cNvSpPr txBox="1"/>
          <p:nvPr>
            <p:ph idx="2" type="body"/>
          </p:nvPr>
        </p:nvSpPr>
        <p:spPr>
          <a:xfrm>
            <a:off x="4644411" y="1830066"/>
            <a:ext cx="3873484" cy="37304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en-GB" sz="1700"/>
              <a:t>Associate Professor Antonia Ypsilanti</a:t>
            </a:r>
            <a:endParaRPr/>
          </a:p>
          <a:p>
            <a:pPr indent="-342900" lvl="0" marL="342900" rtl="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-GB" sz="1700"/>
              <a:t>Psychology of Loneliness and Mental Health </a:t>
            </a:r>
            <a:endParaRPr/>
          </a:p>
          <a:p>
            <a:pPr indent="-342900" lvl="0" marL="342900" rtl="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-GB" sz="1700"/>
              <a:t>Chronic/harmful loneliness</a:t>
            </a:r>
            <a:endParaRPr/>
          </a:p>
          <a:p>
            <a:pPr indent="-342900" lvl="0" marL="342900" rtl="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-GB" sz="1700"/>
              <a:t>Research across age groups </a:t>
            </a:r>
            <a:endParaRPr/>
          </a:p>
          <a:p>
            <a:pPr indent="-342900" lvl="0" marL="342900" rtl="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-GB" sz="1700"/>
              <a:t>Evaluating interventions on loneliness </a:t>
            </a:r>
            <a:endParaRPr/>
          </a:p>
          <a:p>
            <a:pPr indent="-234950" lvl="0" marL="342900" rtl="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t/>
            </a:r>
            <a:endParaRPr sz="1700"/>
          </a:p>
          <a:p>
            <a:pPr indent="-234950" lvl="0" marL="342900" rtl="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t/>
            </a:r>
            <a:endParaRPr sz="1700"/>
          </a:p>
        </p:txBody>
      </p:sp>
      <p:pic>
        <p:nvPicPr>
          <p:cNvPr id="456" name="Google Shape;45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1807" y="4003948"/>
            <a:ext cx="1426588" cy="1432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96136" y="4003948"/>
            <a:ext cx="1426588" cy="1432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08" name="Google Shape;708;p20"/>
          <p:cNvSpPr/>
          <p:nvPr/>
        </p:nvSpPr>
        <p:spPr>
          <a:xfrm flipH="1" rot="10800000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5686"/>
                </a:srgbClr>
              </a:gs>
              <a:gs pos="100000">
                <a:srgbClr val="2F5496"/>
              </a:gs>
            </a:gsLst>
            <a:lin ang="6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09" name="Google Shape;709;p20"/>
          <p:cNvSpPr/>
          <p:nvPr/>
        </p:nvSpPr>
        <p:spPr>
          <a:xfrm>
            <a:off x="0" y="0"/>
            <a:ext cx="6096642" cy="1575461"/>
          </a:xfrm>
          <a:prstGeom prst="rect">
            <a:avLst/>
          </a:prstGeom>
          <a:gradFill>
            <a:gsLst>
              <a:gs pos="0">
                <a:srgbClr val="4472C4">
                  <a:alpha val="40784"/>
                </a:srgbClr>
              </a:gs>
              <a:gs pos="74000">
                <a:srgbClr val="8DA9DB">
                  <a:alpha val="0"/>
                </a:srgbClr>
              </a:gs>
              <a:gs pos="100000">
                <a:srgbClr val="8DA9DB">
                  <a:alpha val="0"/>
                </a:srgbClr>
              </a:gs>
            </a:gsLst>
            <a:lin ang="8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10" name="Google Shape;710;p20"/>
          <p:cNvSpPr/>
          <p:nvPr/>
        </p:nvSpPr>
        <p:spPr>
          <a:xfrm flipH="1">
            <a:off x="-2" y="-1"/>
            <a:ext cx="9144001" cy="1574311"/>
          </a:xfrm>
          <a:prstGeom prst="rect">
            <a:avLst/>
          </a:prstGeom>
          <a:gradFill>
            <a:gsLst>
              <a:gs pos="0">
                <a:srgbClr val="000000">
                  <a:alpha val="62745"/>
                </a:srgbClr>
              </a:gs>
              <a:gs pos="78000">
                <a:srgbClr val="4472C4">
                  <a:alpha val="14901"/>
                </a:srgbClr>
              </a:gs>
              <a:gs pos="100000">
                <a:srgbClr val="4472C4">
                  <a:alpha val="14901"/>
                </a:srgbClr>
              </a:gs>
            </a:gsLst>
            <a:lin ang="156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11" name="Google Shape;711;p20"/>
          <p:cNvSpPr txBox="1"/>
          <p:nvPr>
            <p:ph type="title"/>
          </p:nvPr>
        </p:nvSpPr>
        <p:spPr>
          <a:xfrm>
            <a:off x="524784" y="248038"/>
            <a:ext cx="5297791" cy="11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Gill Sans"/>
              <a:buNone/>
            </a:pPr>
            <a:r>
              <a:rPr lang="en-GB" sz="2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Recommended measures of loneliness for adults (Currently under review) </a:t>
            </a:r>
            <a:br>
              <a:rPr lang="en-GB" sz="2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</a:br>
            <a:endParaRPr sz="25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12" name="Google Shape;712;p20"/>
          <p:cNvSpPr/>
          <p:nvPr/>
        </p:nvSpPr>
        <p:spPr>
          <a:xfrm>
            <a:off x="6429374" y="390832"/>
            <a:ext cx="2425189" cy="873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Source: Office for National Statistics</a:t>
            </a:r>
            <a:endParaRPr/>
          </a:p>
        </p:txBody>
      </p:sp>
      <p:graphicFrame>
        <p:nvGraphicFramePr>
          <p:cNvPr id="713" name="Google Shape;713;p20"/>
          <p:cNvGraphicFramePr/>
          <p:nvPr/>
        </p:nvGraphicFramePr>
        <p:xfrm>
          <a:off x="324168" y="250133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{69710243-F655-4849-B924-9B307AAC71E6}</a:tableStyleId>
              </a:tblPr>
              <a:tblGrid>
                <a:gridCol w="2822975"/>
                <a:gridCol w="2822975"/>
                <a:gridCol w="2849725"/>
              </a:tblGrid>
              <a:tr h="528000">
                <a:tc gridSpan="3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Government’s Loneliness Strategy favour UCLA and a single item question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Scores: 3-5 =Not  Lonely; 6-9 =lonely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5675" marB="35675" marR="71350" marL="71350" anchor="ctr">
                    <a:solidFill>
                      <a:srgbClr val="FFFFFF"/>
                    </a:solidFill>
                  </a:tcPr>
                </a:tc>
                <a:tc hMerge="1"/>
                <a:tc hMerge="1"/>
              </a:tr>
              <a:tr h="3139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Measures</a:t>
                      </a:r>
                      <a:endParaRPr/>
                    </a:p>
                  </a:txBody>
                  <a:tcPr marT="35675" marB="35675" marR="71350" marL="71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28575">
                      <a:solidFill>
                        <a:srgbClr val="D0D2D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Items</a:t>
                      </a:r>
                      <a:endParaRPr/>
                    </a:p>
                  </a:txBody>
                  <a:tcPr marT="35675" marB="35675" marR="71350" marL="71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0D2D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D0D2D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Response categories</a:t>
                      </a:r>
                      <a:endParaRPr/>
                    </a:p>
                  </a:txBody>
                  <a:tcPr marT="35675" marB="35675" marR="71350" marL="713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0D2D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D0D2D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28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 three-item UCLA</a:t>
                      </a:r>
                      <a:br>
                        <a:rPr b="1" lang="en-GB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b="1" lang="en-GB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Loneliness scale</a:t>
                      </a:r>
                      <a:endParaRPr/>
                    </a:p>
                  </a:txBody>
                  <a:tcPr marT="35675" marB="35675" marR="71350" marL="713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0D2D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D2D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1.     How often do you feel that</a:t>
                      </a:r>
                      <a:br>
                        <a:rPr lang="en-GB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en-GB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you lack companionship?</a:t>
                      </a:r>
                      <a:endParaRPr/>
                    </a:p>
                  </a:txBody>
                  <a:tcPr marT="35675" marB="35675" marR="71350" marL="713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0D2D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D2D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Hardly ever or never, Some of the</a:t>
                      </a:r>
                      <a:br>
                        <a:rPr lang="en-GB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en-GB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time, Often</a:t>
                      </a:r>
                      <a:endParaRPr/>
                    </a:p>
                  </a:txBody>
                  <a:tcPr marT="35675" marB="35675" marR="71350" marL="713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0D2D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D2D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28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5675" marB="35675" marR="71350" marL="713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D2D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D2D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2.     How often do you feel left</a:t>
                      </a:r>
                      <a:br>
                        <a:rPr lang="en-GB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en-GB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out?</a:t>
                      </a:r>
                      <a:endParaRPr/>
                    </a:p>
                  </a:txBody>
                  <a:tcPr marT="35675" marB="35675" marR="71350" marL="713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D2D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D2D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Hardly ever or never, Some of the</a:t>
                      </a:r>
                      <a:br>
                        <a:rPr lang="en-GB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en-GB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time, Often</a:t>
                      </a:r>
                      <a:endParaRPr/>
                    </a:p>
                  </a:txBody>
                  <a:tcPr marT="35675" marB="35675" marR="71350" marL="713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D2D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D2D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28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5675" marB="35675" marR="71350" marL="713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D2D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D2D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3.     How often do you feel</a:t>
                      </a:r>
                      <a:br>
                        <a:rPr lang="en-GB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en-GB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isolated from others?</a:t>
                      </a:r>
                      <a:endParaRPr/>
                    </a:p>
                  </a:txBody>
                  <a:tcPr marT="35675" marB="35675" marR="71350" marL="713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D2D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D2D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Hardly ever or never, Some of the</a:t>
                      </a:r>
                      <a:br>
                        <a:rPr lang="en-GB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en-GB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time, Often</a:t>
                      </a:r>
                      <a:endParaRPr/>
                    </a:p>
                  </a:txBody>
                  <a:tcPr marT="35675" marB="35675" marR="71350" marL="713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D2D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D2D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956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 direct measure of</a:t>
                      </a:r>
                      <a:br>
                        <a:rPr b="1" lang="en-GB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b="1" lang="en-GB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loneliness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/>
                    </a:p>
                  </a:txBody>
                  <a:tcPr marT="35675" marB="35675" marR="71350" marL="713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D2D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D2D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entury Gothic"/>
                        <a:buNone/>
                      </a:pPr>
                      <a:r>
                        <a:rPr lang="en-GB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How often do you feel lonely?</a:t>
                      </a:r>
                      <a:r>
                        <a:rPr b="1" lang="en-GB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Gill Sans"/>
                        <a:buNone/>
                      </a:pPr>
                      <a:r>
                        <a:t/>
                      </a:r>
                      <a:endParaRPr b="1"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Gill Sans"/>
                        <a:buNone/>
                      </a:pPr>
                      <a:r>
                        <a:t/>
                      </a:r>
                      <a:endParaRPr b="1"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5675" marB="35675" marR="71350" marL="713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D2D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D2D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Often/always, Some of the time,</a:t>
                      </a:r>
                      <a:br>
                        <a:rPr lang="en-GB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en-GB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Occasionally, Hardly ever, Never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5675" marB="35675" marR="71350" marL="713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D2D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D2D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9" name="Google Shape;71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1618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720" name="Google Shape;720;p21"/>
          <p:cNvSpPr/>
          <p:nvPr/>
        </p:nvSpPr>
        <p:spPr>
          <a:xfrm>
            <a:off x="0" y="0"/>
            <a:ext cx="9141618" cy="685621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Question mark boxes" id="721" name="Google Shape;721;p21"/>
          <p:cNvPicPr preferRelativeResize="0"/>
          <p:nvPr/>
        </p:nvPicPr>
        <p:blipFill rotWithShape="1">
          <a:blip r:embed="rId4">
            <a:alphaModFix amt="35000"/>
          </a:blip>
          <a:srcRect b="0" l="15441" r="9559" t="0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2" name="Google Shape;722;p21"/>
          <p:cNvPicPr preferRelativeResize="0"/>
          <p:nvPr/>
        </p:nvPicPr>
        <p:blipFill rotWithShape="1">
          <a:blip r:embed="rId3">
            <a:alphaModFix amt="51000"/>
          </a:blip>
          <a:srcRect b="0" l="0" r="0" t="0"/>
          <a:stretch/>
        </p:blipFill>
        <p:spPr>
          <a:xfrm>
            <a:off x="1191" y="893"/>
            <a:ext cx="9141618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723" name="Google Shape;723;p21"/>
          <p:cNvSpPr txBox="1"/>
          <p:nvPr>
            <p:ph type="title"/>
          </p:nvPr>
        </p:nvSpPr>
        <p:spPr>
          <a:xfrm>
            <a:off x="2971799" y="1964267"/>
            <a:ext cx="5398294" cy="24214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Calibri"/>
              <a:buNone/>
            </a:pPr>
            <a:br>
              <a:rPr lang="en-GB" sz="2300"/>
            </a:br>
            <a:br>
              <a:rPr lang="en-GB" sz="2300"/>
            </a:br>
            <a:br>
              <a:rPr lang="en-GB" sz="2300"/>
            </a:br>
            <a:r>
              <a:rPr lang="en-GB" sz="2300"/>
              <a:t>WHAT ARE THE CHALLENGES TO USING THESE MEASURES?</a:t>
            </a:r>
            <a:br>
              <a:rPr lang="en-GB" sz="2300"/>
            </a:br>
            <a:br>
              <a:rPr lang="en-GB" sz="2300"/>
            </a:br>
            <a:r>
              <a:rPr lang="en-GB" sz="2300"/>
              <a:t>PLEASE ADD YOUR ANSWERS IN THE CHAT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2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30" name="Google Shape;730;p22"/>
          <p:cNvSpPr/>
          <p:nvPr/>
        </p:nvSpPr>
        <p:spPr>
          <a:xfrm>
            <a:off x="418656" y="0"/>
            <a:ext cx="8375586" cy="2018806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E1E1E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D8D8D8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1" name="Google Shape;731;p22"/>
          <p:cNvSpPr/>
          <p:nvPr/>
        </p:nvSpPr>
        <p:spPr>
          <a:xfrm>
            <a:off x="425196" y="0"/>
            <a:ext cx="8366760" cy="20116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2" name="Google Shape;732;p22"/>
          <p:cNvSpPr txBox="1"/>
          <p:nvPr>
            <p:ph type="title"/>
          </p:nvPr>
        </p:nvSpPr>
        <p:spPr>
          <a:xfrm>
            <a:off x="836676" y="548640"/>
            <a:ext cx="7626096" cy="11795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entury Gothic"/>
              <a:buNone/>
            </a:pPr>
            <a:r>
              <a:rPr b="1" lang="en-GB" sz="3500">
                <a:latin typeface="Century Gothic"/>
                <a:ea typeface="Century Gothic"/>
                <a:cs typeface="Century Gothic"/>
                <a:sym typeface="Century Gothic"/>
              </a:rPr>
              <a:t>Challenges</a:t>
            </a:r>
            <a:r>
              <a:rPr lang="en-GB" sz="35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-GB" sz="3500">
                <a:latin typeface="Century Gothic"/>
                <a:ea typeface="Century Gothic"/>
                <a:cs typeface="Century Gothic"/>
                <a:sym typeface="Century Gothic"/>
              </a:rPr>
              <a:t>of measuring loneliness (1)</a:t>
            </a:r>
            <a:endParaRPr/>
          </a:p>
        </p:txBody>
      </p:sp>
      <p:sp>
        <p:nvSpPr>
          <p:cNvPr id="733" name="Google Shape;733;p22"/>
          <p:cNvSpPr/>
          <p:nvPr/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4" name="Google Shape;734;p22"/>
          <p:cNvSpPr txBox="1"/>
          <p:nvPr>
            <p:ph idx="1" type="body"/>
          </p:nvPr>
        </p:nvSpPr>
        <p:spPr>
          <a:xfrm>
            <a:off x="836676" y="2481943"/>
            <a:ext cx="7626096" cy="36950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GB" sz="1900">
                <a:latin typeface="Century Gothic"/>
                <a:ea typeface="Century Gothic"/>
                <a:cs typeface="Century Gothic"/>
                <a:sym typeface="Century Gothic"/>
              </a:rPr>
              <a:t>Loneliness is subjective and difficult to measure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GB" sz="1900">
                <a:latin typeface="Century Gothic"/>
                <a:ea typeface="Century Gothic"/>
                <a:cs typeface="Century Gothic"/>
                <a:sym typeface="Century Gothic"/>
              </a:rPr>
              <a:t>Loneliness is complex and cannot always be understood through a quantitative measurement, alone.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GB" sz="1900">
                <a:latin typeface="Century Gothic"/>
                <a:ea typeface="Century Gothic"/>
                <a:cs typeface="Century Gothic"/>
                <a:sym typeface="Century Gothic"/>
              </a:rPr>
              <a:t>Loneliness varies - people often move in and out of feelings of loneliness in a typical week or even day.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GB" sz="1900">
                <a:latin typeface="Century Gothic"/>
                <a:ea typeface="Century Gothic"/>
                <a:cs typeface="Century Gothic"/>
                <a:sym typeface="Century Gothic"/>
              </a:rPr>
              <a:t>Stigma – people don’t want to admit to being lonely (not even to themselves) 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41" name="Google Shape;741;p23"/>
          <p:cNvSpPr/>
          <p:nvPr/>
        </p:nvSpPr>
        <p:spPr>
          <a:xfrm>
            <a:off x="418656" y="0"/>
            <a:ext cx="8375586" cy="2018806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E1E1E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D8D8D8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2" name="Google Shape;742;p23"/>
          <p:cNvSpPr/>
          <p:nvPr/>
        </p:nvSpPr>
        <p:spPr>
          <a:xfrm>
            <a:off x="425196" y="0"/>
            <a:ext cx="8366760" cy="20116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3" name="Google Shape;743;p23"/>
          <p:cNvSpPr txBox="1"/>
          <p:nvPr>
            <p:ph type="title"/>
          </p:nvPr>
        </p:nvSpPr>
        <p:spPr>
          <a:xfrm>
            <a:off x="836676" y="548640"/>
            <a:ext cx="7626096" cy="11795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entury Gothic"/>
              <a:buNone/>
            </a:pPr>
            <a:r>
              <a:rPr b="1" lang="en-GB" sz="3500">
                <a:latin typeface="Century Gothic"/>
                <a:ea typeface="Century Gothic"/>
                <a:cs typeface="Century Gothic"/>
                <a:sym typeface="Century Gothic"/>
              </a:rPr>
              <a:t>Challenges of measuring loneliness (2)</a:t>
            </a:r>
            <a:endParaRPr/>
          </a:p>
        </p:txBody>
      </p:sp>
      <p:sp>
        <p:nvSpPr>
          <p:cNvPr id="744" name="Google Shape;744;p23"/>
          <p:cNvSpPr/>
          <p:nvPr/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5" name="Google Shape;745;p23"/>
          <p:cNvSpPr txBox="1"/>
          <p:nvPr>
            <p:ph idx="1" type="body"/>
          </p:nvPr>
        </p:nvSpPr>
        <p:spPr>
          <a:xfrm>
            <a:off x="836676" y="2481943"/>
            <a:ext cx="7626096" cy="36950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GB" sz="1900">
                <a:latin typeface="Century Gothic"/>
                <a:ea typeface="Century Gothic"/>
                <a:cs typeface="Century Gothic"/>
                <a:sym typeface="Century Gothic"/>
              </a:rPr>
              <a:t>Evidence from our Centre’s research indicates that many interviewees do not understand some of the questions on the De Jong or UCLA scale questions (e.g. BME and older people)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GB" sz="1900">
                <a:latin typeface="Century Gothic"/>
                <a:ea typeface="Century Gothic"/>
                <a:cs typeface="Century Gothic"/>
                <a:sym typeface="Century Gothic"/>
              </a:rPr>
              <a:t>Lack of understanding about some of terms used on scales e.g. ‘companionship’ and ‘left out’  (they have different meanings in difficult cultures)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GB" sz="1900">
                <a:latin typeface="Century Gothic"/>
                <a:ea typeface="Century Gothic"/>
                <a:cs typeface="Century Gothic"/>
                <a:sym typeface="Century Gothic"/>
              </a:rPr>
              <a:t>Some incompatibility between UCLA scores, De Jong scores, and other qualitative responses by the same individual.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2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52" name="Google Shape;752;p24"/>
          <p:cNvSpPr/>
          <p:nvPr/>
        </p:nvSpPr>
        <p:spPr>
          <a:xfrm flipH="1" rot="5400000">
            <a:off x="-1336136" y="1336710"/>
            <a:ext cx="6858000" cy="4184580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2F5496"/>
              </a:gs>
            </a:gsLst>
            <a:lin ang="3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53" name="Google Shape;753;p24"/>
          <p:cNvSpPr/>
          <p:nvPr/>
        </p:nvSpPr>
        <p:spPr>
          <a:xfrm flipH="1" rot="5400000">
            <a:off x="-1088181" y="1092216"/>
            <a:ext cx="6346209" cy="41820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0"/>
                </a:srgbClr>
              </a:gs>
              <a:gs pos="100000">
                <a:srgbClr val="4472C4">
                  <a:alpha val="0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54" name="Google Shape;754;p24"/>
          <p:cNvSpPr/>
          <p:nvPr/>
        </p:nvSpPr>
        <p:spPr>
          <a:xfrm flipH="1" rot="5400000">
            <a:off x="833933" y="3515977"/>
            <a:ext cx="2501979" cy="4182060"/>
          </a:xfrm>
          <a:prstGeom prst="rect">
            <a:avLst/>
          </a:prstGeom>
          <a:gradFill>
            <a:gsLst>
              <a:gs pos="0">
                <a:srgbClr val="4472C4">
                  <a:alpha val="28627"/>
                </a:srgbClr>
              </a:gs>
              <a:gs pos="2000">
                <a:srgbClr val="4472C4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55" name="Google Shape;755;p24"/>
          <p:cNvSpPr/>
          <p:nvPr/>
        </p:nvSpPr>
        <p:spPr>
          <a:xfrm flipH="1" rot="5400000">
            <a:off x="-1176002" y="1496845"/>
            <a:ext cx="6858001" cy="386430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10980"/>
                </a:srgbClr>
              </a:gs>
              <a:gs pos="100000">
                <a:srgbClr val="4472C4">
                  <a:alpha val="10980"/>
                </a:srgbClr>
              </a:gs>
            </a:gsLst>
            <a:lin ang="7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56" name="Google Shape;756;p24"/>
          <p:cNvSpPr/>
          <p:nvPr/>
        </p:nvSpPr>
        <p:spPr>
          <a:xfrm rot="6097846">
            <a:off x="74277" y="1668285"/>
            <a:ext cx="4318303" cy="3238727"/>
          </a:xfrm>
          <a:prstGeom prst="ellipse">
            <a:avLst/>
          </a:prstGeom>
          <a:gradFill>
            <a:gsLst>
              <a:gs pos="0">
                <a:srgbClr val="4472C4">
                  <a:alpha val="0"/>
                </a:srgbClr>
              </a:gs>
              <a:gs pos="39000">
                <a:srgbClr val="4472C4">
                  <a:alpha val="0"/>
                </a:srgbClr>
              </a:gs>
              <a:gs pos="100000">
                <a:srgbClr val="8DA9DB">
                  <a:alpha val="14901"/>
                </a:srgbClr>
              </a:gs>
            </a:gsLst>
            <a:lin ang="17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57" name="Google Shape;757;p24"/>
          <p:cNvSpPr txBox="1"/>
          <p:nvPr>
            <p:ph type="title"/>
          </p:nvPr>
        </p:nvSpPr>
        <p:spPr>
          <a:xfrm>
            <a:off x="619797" y="586855"/>
            <a:ext cx="3172575" cy="33874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entury Gothic"/>
              <a:buNone/>
            </a:pPr>
            <a:r>
              <a:rPr b="1" lang="en-GB" sz="35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Measuring wider health implications of reducing loneliness</a:t>
            </a:r>
            <a:endParaRPr/>
          </a:p>
        </p:txBody>
      </p:sp>
      <p:sp>
        <p:nvSpPr>
          <p:cNvPr id="758" name="Google Shape;758;p24"/>
          <p:cNvSpPr txBox="1"/>
          <p:nvPr>
            <p:ph idx="1" type="body"/>
          </p:nvPr>
        </p:nvSpPr>
        <p:spPr>
          <a:xfrm>
            <a:off x="4396602" y="649480"/>
            <a:ext cx="4426554" cy="5546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-GB" sz="1700">
                <a:latin typeface="Century Gothic"/>
                <a:ea typeface="Century Gothic"/>
                <a:cs typeface="Century Gothic"/>
                <a:sym typeface="Century Gothic"/>
              </a:rPr>
              <a:t>Lonely people are more likely to suffer from</a:t>
            </a:r>
            <a:r>
              <a:rPr b="1" lang="en-GB" sz="1700">
                <a:latin typeface="Century Gothic"/>
                <a:ea typeface="Century Gothic"/>
                <a:cs typeface="Century Gothic"/>
                <a:sym typeface="Century Gothic"/>
              </a:rPr>
              <a:t> depression</a:t>
            </a:r>
            <a:r>
              <a:rPr lang="en-GB" sz="1700">
                <a:latin typeface="Century Gothic"/>
                <a:ea typeface="Century Gothic"/>
                <a:cs typeface="Century Gothic"/>
                <a:sym typeface="Century Gothic"/>
              </a:rPr>
              <a:t>. (Cacioppo et al,.2006) e.g., PHQ-8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-GB" sz="1700">
                <a:latin typeface="Century Gothic"/>
                <a:ea typeface="Century Gothic"/>
                <a:cs typeface="Century Gothic"/>
                <a:sym typeface="Century Gothic"/>
              </a:rPr>
              <a:t>Being lonely leads to the </a:t>
            </a:r>
            <a:r>
              <a:rPr b="1" lang="en-GB" sz="1700">
                <a:latin typeface="Century Gothic"/>
                <a:ea typeface="Century Gothic"/>
                <a:cs typeface="Century Gothic"/>
                <a:sym typeface="Century Gothic"/>
              </a:rPr>
              <a:t>loss of hope</a:t>
            </a:r>
            <a:r>
              <a:rPr lang="en-GB" sz="17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-GB" sz="1700">
                <a:latin typeface="Century Gothic"/>
                <a:ea typeface="Century Gothic"/>
                <a:cs typeface="Century Gothic"/>
                <a:sym typeface="Century Gothic"/>
              </a:rPr>
              <a:t>and energy </a:t>
            </a:r>
            <a:r>
              <a:rPr lang="en-GB" sz="1700">
                <a:latin typeface="Century Gothic"/>
                <a:ea typeface="Century Gothic"/>
                <a:cs typeface="Century Gothic"/>
                <a:sym typeface="Century Gothic"/>
              </a:rPr>
              <a:t>(Bolton 2012)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-GB" sz="1700">
                <a:latin typeface="Century Gothic"/>
                <a:ea typeface="Century Gothic"/>
                <a:cs typeface="Century Gothic"/>
                <a:sym typeface="Century Gothic"/>
              </a:rPr>
              <a:t>Improvements in loneliness is closely associated with greater levels of well-being </a:t>
            </a:r>
            <a:r>
              <a:rPr b="1" lang="en-GB" sz="1700">
                <a:latin typeface="Century Gothic"/>
                <a:ea typeface="Century Gothic"/>
                <a:cs typeface="Century Gothic"/>
                <a:sym typeface="Century Gothic"/>
              </a:rPr>
              <a:t>WEMWEBS</a:t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-GB" sz="1700">
                <a:latin typeface="Century Gothic"/>
                <a:ea typeface="Century Gothic"/>
                <a:cs typeface="Century Gothic"/>
                <a:sym typeface="Century Gothic"/>
              </a:rPr>
              <a:t>Social isolation is independently (negatively) associated with the </a:t>
            </a:r>
            <a:r>
              <a:rPr b="1" lang="en-GB" sz="1700">
                <a:latin typeface="Century Gothic"/>
                <a:ea typeface="Century Gothic"/>
                <a:cs typeface="Century Gothic"/>
                <a:sym typeface="Century Gothic"/>
              </a:rPr>
              <a:t>Health-Related Quality of Life (HRLQ) </a:t>
            </a:r>
            <a:r>
              <a:rPr lang="en-GB" sz="1700">
                <a:latin typeface="Century Gothic"/>
                <a:ea typeface="Century Gothic"/>
                <a:cs typeface="Century Gothic"/>
                <a:sym typeface="Century Gothic"/>
              </a:rPr>
              <a:t>of older people (Hawton et al. (2011) 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-GB" sz="1700">
                <a:latin typeface="Century Gothic"/>
                <a:ea typeface="Century Gothic"/>
                <a:cs typeface="Century Gothic"/>
                <a:sym typeface="Century Gothic"/>
              </a:rPr>
              <a:t>WHOQOL: Measuring Quality of Life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-GB" sz="1700">
                <a:latin typeface="Century Gothic"/>
                <a:ea typeface="Century Gothic"/>
                <a:cs typeface="Century Gothic"/>
                <a:sym typeface="Century Gothic"/>
              </a:rPr>
              <a:t>Self-efficacy?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-GB" sz="1700">
                <a:latin typeface="Century Gothic"/>
                <a:ea typeface="Century Gothic"/>
                <a:cs typeface="Century Gothic"/>
                <a:sym typeface="Century Gothic"/>
              </a:rPr>
              <a:t>Motivation?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25"/>
          <p:cNvSpPr txBox="1"/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Measuring Loneliness (Qualitatively)</a:t>
            </a:r>
            <a:endParaRPr/>
          </a:p>
        </p:txBody>
      </p:sp>
      <p:grpSp>
        <p:nvGrpSpPr>
          <p:cNvPr id="765" name="Google Shape;765;p25"/>
          <p:cNvGrpSpPr/>
          <p:nvPr/>
        </p:nvGrpSpPr>
        <p:grpSpPr>
          <a:xfrm>
            <a:off x="628650" y="1827430"/>
            <a:ext cx="7886700" cy="4347727"/>
            <a:chOff x="0" y="1805"/>
            <a:chExt cx="7886700" cy="4347727"/>
          </a:xfrm>
        </p:grpSpPr>
        <p:sp>
          <p:nvSpPr>
            <p:cNvPr id="766" name="Google Shape;766;p25"/>
            <p:cNvSpPr/>
            <p:nvPr/>
          </p:nvSpPr>
          <p:spPr>
            <a:xfrm>
              <a:off x="0" y="1805"/>
              <a:ext cx="7886700" cy="915310"/>
            </a:xfrm>
            <a:prstGeom prst="roundRect">
              <a:avLst>
                <a:gd fmla="val 10000" name="adj"/>
              </a:avLst>
            </a:prstGeom>
            <a:solidFill>
              <a:srgbClr val="CDD8F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25"/>
            <p:cNvSpPr/>
            <p:nvPr/>
          </p:nvSpPr>
          <p:spPr>
            <a:xfrm>
              <a:off x="276881" y="207750"/>
              <a:ext cx="503421" cy="503421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25"/>
            <p:cNvSpPr/>
            <p:nvPr/>
          </p:nvSpPr>
          <p:spPr>
            <a:xfrm>
              <a:off x="1057184" y="1805"/>
              <a:ext cx="6829515" cy="915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25"/>
            <p:cNvSpPr txBox="1"/>
            <p:nvPr/>
          </p:nvSpPr>
          <p:spPr>
            <a:xfrm>
              <a:off x="1057184" y="1805"/>
              <a:ext cx="6829515" cy="915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6850" lIns="96850" spcFirstLastPara="1" rIns="96850" wrap="square" tIns="96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Arial"/>
                <a:buNone/>
              </a:pPr>
              <a:r>
                <a:rPr lang="en-GB" sz="2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Interviews</a:t>
              </a:r>
              <a:endPara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25"/>
            <p:cNvSpPr/>
            <p:nvPr/>
          </p:nvSpPr>
          <p:spPr>
            <a:xfrm>
              <a:off x="0" y="1145944"/>
              <a:ext cx="7886700" cy="915310"/>
            </a:xfrm>
            <a:prstGeom prst="roundRect">
              <a:avLst>
                <a:gd fmla="val 10000" name="adj"/>
              </a:avLst>
            </a:prstGeom>
            <a:solidFill>
              <a:srgbClr val="CDD8F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25"/>
            <p:cNvSpPr/>
            <p:nvPr/>
          </p:nvSpPr>
          <p:spPr>
            <a:xfrm>
              <a:off x="276881" y="1351889"/>
              <a:ext cx="503421" cy="503421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25"/>
            <p:cNvSpPr/>
            <p:nvPr/>
          </p:nvSpPr>
          <p:spPr>
            <a:xfrm>
              <a:off x="1057184" y="1145944"/>
              <a:ext cx="6829515" cy="915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25"/>
            <p:cNvSpPr txBox="1"/>
            <p:nvPr/>
          </p:nvSpPr>
          <p:spPr>
            <a:xfrm>
              <a:off x="1057184" y="1145944"/>
              <a:ext cx="6829515" cy="915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6850" lIns="96850" spcFirstLastPara="1" rIns="96850" wrap="square" tIns="96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Arial"/>
                <a:buNone/>
              </a:pPr>
              <a:r>
                <a:rPr lang="en-GB" sz="2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Focus groups  </a:t>
              </a:r>
              <a:endPara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25"/>
            <p:cNvSpPr/>
            <p:nvPr/>
          </p:nvSpPr>
          <p:spPr>
            <a:xfrm>
              <a:off x="0" y="2290083"/>
              <a:ext cx="7886700" cy="915310"/>
            </a:xfrm>
            <a:prstGeom prst="roundRect">
              <a:avLst>
                <a:gd fmla="val 10000" name="adj"/>
              </a:avLst>
            </a:prstGeom>
            <a:solidFill>
              <a:srgbClr val="CDD8F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25"/>
            <p:cNvSpPr/>
            <p:nvPr/>
          </p:nvSpPr>
          <p:spPr>
            <a:xfrm>
              <a:off x="276881" y="2496028"/>
              <a:ext cx="503421" cy="503421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25"/>
            <p:cNvSpPr/>
            <p:nvPr/>
          </p:nvSpPr>
          <p:spPr>
            <a:xfrm>
              <a:off x="1057184" y="2290083"/>
              <a:ext cx="6829515" cy="915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25"/>
            <p:cNvSpPr txBox="1"/>
            <p:nvPr/>
          </p:nvSpPr>
          <p:spPr>
            <a:xfrm>
              <a:off x="1057184" y="2290083"/>
              <a:ext cx="6829515" cy="915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6850" lIns="96850" spcFirstLastPara="1" rIns="96850" wrap="square" tIns="96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Arial"/>
                <a:buNone/>
              </a:pPr>
              <a:r>
                <a:rPr lang="en-GB" sz="2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Diaries</a:t>
              </a:r>
              <a:endPara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25"/>
            <p:cNvSpPr/>
            <p:nvPr/>
          </p:nvSpPr>
          <p:spPr>
            <a:xfrm>
              <a:off x="0" y="3434222"/>
              <a:ext cx="7886700" cy="915310"/>
            </a:xfrm>
            <a:prstGeom prst="roundRect">
              <a:avLst>
                <a:gd fmla="val 10000" name="adj"/>
              </a:avLst>
            </a:prstGeom>
            <a:solidFill>
              <a:srgbClr val="CDD8F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25"/>
            <p:cNvSpPr/>
            <p:nvPr/>
          </p:nvSpPr>
          <p:spPr>
            <a:xfrm>
              <a:off x="276881" y="3640167"/>
              <a:ext cx="503421" cy="503421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25"/>
            <p:cNvSpPr/>
            <p:nvPr/>
          </p:nvSpPr>
          <p:spPr>
            <a:xfrm>
              <a:off x="1057184" y="3434222"/>
              <a:ext cx="6829515" cy="915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25"/>
            <p:cNvSpPr txBox="1"/>
            <p:nvPr/>
          </p:nvSpPr>
          <p:spPr>
            <a:xfrm>
              <a:off x="1057184" y="3434222"/>
              <a:ext cx="6829515" cy="915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6850" lIns="96850" spcFirstLastPara="1" rIns="96850" wrap="square" tIns="96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Arial"/>
                <a:buNone/>
              </a:pPr>
              <a:r>
                <a:rPr lang="en-GB" sz="2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Sociograms</a:t>
              </a:r>
              <a:endPara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pheres in balance" id="787" name="Google Shape;787;p26"/>
          <p:cNvPicPr preferRelativeResize="0"/>
          <p:nvPr/>
        </p:nvPicPr>
        <p:blipFill rotWithShape="1">
          <a:blip r:embed="rId3">
            <a:alphaModFix/>
          </a:blip>
          <a:srcRect b="2" l="472" r="9456" t="0"/>
          <a:stretch/>
        </p:blipFill>
        <p:spPr>
          <a:xfrm>
            <a:off x="-2585" y="-1"/>
            <a:ext cx="9146585" cy="6879745"/>
          </a:xfrm>
          <a:prstGeom prst="rect">
            <a:avLst/>
          </a:prstGeom>
          <a:noFill/>
          <a:ln>
            <a:noFill/>
          </a:ln>
        </p:spPr>
      </p:pic>
      <p:sp>
        <p:nvSpPr>
          <p:cNvPr id="788" name="Google Shape;788;p26"/>
          <p:cNvSpPr/>
          <p:nvPr/>
        </p:nvSpPr>
        <p:spPr>
          <a:xfrm rot="-5400000">
            <a:off x="3064451" y="791834"/>
            <a:ext cx="3020876" cy="9154947"/>
          </a:xfrm>
          <a:prstGeom prst="rect">
            <a:avLst/>
          </a:prstGeom>
          <a:gradFill>
            <a:gsLst>
              <a:gs pos="0">
                <a:srgbClr val="000000">
                  <a:alpha val="61960"/>
                </a:srgbClr>
              </a:gs>
              <a:gs pos="21000">
                <a:srgbClr val="000000">
                  <a:alpha val="6196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9" name="Google Shape;789;p26"/>
          <p:cNvSpPr/>
          <p:nvPr/>
        </p:nvSpPr>
        <p:spPr>
          <a:xfrm rot="10800000">
            <a:off x="-2584" y="0"/>
            <a:ext cx="2132551" cy="6879745"/>
          </a:xfrm>
          <a:prstGeom prst="rect">
            <a:avLst/>
          </a:prstGeom>
          <a:gradFill>
            <a:gsLst>
              <a:gs pos="0">
                <a:schemeClr val="accent2"/>
              </a:gs>
              <a:gs pos="5000">
                <a:schemeClr val="accent2"/>
              </a:gs>
              <a:gs pos="49000">
                <a:srgbClr val="92CCDC">
                  <a:alpha val="0"/>
                </a:srgbClr>
              </a:gs>
              <a:gs pos="100000">
                <a:srgbClr val="92CCDC">
                  <a:alpha val="0"/>
                </a:srgbClr>
              </a:gs>
            </a:gsLst>
            <a:lin ang="96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0" name="Google Shape;790;p26"/>
          <p:cNvSpPr/>
          <p:nvPr/>
        </p:nvSpPr>
        <p:spPr>
          <a:xfrm rot="10800000">
            <a:off x="6779028" y="21736"/>
            <a:ext cx="2364646" cy="6858008"/>
          </a:xfrm>
          <a:prstGeom prst="rect">
            <a:avLst/>
          </a:prstGeom>
          <a:gradFill>
            <a:gsLst>
              <a:gs pos="0">
                <a:srgbClr val="4BACC6">
                  <a:alpha val="47843"/>
                </a:srgbClr>
              </a:gs>
              <a:gs pos="5000">
                <a:srgbClr val="4BACC6">
                  <a:alpha val="47843"/>
                </a:srgbClr>
              </a:gs>
              <a:gs pos="42000">
                <a:srgbClr val="4BACC6">
                  <a:alpha val="0"/>
                </a:srgbClr>
              </a:gs>
              <a:gs pos="100000">
                <a:srgbClr val="4BACC6">
                  <a:alpha val="0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1" name="Google Shape;791;p26"/>
          <p:cNvSpPr/>
          <p:nvPr/>
        </p:nvSpPr>
        <p:spPr>
          <a:xfrm rot="10800000">
            <a:off x="-2585" y="5288433"/>
            <a:ext cx="9149779" cy="1591311"/>
          </a:xfrm>
          <a:prstGeom prst="rect">
            <a:avLst/>
          </a:prstGeom>
          <a:gradFill>
            <a:gsLst>
              <a:gs pos="0">
                <a:schemeClr val="accent2"/>
              </a:gs>
              <a:gs pos="49000">
                <a:srgbClr val="C0504D">
                  <a:alpha val="0"/>
                </a:srgbClr>
              </a:gs>
              <a:gs pos="100000">
                <a:srgbClr val="C0504D">
                  <a:alpha val="0"/>
                </a:srgbClr>
              </a:gs>
            </a:gsLst>
            <a:lin ang="588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2" name="Google Shape;792;p26"/>
          <p:cNvSpPr/>
          <p:nvPr/>
        </p:nvSpPr>
        <p:spPr>
          <a:xfrm rot="5400000">
            <a:off x="105100" y="2905286"/>
            <a:ext cx="3866773" cy="4082144"/>
          </a:xfrm>
          <a:prstGeom prst="rect">
            <a:avLst/>
          </a:prstGeom>
          <a:gradFill>
            <a:gsLst>
              <a:gs pos="0">
                <a:schemeClr val="accent5"/>
              </a:gs>
              <a:gs pos="54000">
                <a:srgbClr val="92CCDC">
                  <a:alpha val="0"/>
                </a:srgbClr>
              </a:gs>
              <a:gs pos="100000">
                <a:srgbClr val="92CCDC">
                  <a:alpha val="0"/>
                </a:srgbClr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3" name="Google Shape;793;p26"/>
          <p:cNvSpPr txBox="1"/>
          <p:nvPr>
            <p:ph type="title"/>
          </p:nvPr>
        </p:nvSpPr>
        <p:spPr>
          <a:xfrm>
            <a:off x="644271" y="4121944"/>
            <a:ext cx="5945838" cy="16206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</a:pPr>
            <a:r>
              <a:rPr lang="en-GB" sz="3500">
                <a:solidFill>
                  <a:srgbClr val="FFFFFF"/>
                </a:solidFill>
              </a:rPr>
              <a:t>Comparison Group?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27"/>
          <p:cNvSpPr/>
          <p:nvPr/>
        </p:nvSpPr>
        <p:spPr>
          <a:xfrm>
            <a:off x="0" y="0"/>
            <a:ext cx="9143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00" name="Google Shape;800;p27"/>
          <p:cNvGrpSpPr/>
          <p:nvPr/>
        </p:nvGrpSpPr>
        <p:grpSpPr>
          <a:xfrm>
            <a:off x="0" y="1216597"/>
            <a:ext cx="548639" cy="673460"/>
            <a:chOff x="3940602" y="308034"/>
            <a:chExt cx="2116791" cy="3428999"/>
          </a:xfrm>
        </p:grpSpPr>
        <p:sp>
          <p:nvSpPr>
            <p:cNvPr id="801" name="Google Shape;801;p27"/>
            <p:cNvSpPr/>
            <p:nvPr/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27"/>
            <p:cNvSpPr/>
            <p:nvPr/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27"/>
            <p:cNvSpPr/>
            <p:nvPr/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4" name="Google Shape;804;p27"/>
          <p:cNvSpPr/>
          <p:nvPr/>
        </p:nvSpPr>
        <p:spPr>
          <a:xfrm>
            <a:off x="480059" y="613954"/>
            <a:ext cx="8180615" cy="189411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rotWithShape="0" algn="t" dir="5400000" dist="127000">
              <a:srgbClr val="000000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5" name="Google Shape;805;p27"/>
          <p:cNvSpPr txBox="1"/>
          <p:nvPr>
            <p:ph type="title"/>
          </p:nvPr>
        </p:nvSpPr>
        <p:spPr>
          <a:xfrm>
            <a:off x="782723" y="809898"/>
            <a:ext cx="7629757" cy="1554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r>
              <a:rPr lang="en-GB" sz="4200"/>
              <a:t>RCTs- non-RCTs – Feasibility </a:t>
            </a:r>
            <a:endParaRPr/>
          </a:p>
        </p:txBody>
      </p:sp>
      <p:cxnSp>
        <p:nvCxnSpPr>
          <p:cNvPr id="806" name="Google Shape;806;p27"/>
          <p:cNvCxnSpPr/>
          <p:nvPr/>
        </p:nvCxnSpPr>
        <p:spPr>
          <a:xfrm rot="10800000">
            <a:off x="628650" y="6485313"/>
            <a:ext cx="7886700" cy="0"/>
          </a:xfrm>
          <a:prstGeom prst="straightConnector1">
            <a:avLst/>
          </a:prstGeom>
          <a:noFill/>
          <a:ln cap="flat" cmpd="sng" w="571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807" name="Google Shape;807;p27"/>
          <p:cNvGrpSpPr/>
          <p:nvPr/>
        </p:nvGrpSpPr>
        <p:grpSpPr>
          <a:xfrm>
            <a:off x="678451" y="3811857"/>
            <a:ext cx="7783829" cy="1621225"/>
            <a:chOff x="0" y="794338"/>
            <a:chExt cx="7783829" cy="1621225"/>
          </a:xfrm>
        </p:grpSpPr>
        <p:sp>
          <p:nvSpPr>
            <p:cNvPr id="808" name="Google Shape;808;p27"/>
            <p:cNvSpPr/>
            <p:nvPr/>
          </p:nvSpPr>
          <p:spPr>
            <a:xfrm>
              <a:off x="0" y="794338"/>
              <a:ext cx="2189202" cy="1390143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27"/>
            <p:cNvSpPr/>
            <p:nvPr/>
          </p:nvSpPr>
          <p:spPr>
            <a:xfrm>
              <a:off x="243244" y="1025420"/>
              <a:ext cx="2189202" cy="1390143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27"/>
            <p:cNvSpPr txBox="1"/>
            <p:nvPr/>
          </p:nvSpPr>
          <p:spPr>
            <a:xfrm>
              <a:off x="283960" y="1066136"/>
              <a:ext cx="2107770" cy="13087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n-GB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Randomized control trials (why are they robust?)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27"/>
            <p:cNvSpPr/>
            <p:nvPr/>
          </p:nvSpPr>
          <p:spPr>
            <a:xfrm>
              <a:off x="2675691" y="794338"/>
              <a:ext cx="2189202" cy="1390143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27"/>
            <p:cNvSpPr/>
            <p:nvPr/>
          </p:nvSpPr>
          <p:spPr>
            <a:xfrm>
              <a:off x="2918936" y="1025420"/>
              <a:ext cx="2189202" cy="1390143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27"/>
            <p:cNvSpPr txBox="1"/>
            <p:nvPr/>
          </p:nvSpPr>
          <p:spPr>
            <a:xfrm>
              <a:off x="2959652" y="1066136"/>
              <a:ext cx="2107770" cy="13087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n-GB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non- Randomized control trials 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27"/>
            <p:cNvSpPr/>
            <p:nvPr/>
          </p:nvSpPr>
          <p:spPr>
            <a:xfrm>
              <a:off x="5351383" y="794338"/>
              <a:ext cx="2189202" cy="1390143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27"/>
            <p:cNvSpPr/>
            <p:nvPr/>
          </p:nvSpPr>
          <p:spPr>
            <a:xfrm>
              <a:off x="5594627" y="1025420"/>
              <a:ext cx="2189202" cy="1390143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27"/>
            <p:cNvSpPr txBox="1"/>
            <p:nvPr/>
          </p:nvSpPr>
          <p:spPr>
            <a:xfrm>
              <a:off x="5635343" y="1066136"/>
              <a:ext cx="2107770" cy="13087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n-GB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Feasibility studies (what can they offer?)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28"/>
          <p:cNvSpPr/>
          <p:nvPr/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Google Shape;823;p28"/>
          <p:cNvSpPr txBox="1"/>
          <p:nvPr>
            <p:ph type="title"/>
          </p:nvPr>
        </p:nvSpPr>
        <p:spPr>
          <a:xfrm>
            <a:off x="1647825" y="735283"/>
            <a:ext cx="3733800" cy="31650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lang="en-GB" sz="4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Study Duration</a:t>
            </a:r>
            <a:br>
              <a:rPr lang="en-GB" sz="4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4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28"/>
          <p:cNvSpPr txBox="1"/>
          <p:nvPr>
            <p:ph idx="1" type="body"/>
          </p:nvPr>
        </p:nvSpPr>
        <p:spPr>
          <a:xfrm>
            <a:off x="1647825" y="4078423"/>
            <a:ext cx="3733800" cy="20586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Please add in the chat the length of interventions you are delivering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lassroom" id="825" name="Google Shape;82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8161" y="2937750"/>
            <a:ext cx="966789" cy="9667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assroom" id="826" name="Google Shape;826;p28"/>
          <p:cNvPicPr preferRelativeResize="0"/>
          <p:nvPr/>
        </p:nvPicPr>
        <p:blipFill rotWithShape="1">
          <a:blip r:embed="rId3">
            <a:alphaModFix amt="15000"/>
          </a:blip>
          <a:srcRect b="0" l="0" r="0" t="0"/>
          <a:stretch/>
        </p:blipFill>
        <p:spPr>
          <a:xfrm>
            <a:off x="4955861" y="1392825"/>
            <a:ext cx="4058507" cy="40585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od human figure" id="832" name="Google Shape;832;p29"/>
          <p:cNvPicPr preferRelativeResize="0"/>
          <p:nvPr/>
        </p:nvPicPr>
        <p:blipFill rotWithShape="1">
          <a:blip r:embed="rId3">
            <a:alphaModFix/>
          </a:blip>
          <a:srcRect b="-1" l="0" r="10998" t="0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833" name="Google Shape;833;p29"/>
          <p:cNvSpPr/>
          <p:nvPr/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lt1">
              <a:alpha val="9294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4" name="Google Shape;834;p29"/>
          <p:cNvSpPr txBox="1"/>
          <p:nvPr>
            <p:ph type="title"/>
          </p:nvPr>
        </p:nvSpPr>
        <p:spPr>
          <a:xfrm>
            <a:off x="392906" y="5317240"/>
            <a:ext cx="8408194" cy="7448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100"/>
              <a:buFont typeface="Calibri"/>
              <a:buNone/>
            </a:pPr>
            <a:r>
              <a:rPr lang="en-GB" sz="3100">
                <a:solidFill>
                  <a:srgbClr val="262626"/>
                </a:solidFill>
              </a:rPr>
              <a:t>When do we expect to see a change?</a:t>
            </a:r>
            <a:endParaRPr/>
          </a:p>
        </p:txBody>
      </p:sp>
      <p:cxnSp>
        <p:nvCxnSpPr>
          <p:cNvPr id="835" name="Google Shape;835;p29"/>
          <p:cNvCxnSpPr/>
          <p:nvPr/>
        </p:nvCxnSpPr>
        <p:spPr>
          <a:xfrm>
            <a:off x="0" y="5241983"/>
            <a:ext cx="9144000" cy="0"/>
          </a:xfrm>
          <a:prstGeom prst="straightConnector1">
            <a:avLst/>
          </a:prstGeom>
          <a:noFill/>
          <a:ln cap="flat" cmpd="sng" w="41275">
            <a:solidFill>
              <a:schemeClr val="lt1">
                <a:alpha val="89803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36" name="Google Shape;836;p29"/>
          <p:cNvCxnSpPr/>
          <p:nvPr/>
        </p:nvCxnSpPr>
        <p:spPr>
          <a:xfrm>
            <a:off x="0" y="6134852"/>
            <a:ext cx="9144000" cy="0"/>
          </a:xfrm>
          <a:prstGeom prst="straightConnector1">
            <a:avLst/>
          </a:prstGeom>
          <a:noFill/>
          <a:ln cap="flat" cmpd="sng" w="41275">
            <a:solidFill>
              <a:schemeClr val="lt1">
                <a:alpha val="89803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4" name="Google Shape;464;p3"/>
          <p:cNvSpPr/>
          <p:nvPr/>
        </p:nvSpPr>
        <p:spPr>
          <a:xfrm flipH="1">
            <a:off x="0" y="-3"/>
            <a:ext cx="9144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109ED0"/>
              </a:gs>
            </a:gsLst>
            <a:lin ang="66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5" name="Google Shape;465;p3"/>
          <p:cNvSpPr/>
          <p:nvPr/>
        </p:nvSpPr>
        <p:spPr>
          <a:xfrm flipH="1">
            <a:off x="360645" y="0"/>
            <a:ext cx="5746451" cy="6858000"/>
          </a:xfrm>
          <a:prstGeom prst="rect">
            <a:avLst/>
          </a:prstGeom>
          <a:gradFill>
            <a:gsLst>
              <a:gs pos="0">
                <a:srgbClr val="109ED0">
                  <a:alpha val="44705"/>
                </a:srgbClr>
              </a:gs>
              <a:gs pos="100000">
                <a:srgbClr val="000000">
                  <a:alpha val="28627"/>
                </a:srgbClr>
              </a:gs>
            </a:gsLst>
            <a:lin ang="12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6" name="Google Shape;466;p3"/>
          <p:cNvSpPr/>
          <p:nvPr/>
        </p:nvSpPr>
        <p:spPr>
          <a:xfrm flipH="1" rot="10800000">
            <a:off x="360646" y="-6"/>
            <a:ext cx="8783354" cy="6410334"/>
          </a:xfrm>
          <a:prstGeom prst="rect">
            <a:avLst/>
          </a:prstGeom>
          <a:gradFill>
            <a:gsLst>
              <a:gs pos="0">
                <a:srgbClr val="3CC1F0">
                  <a:alpha val="0"/>
                </a:srgbClr>
              </a:gs>
              <a:gs pos="100000">
                <a:srgbClr val="000000">
                  <a:alpha val="40784"/>
                </a:srgbClr>
              </a:gs>
            </a:gsLst>
            <a:lin ang="18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7" name="Google Shape;467;p3"/>
          <p:cNvSpPr txBox="1"/>
          <p:nvPr>
            <p:ph type="title"/>
          </p:nvPr>
        </p:nvSpPr>
        <p:spPr>
          <a:xfrm>
            <a:off x="845406" y="857251"/>
            <a:ext cx="3560460" cy="19956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</a:pPr>
            <a:r>
              <a:rPr b="1" lang="en-GB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Centre for Loneliness Studies: Our Mission</a:t>
            </a:r>
            <a:endParaRPr sz="28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8" name="Google Shape;468;p3"/>
          <p:cNvSpPr/>
          <p:nvPr/>
        </p:nvSpPr>
        <p:spPr>
          <a:xfrm rot="-5400000">
            <a:off x="3320797" y="1034794"/>
            <a:ext cx="2502408" cy="9143999"/>
          </a:xfrm>
          <a:prstGeom prst="rect">
            <a:avLst/>
          </a:prstGeom>
          <a:gradFill>
            <a:gsLst>
              <a:gs pos="0">
                <a:srgbClr val="3CC1F0">
                  <a:alpha val="23921"/>
                </a:srgbClr>
              </a:gs>
              <a:gs pos="78000">
                <a:srgbClr val="0A698B">
                  <a:alpha val="0"/>
                </a:srgbClr>
              </a:gs>
              <a:gs pos="100000">
                <a:srgbClr val="0A698B">
                  <a:alpha val="0"/>
                </a:srgbClr>
              </a:gs>
            </a:gsLst>
            <a:lin ang="10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9" name="Google Shape;469;p3"/>
          <p:cNvSpPr txBox="1"/>
          <p:nvPr>
            <p:ph idx="1" type="body"/>
          </p:nvPr>
        </p:nvSpPr>
        <p:spPr>
          <a:xfrm>
            <a:off x="416640" y="3526066"/>
            <a:ext cx="4246667" cy="36355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r>
              <a:rPr lang="en-GB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be at the forefront of knowledge, drawing together </a:t>
            </a:r>
            <a:r>
              <a:rPr b="1" i="1" lang="en-GB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interdisciplinary</a:t>
            </a:r>
            <a:r>
              <a:rPr lang="en-GB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world leading research which is informed by, but can also positively influence, </a:t>
            </a:r>
            <a:r>
              <a:rPr b="1" i="1" lang="en-GB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policy and practice </a:t>
            </a:r>
            <a:r>
              <a:rPr lang="en-GB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support effective social relationships by using latest evidence on loneliness across the </a:t>
            </a:r>
            <a:r>
              <a:rPr b="1" i="1" lang="en-GB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life course</a:t>
            </a:r>
            <a:r>
              <a:rPr lang="en-GB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 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</a:pPr>
            <a:r>
              <a:t/>
            </a:r>
            <a:endParaRPr sz="11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0" name="Google Shape;470;p3"/>
          <p:cNvSpPr/>
          <p:nvPr/>
        </p:nvSpPr>
        <p:spPr>
          <a:xfrm>
            <a:off x="4792941" y="1062544"/>
            <a:ext cx="3567122" cy="475616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71" name="Google Shape;47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90419" y="2950840"/>
            <a:ext cx="2802873" cy="9706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od human figure" id="842" name="Google Shape;842;p30"/>
          <p:cNvPicPr preferRelativeResize="0"/>
          <p:nvPr/>
        </p:nvPicPr>
        <p:blipFill rotWithShape="1">
          <a:blip r:embed="rId3">
            <a:alphaModFix/>
          </a:blip>
          <a:srcRect b="-1" l="0" r="10998" t="0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843" name="Google Shape;843;p30"/>
          <p:cNvSpPr txBox="1"/>
          <p:nvPr>
            <p:ph type="title"/>
          </p:nvPr>
        </p:nvSpPr>
        <p:spPr>
          <a:xfrm>
            <a:off x="1258950" y="3051589"/>
            <a:ext cx="6626099" cy="754822"/>
          </a:xfrm>
          <a:prstGeom prst="rect">
            <a:avLst/>
          </a:prstGeom>
          <a:solidFill>
            <a:srgbClr val="404040">
              <a:alpha val="84705"/>
            </a:srgbClr>
          </a:solidFill>
          <a:ln cap="sq" cmpd="sng" w="381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50"/>
              <a:buFont typeface="Calibri"/>
              <a:buNone/>
            </a:pPr>
            <a:r>
              <a:rPr lang="en-GB" sz="24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How long does this change last for?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0" name="Google Shape;850;p31"/>
          <p:cNvSpPr/>
          <p:nvPr/>
        </p:nvSpPr>
        <p:spPr>
          <a:xfrm flipH="1" rot="5400000">
            <a:off x="-1914813" y="1914812"/>
            <a:ext cx="6858000" cy="3028377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366092"/>
              </a:gs>
            </a:gsLst>
            <a:lin ang="3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1" name="Google Shape;851;p31"/>
          <p:cNvSpPr/>
          <p:nvPr/>
        </p:nvSpPr>
        <p:spPr>
          <a:xfrm flipH="1" rot="5400000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F81BD">
                  <a:alpha val="45882"/>
                </a:srgbClr>
              </a:gs>
              <a:gs pos="100000">
                <a:srgbClr val="4F81BD">
                  <a:alpha val="45882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2" name="Google Shape;852;p31"/>
          <p:cNvSpPr/>
          <p:nvPr/>
        </p:nvSpPr>
        <p:spPr>
          <a:xfrm flipH="1" rot="5400000">
            <a:off x="263195" y="4092815"/>
            <a:ext cx="2501979" cy="3028381"/>
          </a:xfrm>
          <a:prstGeom prst="rect">
            <a:avLst/>
          </a:prstGeom>
          <a:gradFill>
            <a:gsLst>
              <a:gs pos="0">
                <a:srgbClr val="4F81BD">
                  <a:alpha val="28627"/>
                </a:srgbClr>
              </a:gs>
              <a:gs pos="2000">
                <a:srgbClr val="4F81BD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3" name="Google Shape;853;p31"/>
          <p:cNvSpPr/>
          <p:nvPr/>
        </p:nvSpPr>
        <p:spPr>
          <a:xfrm rot="-964587">
            <a:off x="-376302" y="969718"/>
            <a:ext cx="2925267" cy="4178958"/>
          </a:xfrm>
          <a:custGeom>
            <a:rect b="b" l="l" r="r" t="t"/>
            <a:pathLst>
              <a:path extrusionOk="0" h="4178958" w="3900357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F81BD">
                  <a:alpha val="42745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4" name="Google Shape;854;p31"/>
          <p:cNvSpPr/>
          <p:nvPr/>
        </p:nvSpPr>
        <p:spPr>
          <a:xfrm flipH="1" rot="5400000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93B3D7">
                  <a:alpha val="10980"/>
                </a:srgbClr>
              </a:gs>
              <a:gs pos="100000">
                <a:srgbClr val="93B3D7">
                  <a:alpha val="10980"/>
                </a:srgbClr>
              </a:gs>
            </a:gsLst>
            <a:lin ang="7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5" name="Google Shape;855;p31"/>
          <p:cNvSpPr txBox="1"/>
          <p:nvPr>
            <p:ph type="title"/>
          </p:nvPr>
        </p:nvSpPr>
        <p:spPr>
          <a:xfrm>
            <a:off x="439858" y="1683756"/>
            <a:ext cx="2336449" cy="23963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</a:pPr>
            <a:r>
              <a:rPr lang="en-GB" sz="3500">
                <a:solidFill>
                  <a:srgbClr val="FFFFFF"/>
                </a:solidFill>
              </a:rPr>
              <a:t>What are we changing?</a:t>
            </a:r>
            <a:br>
              <a:rPr lang="en-GB" sz="3500">
                <a:solidFill>
                  <a:srgbClr val="FFFFFF"/>
                </a:solidFill>
              </a:rPr>
            </a:br>
            <a:endParaRPr sz="3500">
              <a:solidFill>
                <a:srgbClr val="FFFFFF"/>
              </a:solidFill>
            </a:endParaRPr>
          </a:p>
        </p:txBody>
      </p:sp>
      <p:grpSp>
        <p:nvGrpSpPr>
          <p:cNvPr id="856" name="Google Shape;856;p31"/>
          <p:cNvGrpSpPr/>
          <p:nvPr/>
        </p:nvGrpSpPr>
        <p:grpSpPr>
          <a:xfrm>
            <a:off x="3678789" y="750440"/>
            <a:ext cx="5000124" cy="5453920"/>
            <a:chOff x="0" y="0"/>
            <a:chExt cx="5000124" cy="5453920"/>
          </a:xfrm>
        </p:grpSpPr>
        <p:sp>
          <p:nvSpPr>
            <p:cNvPr id="857" name="Google Shape;857;p31"/>
            <p:cNvSpPr/>
            <p:nvPr/>
          </p:nvSpPr>
          <p:spPr>
            <a:xfrm>
              <a:off x="0" y="0"/>
              <a:ext cx="5000124" cy="5453920"/>
            </a:xfrm>
            <a:prstGeom prst="rect">
              <a:avLst/>
            </a:prstGeom>
            <a:gradFill>
              <a:gsLst>
                <a:gs pos="0">
                  <a:srgbClr val="982D2B"/>
                </a:gs>
                <a:gs pos="80000">
                  <a:srgbClr val="C83D39"/>
                </a:gs>
                <a:gs pos="100000">
                  <a:srgbClr val="CC3A36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31"/>
            <p:cNvSpPr txBox="1"/>
            <p:nvPr/>
          </p:nvSpPr>
          <p:spPr>
            <a:xfrm>
              <a:off x="0" y="0"/>
              <a:ext cx="5000124" cy="2945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5800" lIns="305800" spcFirstLastPara="1" rIns="305800" wrap="square" tIns="305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300"/>
                <a:buFont typeface="Calibri"/>
                <a:buNone/>
              </a:pPr>
              <a:r>
                <a:rPr lang="en-GB"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Small group activity – breakout rooms (10 minutes)</a:t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31"/>
            <p:cNvSpPr/>
            <p:nvPr/>
          </p:nvSpPr>
          <p:spPr>
            <a:xfrm>
              <a:off x="2441" y="2836038"/>
              <a:ext cx="1665080" cy="2508803"/>
            </a:xfrm>
            <a:prstGeom prst="rect">
              <a:avLst/>
            </a:prstGeom>
            <a:solidFill>
              <a:srgbClr val="E7CFCF">
                <a:alpha val="89803"/>
              </a:srgbClr>
            </a:solidFill>
            <a:ln cap="flat" cmpd="sng" w="9525">
              <a:solidFill>
                <a:srgbClr val="E7CFCF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31"/>
            <p:cNvSpPr txBox="1"/>
            <p:nvPr/>
          </p:nvSpPr>
          <p:spPr>
            <a:xfrm>
              <a:off x="2441" y="2836038"/>
              <a:ext cx="1665080" cy="25088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125" lIns="135125" spcFirstLastPara="1" rIns="135125" wrap="square" tIns="241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rPr lang="en-GB" sz="1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First think about what you think you are changing with your interventions. </a:t>
              </a:r>
              <a:endPara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31"/>
            <p:cNvSpPr/>
            <p:nvPr/>
          </p:nvSpPr>
          <p:spPr>
            <a:xfrm>
              <a:off x="1667521" y="2836038"/>
              <a:ext cx="1665080" cy="2508803"/>
            </a:xfrm>
            <a:prstGeom prst="rect">
              <a:avLst/>
            </a:prstGeom>
            <a:solidFill>
              <a:srgbClr val="DDE5D0">
                <a:alpha val="89803"/>
              </a:srgbClr>
            </a:solidFill>
            <a:ln cap="flat" cmpd="sng" w="9525">
              <a:solidFill>
                <a:srgbClr val="DDE5D0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31"/>
            <p:cNvSpPr txBox="1"/>
            <p:nvPr/>
          </p:nvSpPr>
          <p:spPr>
            <a:xfrm>
              <a:off x="1667521" y="2836038"/>
              <a:ext cx="1665080" cy="25088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125" lIns="135125" spcFirstLastPara="1" rIns="135125" wrap="square" tIns="241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rPr lang="en-GB" sz="1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Then think about what the users think they are changing by participating in your intervention</a:t>
              </a:r>
              <a:endPara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31"/>
            <p:cNvSpPr/>
            <p:nvPr/>
          </p:nvSpPr>
          <p:spPr>
            <a:xfrm>
              <a:off x="3332602" y="2836038"/>
              <a:ext cx="1665080" cy="2508803"/>
            </a:xfrm>
            <a:prstGeom prst="rect">
              <a:avLst/>
            </a:prstGeom>
            <a:solidFill>
              <a:srgbClr val="D7D1DF">
                <a:alpha val="89803"/>
              </a:srgbClr>
            </a:solidFill>
            <a:ln cap="flat" cmpd="sng" w="9525">
              <a:solidFill>
                <a:srgbClr val="D7D1DF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31"/>
            <p:cNvSpPr txBox="1"/>
            <p:nvPr/>
          </p:nvSpPr>
          <p:spPr>
            <a:xfrm>
              <a:off x="3332602" y="2836038"/>
              <a:ext cx="1665080" cy="25088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125" lIns="135125" spcFirstLastPara="1" rIns="135125" wrap="square" tIns="241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rPr lang="en-GB" sz="1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How do you know?</a:t>
              </a:r>
              <a:endPara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>
            <a:alpha val="49803"/>
          </a:schemeClr>
        </a:solidFill>
      </p:bgPr>
    </p:bg>
    <p:spTree>
      <p:nvGrpSpPr>
        <p:cNvPr id="869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32"/>
          <p:cNvSpPr/>
          <p:nvPr/>
        </p:nvSpPr>
        <p:spPr>
          <a:xfrm>
            <a:off x="2288" y="0"/>
            <a:ext cx="9141712" cy="6858000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871" name="Google Shape;871;p32"/>
          <p:cNvGrpSpPr/>
          <p:nvPr/>
        </p:nvGrpSpPr>
        <p:grpSpPr>
          <a:xfrm>
            <a:off x="-2136" y="0"/>
            <a:ext cx="9141711" cy="6858000"/>
            <a:chOff x="-2848" y="0"/>
            <a:chExt cx="12188949" cy="6858000"/>
          </a:xfrm>
        </p:grpSpPr>
        <p:sp>
          <p:nvSpPr>
            <p:cNvPr id="872" name="Google Shape;872;p32"/>
            <p:cNvSpPr/>
            <p:nvPr/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784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73" name="Google Shape;873;p32"/>
            <p:cNvSpPr/>
            <p:nvPr/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294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874" name="Google Shape;874;p32"/>
          <p:cNvGrpSpPr/>
          <p:nvPr/>
        </p:nvGrpSpPr>
        <p:grpSpPr>
          <a:xfrm>
            <a:off x="488459" y="598259"/>
            <a:ext cx="8167081" cy="5680742"/>
            <a:chOff x="651279" y="598259"/>
            <a:chExt cx="10889442" cy="5680742"/>
          </a:xfrm>
        </p:grpSpPr>
        <p:sp>
          <p:nvSpPr>
            <p:cNvPr id="875" name="Google Shape;875;p32"/>
            <p:cNvSpPr/>
            <p:nvPr/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76" name="Google Shape;876;p32"/>
            <p:cNvSpPr/>
            <p:nvPr/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2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877" name="Google Shape;87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31568" y="1730456"/>
            <a:ext cx="3269098" cy="1285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8" name="Google Shape;878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31568" y="386193"/>
            <a:ext cx="3269098" cy="11320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79" name="Google Shape;879;p32"/>
          <p:cNvGrpSpPr/>
          <p:nvPr/>
        </p:nvGrpSpPr>
        <p:grpSpPr>
          <a:xfrm>
            <a:off x="-2136" y="0"/>
            <a:ext cx="9141717" cy="6858000"/>
            <a:chOff x="0" y="0"/>
            <a:chExt cx="12188952" cy="6858000"/>
          </a:xfrm>
        </p:grpSpPr>
        <p:sp>
          <p:nvSpPr>
            <p:cNvPr id="880" name="Google Shape;880;p32"/>
            <p:cNvSpPr/>
            <p:nvPr/>
          </p:nvSpPr>
          <p:spPr>
            <a:xfrm>
              <a:off x="26122" y="6015669"/>
              <a:ext cx="2605762" cy="842331"/>
            </a:xfrm>
            <a:custGeom>
              <a:rect b="b" l="l" r="r" t="t"/>
              <a:pathLst>
                <a:path extrusionOk="0" h="1033951" w="3180577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81" name="Google Shape;881;p32"/>
            <p:cNvSpPr/>
            <p:nvPr/>
          </p:nvSpPr>
          <p:spPr>
            <a:xfrm>
              <a:off x="655184" y="5798001"/>
              <a:ext cx="2485581" cy="1059999"/>
            </a:xfrm>
            <a:custGeom>
              <a:rect b="b" l="l" r="r" t="t"/>
              <a:pathLst>
                <a:path extrusionOk="0" h="1050628" w="244976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82" name="Google Shape;882;p32"/>
            <p:cNvSpPr/>
            <p:nvPr/>
          </p:nvSpPr>
          <p:spPr>
            <a:xfrm>
              <a:off x="3474720" y="0"/>
              <a:ext cx="6177282" cy="1778750"/>
            </a:xfrm>
            <a:custGeom>
              <a:rect b="b" l="l" r="r" t="t"/>
              <a:pathLst>
                <a:path extrusionOk="0" h="1849426" w="6386648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83" name="Google Shape;883;p32"/>
            <p:cNvSpPr/>
            <p:nvPr/>
          </p:nvSpPr>
          <p:spPr>
            <a:xfrm>
              <a:off x="0" y="2390523"/>
              <a:ext cx="611491" cy="1421482"/>
            </a:xfrm>
            <a:custGeom>
              <a:rect b="b" l="l" r="r" t="t"/>
              <a:pathLst>
                <a:path extrusionOk="0" h="1429512" w="611491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84" name="Google Shape;884;p32"/>
            <p:cNvSpPr/>
            <p:nvPr/>
          </p:nvSpPr>
          <p:spPr>
            <a:xfrm>
              <a:off x="3792772" y="0"/>
              <a:ext cx="2423863" cy="1343767"/>
            </a:xfrm>
            <a:custGeom>
              <a:rect b="b" l="l" r="r" t="t"/>
              <a:pathLst>
                <a:path extrusionOk="0" h="1681468" w="3015964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85" name="Google Shape;885;p32"/>
            <p:cNvSpPr/>
            <p:nvPr/>
          </p:nvSpPr>
          <p:spPr>
            <a:xfrm>
              <a:off x="10946850" y="0"/>
              <a:ext cx="1242102" cy="2620884"/>
            </a:xfrm>
            <a:custGeom>
              <a:rect b="b" l="l" r="r" t="t"/>
              <a:pathLst>
                <a:path extrusionOk="0" h="2635689" w="1242102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86" name="Google Shape;886;p32"/>
            <p:cNvSpPr/>
            <p:nvPr/>
          </p:nvSpPr>
          <p:spPr>
            <a:xfrm>
              <a:off x="0" y="0"/>
              <a:ext cx="1577788" cy="980141"/>
            </a:xfrm>
            <a:custGeom>
              <a:rect b="b" l="l" r="r" t="t"/>
              <a:pathLst>
                <a:path extrusionOk="0" h="795676" w="1471018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887" name="Google Shape;887;p32"/>
          <p:cNvSpPr txBox="1"/>
          <p:nvPr>
            <p:ph type="title"/>
          </p:nvPr>
        </p:nvSpPr>
        <p:spPr>
          <a:xfrm>
            <a:off x="761238" y="819015"/>
            <a:ext cx="4044341" cy="27544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b="1" lang="en-GB" sz="3600">
                <a:solidFill>
                  <a:schemeClr val="lt1"/>
                </a:solidFill>
              </a:rPr>
              <a:t>Loneliness Interventions: Challenges of evaluating</a:t>
            </a:r>
            <a:br>
              <a:rPr b="1" lang="en-GB" sz="3600">
                <a:solidFill>
                  <a:schemeClr val="lt1"/>
                </a:solidFill>
              </a:rPr>
            </a:br>
            <a:endParaRPr b="1" sz="3600">
              <a:solidFill>
                <a:schemeClr val="lt1"/>
              </a:solidFill>
            </a:endParaRPr>
          </a:p>
        </p:txBody>
      </p:sp>
      <p:sp>
        <p:nvSpPr>
          <p:cNvPr id="888" name="Google Shape;888;p32"/>
          <p:cNvSpPr txBox="1"/>
          <p:nvPr/>
        </p:nvSpPr>
        <p:spPr>
          <a:xfrm>
            <a:off x="761238" y="3627219"/>
            <a:ext cx="7699194" cy="2411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Lack of robust evaluations of loneliness initiatives </a:t>
            </a:r>
            <a:endParaRPr/>
          </a:p>
          <a:p>
            <a:pPr indent="-2286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Difficulty in implementing (e.g., randomized controlled trials)</a:t>
            </a:r>
            <a:endParaRPr/>
          </a:p>
          <a:p>
            <a:pPr indent="-2286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Inappropriateness of existing loneliness measurement scales for evaluating changes in loneliness as a direct result of interventions</a:t>
            </a:r>
            <a:endParaRPr/>
          </a:p>
          <a:p>
            <a:pPr indent="-2286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Piecemeal approach to loneliness services - often run by voluntary sector organizations with limited financial resources</a:t>
            </a:r>
            <a:endParaRPr/>
          </a:p>
          <a:p>
            <a:pPr indent="-1524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3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33"/>
          <p:cNvSpPr txBox="1"/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sz="2000"/>
              <a:t>Top tips for evaluating interventions</a:t>
            </a:r>
            <a:br>
              <a:rPr lang="en-GB" sz="2000"/>
            </a:br>
            <a:r>
              <a:rPr lang="en-GB" sz="2000"/>
              <a:t> </a:t>
            </a:r>
            <a:endParaRPr/>
          </a:p>
        </p:txBody>
      </p:sp>
      <p:grpSp>
        <p:nvGrpSpPr>
          <p:cNvPr id="895" name="Google Shape;895;p33"/>
          <p:cNvGrpSpPr/>
          <p:nvPr/>
        </p:nvGrpSpPr>
        <p:grpSpPr>
          <a:xfrm>
            <a:off x="630960" y="2168252"/>
            <a:ext cx="7882078" cy="3666083"/>
            <a:chOff x="2310" y="342627"/>
            <a:chExt cx="7882078" cy="3666083"/>
          </a:xfrm>
        </p:grpSpPr>
        <p:sp>
          <p:nvSpPr>
            <p:cNvPr id="896" name="Google Shape;896;p33"/>
            <p:cNvSpPr/>
            <p:nvPr/>
          </p:nvSpPr>
          <p:spPr>
            <a:xfrm>
              <a:off x="2310" y="342627"/>
              <a:ext cx="1833041" cy="1099824"/>
            </a:xfrm>
            <a:prstGeom prst="rect">
              <a:avLst/>
            </a:prstGeom>
            <a:gradFill>
              <a:gsLst>
                <a:gs pos="0">
                  <a:srgbClr val="267EFF"/>
                </a:gs>
                <a:gs pos="100000">
                  <a:srgbClr val="74A8FF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33"/>
            <p:cNvSpPr txBox="1"/>
            <p:nvPr/>
          </p:nvSpPr>
          <p:spPr>
            <a:xfrm>
              <a:off x="2310" y="342627"/>
              <a:ext cx="1833041" cy="10998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n-GB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Nothing is perfect but what can you do?</a:t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3"/>
            <p:cNvSpPr/>
            <p:nvPr/>
          </p:nvSpPr>
          <p:spPr>
            <a:xfrm>
              <a:off x="2018656" y="342627"/>
              <a:ext cx="1833041" cy="1099824"/>
            </a:xfrm>
            <a:prstGeom prst="rect">
              <a:avLst/>
            </a:prstGeom>
            <a:gradFill>
              <a:gsLst>
                <a:gs pos="0">
                  <a:srgbClr val="267EFF"/>
                </a:gs>
                <a:gs pos="100000">
                  <a:srgbClr val="74A8FF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33"/>
            <p:cNvSpPr txBox="1"/>
            <p:nvPr/>
          </p:nvSpPr>
          <p:spPr>
            <a:xfrm>
              <a:off x="2018656" y="342627"/>
              <a:ext cx="1833041" cy="10998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n-GB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Select a standardized quantitative measure supported by qualitative data</a:t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3"/>
            <p:cNvSpPr/>
            <p:nvPr/>
          </p:nvSpPr>
          <p:spPr>
            <a:xfrm>
              <a:off x="4035002" y="342627"/>
              <a:ext cx="1833041" cy="1099824"/>
            </a:xfrm>
            <a:prstGeom prst="rect">
              <a:avLst/>
            </a:prstGeom>
            <a:gradFill>
              <a:gsLst>
                <a:gs pos="0">
                  <a:srgbClr val="267EFF"/>
                </a:gs>
                <a:gs pos="100000">
                  <a:srgbClr val="74A8FF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33"/>
            <p:cNvSpPr txBox="1"/>
            <p:nvPr/>
          </p:nvSpPr>
          <p:spPr>
            <a:xfrm>
              <a:off x="4035002" y="342627"/>
              <a:ext cx="1833041" cy="10998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n-GB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Develop a framework for your organization using the example we discussed</a:t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3"/>
            <p:cNvSpPr/>
            <p:nvPr/>
          </p:nvSpPr>
          <p:spPr>
            <a:xfrm>
              <a:off x="6051347" y="342627"/>
              <a:ext cx="1833041" cy="1099824"/>
            </a:xfrm>
            <a:prstGeom prst="rect">
              <a:avLst/>
            </a:prstGeom>
            <a:gradFill>
              <a:gsLst>
                <a:gs pos="0">
                  <a:srgbClr val="267EFF"/>
                </a:gs>
                <a:gs pos="100000">
                  <a:srgbClr val="74A8FF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33"/>
            <p:cNvSpPr txBox="1"/>
            <p:nvPr/>
          </p:nvSpPr>
          <p:spPr>
            <a:xfrm>
              <a:off x="6051347" y="342627"/>
              <a:ext cx="1833041" cy="10998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n-GB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Consider a comparison group</a:t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3"/>
            <p:cNvSpPr/>
            <p:nvPr/>
          </p:nvSpPr>
          <p:spPr>
            <a:xfrm>
              <a:off x="2310" y="1625757"/>
              <a:ext cx="1833041" cy="1099824"/>
            </a:xfrm>
            <a:prstGeom prst="rect">
              <a:avLst/>
            </a:prstGeom>
            <a:gradFill>
              <a:gsLst>
                <a:gs pos="0">
                  <a:srgbClr val="267EFF"/>
                </a:gs>
                <a:gs pos="100000">
                  <a:srgbClr val="74A8FF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33"/>
            <p:cNvSpPr txBox="1"/>
            <p:nvPr/>
          </p:nvSpPr>
          <p:spPr>
            <a:xfrm>
              <a:off x="2310" y="1625757"/>
              <a:ext cx="1833041" cy="10998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n-GB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Utilize existing resources (e.g., WHO) </a:t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3"/>
            <p:cNvSpPr/>
            <p:nvPr/>
          </p:nvSpPr>
          <p:spPr>
            <a:xfrm>
              <a:off x="2018656" y="1625757"/>
              <a:ext cx="1833041" cy="1099824"/>
            </a:xfrm>
            <a:prstGeom prst="rect">
              <a:avLst/>
            </a:prstGeom>
            <a:gradFill>
              <a:gsLst>
                <a:gs pos="0">
                  <a:srgbClr val="267EFF"/>
                </a:gs>
                <a:gs pos="100000">
                  <a:srgbClr val="74A8FF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33"/>
            <p:cNvSpPr txBox="1"/>
            <p:nvPr/>
          </p:nvSpPr>
          <p:spPr>
            <a:xfrm>
              <a:off x="2018656" y="1625757"/>
              <a:ext cx="1833041" cy="10998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n-GB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Keep it short (minimize burden on participants and service providers) </a:t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3"/>
            <p:cNvSpPr/>
            <p:nvPr/>
          </p:nvSpPr>
          <p:spPr>
            <a:xfrm>
              <a:off x="4035002" y="1625757"/>
              <a:ext cx="1833041" cy="1099824"/>
            </a:xfrm>
            <a:prstGeom prst="rect">
              <a:avLst/>
            </a:prstGeom>
            <a:gradFill>
              <a:gsLst>
                <a:gs pos="0">
                  <a:srgbClr val="267EFF"/>
                </a:gs>
                <a:gs pos="100000">
                  <a:srgbClr val="74A8FF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33"/>
            <p:cNvSpPr txBox="1"/>
            <p:nvPr/>
          </p:nvSpPr>
          <p:spPr>
            <a:xfrm>
              <a:off x="4035002" y="1625757"/>
              <a:ext cx="1833041" cy="10998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n-GB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Focus, focus, focus – you cannot evaluate everything </a:t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3"/>
            <p:cNvSpPr/>
            <p:nvPr/>
          </p:nvSpPr>
          <p:spPr>
            <a:xfrm>
              <a:off x="6051347" y="1625757"/>
              <a:ext cx="1833041" cy="1099824"/>
            </a:xfrm>
            <a:prstGeom prst="rect">
              <a:avLst/>
            </a:prstGeom>
            <a:gradFill>
              <a:gsLst>
                <a:gs pos="0">
                  <a:srgbClr val="267EFF"/>
                </a:gs>
                <a:gs pos="100000">
                  <a:srgbClr val="74A8FF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33"/>
            <p:cNvSpPr txBox="1"/>
            <p:nvPr/>
          </p:nvSpPr>
          <p:spPr>
            <a:xfrm>
              <a:off x="6051347" y="1625757"/>
              <a:ext cx="1833041" cy="10998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n-GB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Remember PICO (population, intervention, comparison, outcomes)</a:t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3"/>
            <p:cNvSpPr/>
            <p:nvPr/>
          </p:nvSpPr>
          <p:spPr>
            <a:xfrm>
              <a:off x="2018656" y="2908886"/>
              <a:ext cx="1833041" cy="1099824"/>
            </a:xfrm>
            <a:prstGeom prst="rect">
              <a:avLst/>
            </a:prstGeom>
            <a:gradFill>
              <a:gsLst>
                <a:gs pos="0">
                  <a:srgbClr val="267EFF"/>
                </a:gs>
                <a:gs pos="100000">
                  <a:srgbClr val="74A8FF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33"/>
            <p:cNvSpPr txBox="1"/>
            <p:nvPr/>
          </p:nvSpPr>
          <p:spPr>
            <a:xfrm>
              <a:off x="2018656" y="2908886"/>
              <a:ext cx="1833041" cy="10998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n-GB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Consult experts – it will save you time and money</a:t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3"/>
            <p:cNvSpPr/>
            <p:nvPr/>
          </p:nvSpPr>
          <p:spPr>
            <a:xfrm>
              <a:off x="4035002" y="2908886"/>
              <a:ext cx="1833041" cy="1099824"/>
            </a:xfrm>
            <a:prstGeom prst="rect">
              <a:avLst/>
            </a:prstGeom>
            <a:gradFill>
              <a:gsLst>
                <a:gs pos="0">
                  <a:srgbClr val="267EFF"/>
                </a:gs>
                <a:gs pos="100000">
                  <a:srgbClr val="74A8FF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33"/>
            <p:cNvSpPr txBox="1"/>
            <p:nvPr/>
          </p:nvSpPr>
          <p:spPr>
            <a:xfrm>
              <a:off x="4035002" y="2908886"/>
              <a:ext cx="1833041" cy="10998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n-GB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Co-create with users (if possible)</a:t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EXRESSIONS OF INTEREST</a:t>
            </a:r>
            <a:endParaRPr/>
          </a:p>
        </p:txBody>
      </p:sp>
      <p:sp>
        <p:nvSpPr>
          <p:cNvPr id="921" name="Google Shape;921;p3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/>
              <a:t>If you are delivering an intervention/s to tackle loneliness in your organization  and would like to evaluate it using internal or external funding, please complete the short survey and we will get in touch. </a:t>
            </a:r>
            <a:endParaRPr/>
          </a:p>
          <a:p>
            <a:pPr indent="0" lvl="0" marL="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17018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17018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/>
              <a:t>For queries, please email us: </a:t>
            </a:r>
            <a:endParaRPr/>
          </a:p>
          <a:p>
            <a:pPr indent="0" lvl="0" marL="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a.ypsilanti@shu.ac.uk</a:t>
            </a:r>
            <a:endParaRPr/>
          </a:p>
          <a:p>
            <a:pPr indent="0" lvl="0" marL="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u="sng">
                <a:solidFill>
                  <a:schemeClr val="hlink"/>
                </a:solidFill>
                <a:hlinkClick r:id="rId4"/>
              </a:rPr>
              <a:t>andrea.wigfield@shu.ac.uk</a:t>
            </a:r>
            <a:r>
              <a:rPr lang="en-GB"/>
              <a:t> </a:t>
            </a:r>
            <a:endParaRPr/>
          </a:p>
        </p:txBody>
      </p:sp>
      <p:sp>
        <p:nvSpPr>
          <p:cNvPr id="922" name="Google Shape;922;p34"/>
          <p:cNvSpPr txBox="1"/>
          <p:nvPr/>
        </p:nvSpPr>
        <p:spPr>
          <a:xfrm>
            <a:off x="628650" y="3541906"/>
            <a:ext cx="47741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https://forms.office.com/e/UUbc1YevpU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descr="A qr code on a blue background&#10;&#10;Description automatically generated" id="923" name="Google Shape;923;p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85660" y="3128269"/>
            <a:ext cx="2598638" cy="2598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28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3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0" name="Google Shape;930;p35"/>
          <p:cNvSpPr/>
          <p:nvPr/>
        </p:nvSpPr>
        <p:spPr>
          <a:xfrm>
            <a:off x="3972051" y="320442"/>
            <a:ext cx="4929369" cy="6212748"/>
          </a:xfrm>
          <a:custGeom>
            <a:rect b="b" l="l" r="r" t="t"/>
            <a:pathLst>
              <a:path extrusionOk="0" h="6212748" w="6572492">
                <a:moveTo>
                  <a:pt x="0" y="0"/>
                </a:moveTo>
                <a:lnTo>
                  <a:pt x="2248593" y="0"/>
                </a:lnTo>
                <a:lnTo>
                  <a:pt x="2694770" y="0"/>
                </a:lnTo>
                <a:lnTo>
                  <a:pt x="2991094" y="0"/>
                </a:lnTo>
                <a:lnTo>
                  <a:pt x="6572492" y="0"/>
                </a:lnTo>
                <a:lnTo>
                  <a:pt x="6572492" y="2864954"/>
                </a:lnTo>
                <a:lnTo>
                  <a:pt x="3129047" y="6212748"/>
                </a:lnTo>
                <a:lnTo>
                  <a:pt x="2694770" y="6212748"/>
                </a:lnTo>
                <a:lnTo>
                  <a:pt x="2248593" y="6212748"/>
                </a:lnTo>
                <a:lnTo>
                  <a:pt x="0" y="6212748"/>
                </a:lnTo>
                <a:close/>
              </a:path>
            </a:pathLst>
          </a:custGeom>
          <a:solidFill>
            <a:srgbClr val="7F7F7F">
              <a:alpha val="2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1" name="Google Shape;931;p35"/>
          <p:cNvSpPr/>
          <p:nvPr/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2" name="Google Shape;932;p35"/>
          <p:cNvSpPr/>
          <p:nvPr/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cap="flat" cmpd="sng" w="1905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3" name="Google Shape;933;p35"/>
          <p:cNvSpPr txBox="1"/>
          <p:nvPr>
            <p:ph type="title"/>
          </p:nvPr>
        </p:nvSpPr>
        <p:spPr>
          <a:xfrm>
            <a:off x="4331970" y="962526"/>
            <a:ext cx="4038600" cy="321068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None/>
            </a:pPr>
            <a:r>
              <a:rPr b="1" lang="en-GB" sz="1600"/>
              <a:t>Thank you for listening</a:t>
            </a:r>
            <a:br>
              <a:rPr b="1" lang="en-GB" sz="1600"/>
            </a:br>
            <a:r>
              <a:rPr b="1" lang="en-GB" sz="1600"/>
              <a:t>Any Questions?</a:t>
            </a:r>
            <a:br>
              <a:rPr b="1" lang="en-GB" sz="1600"/>
            </a:br>
            <a:br>
              <a:rPr b="1" lang="en-GB" sz="1600"/>
            </a:br>
            <a:r>
              <a:rPr b="1" lang="en-GB" sz="1600"/>
              <a:t>Contact details: Antonia </a:t>
            </a:r>
            <a:r>
              <a:rPr b="1" lang="en-GB" sz="1600" u="sng">
                <a:solidFill>
                  <a:schemeClr val="hlink"/>
                </a:solidFill>
                <a:hlinkClick r:id="rId3"/>
              </a:rPr>
              <a:t>a.ypsilanti@shu.ac.uk</a:t>
            </a:r>
            <a:br>
              <a:rPr b="1" lang="en-GB" sz="1600"/>
            </a:br>
            <a:r>
              <a:rPr b="1" lang="en-GB" sz="1600"/>
              <a:t>Andrea </a:t>
            </a:r>
            <a:r>
              <a:rPr b="1" lang="en-GB" sz="1600" u="sng">
                <a:solidFill>
                  <a:schemeClr val="hlink"/>
                </a:solidFill>
                <a:hlinkClick r:id="rId4"/>
              </a:rPr>
              <a:t>andrea.wigfield@shu.ac.uk</a:t>
            </a:r>
            <a:r>
              <a:rPr b="1" lang="en-GB" sz="1600"/>
              <a:t> </a:t>
            </a:r>
            <a:br>
              <a:rPr b="1" lang="en-GB" sz="1600"/>
            </a:br>
            <a:br>
              <a:rPr b="1" lang="en-GB" sz="1600"/>
            </a:br>
            <a:r>
              <a:rPr lang="en-GB" sz="1600"/>
              <a:t>Loneliness for Dummies</a:t>
            </a:r>
            <a:br>
              <a:rPr b="1" lang="en-GB" sz="1600"/>
            </a:br>
            <a:r>
              <a:rPr lang="en-GB" sz="1600" u="sng">
                <a:solidFill>
                  <a:schemeClr val="hlink"/>
                </a:solidFill>
                <a:hlinkClick r:id="rId5"/>
              </a:rPr>
              <a:t>Loneliness For Dummies: Amazon.co.uk: Wigfield, Andrea: 9781394229321: Books</a:t>
            </a:r>
            <a:br>
              <a:rPr b="1" lang="en-GB" sz="1600"/>
            </a:br>
            <a:br>
              <a:rPr b="1" lang="en-GB" sz="1600"/>
            </a:br>
            <a:br>
              <a:rPr b="1" lang="en-GB" sz="1600"/>
            </a:br>
            <a:br>
              <a:rPr b="1" lang="en-GB" sz="1600"/>
            </a:br>
            <a:endParaRPr b="1" sz="1600"/>
          </a:p>
        </p:txBody>
      </p:sp>
      <p:pic>
        <p:nvPicPr>
          <p:cNvPr id="934" name="Google Shape;934;p3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72418" y="1807235"/>
            <a:ext cx="2632605" cy="911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5" name="Google Shape;935;p3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73834" y="4060023"/>
            <a:ext cx="2631124" cy="1034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4"/>
          <p:cNvSpPr/>
          <p:nvPr/>
        </p:nvSpPr>
        <p:spPr>
          <a:xfrm>
            <a:off x="0" y="-1"/>
            <a:ext cx="9141714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8" name="Google Shape;478;p4"/>
          <p:cNvSpPr/>
          <p:nvPr/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lt2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79" name="Google Shape;47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1714" cy="6862380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4"/>
          <p:cNvSpPr/>
          <p:nvPr/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1" name="Google Shape;481;p4"/>
          <p:cNvSpPr/>
          <p:nvPr/>
        </p:nvSpPr>
        <p:spPr>
          <a:xfrm>
            <a:off x="746883" y="1110000"/>
            <a:ext cx="7646805" cy="462923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A9E8E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2" name="Google Shape;482;p4"/>
          <p:cNvSpPr txBox="1"/>
          <p:nvPr>
            <p:ph type="title"/>
          </p:nvPr>
        </p:nvSpPr>
        <p:spPr>
          <a:xfrm>
            <a:off x="1499156" y="1302871"/>
            <a:ext cx="6141019" cy="1097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None/>
            </a:pPr>
            <a:r>
              <a:rPr b="1" lang="en-GB" sz="4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Our unique position on loneliness</a:t>
            </a:r>
            <a:endParaRPr/>
          </a:p>
        </p:txBody>
      </p:sp>
      <p:sp>
        <p:nvSpPr>
          <p:cNvPr id="483" name="Google Shape;483;p4"/>
          <p:cNvSpPr txBox="1"/>
          <p:nvPr/>
        </p:nvSpPr>
        <p:spPr>
          <a:xfrm>
            <a:off x="1495230" y="2492896"/>
            <a:ext cx="6144633" cy="30833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3429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Moving beyond the individual to understand the wider societal explanations for, and potential solutions to loneliness.</a:t>
            </a:r>
            <a:endParaRPr/>
          </a:p>
          <a:p>
            <a:pPr indent="-127000" lvl="0" marL="34290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28600" lvl="0" marL="34290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Multi-disciplinary approach (health, sociology, social policy, geography, business, sport, psychology, architecture, landscape, education)</a:t>
            </a:r>
            <a:endParaRPr/>
          </a:p>
          <a:p>
            <a:pPr indent="-127000" lvl="0" marL="34290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28600" lvl="0" marL="34290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Co-created, mixed methods approach to understanding loneliness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5"/>
          <p:cNvSpPr/>
          <p:nvPr/>
        </p:nvSpPr>
        <p:spPr>
          <a:xfrm>
            <a:off x="0" y="0"/>
            <a:ext cx="9143771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0" name="Google Shape;490;p5"/>
          <p:cNvSpPr/>
          <p:nvPr/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1" name="Google Shape;491;p5"/>
          <p:cNvSpPr txBox="1"/>
          <p:nvPr>
            <p:ph type="title"/>
          </p:nvPr>
        </p:nvSpPr>
        <p:spPr>
          <a:xfrm>
            <a:off x="4963305" y="802955"/>
            <a:ext cx="3574747" cy="14540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Century Gothic"/>
              <a:buNone/>
            </a:pPr>
            <a:r>
              <a:rPr b="1" lang="en-GB" sz="31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Campaign to End Loneliness</a:t>
            </a:r>
            <a:endParaRPr/>
          </a:p>
        </p:txBody>
      </p:sp>
      <p:grpSp>
        <p:nvGrpSpPr>
          <p:cNvPr id="492" name="Google Shape;492;p5"/>
          <p:cNvGrpSpPr/>
          <p:nvPr/>
        </p:nvGrpSpPr>
        <p:grpSpPr>
          <a:xfrm>
            <a:off x="228" y="-369"/>
            <a:ext cx="4568256" cy="6858000"/>
            <a:chOff x="305" y="-369"/>
            <a:chExt cx="6091008" cy="6858000"/>
          </a:xfrm>
        </p:grpSpPr>
        <p:sp>
          <p:nvSpPr>
            <p:cNvPr id="493" name="Google Shape;493;p5"/>
            <p:cNvSpPr/>
            <p:nvPr/>
          </p:nvSpPr>
          <p:spPr>
            <a:xfrm>
              <a:off x="305" y="-369"/>
              <a:ext cx="6057007" cy="6858000"/>
            </a:xfrm>
            <a:custGeom>
              <a:rect b="b" l="l" r="r" t="t"/>
              <a:pathLst>
                <a:path extrusionOk="0" h="6858000" w="6057007">
                  <a:moveTo>
                    <a:pt x="1423825" y="0"/>
                  </a:moveTo>
                  <a:lnTo>
                    <a:pt x="4262456" y="0"/>
                  </a:lnTo>
                  <a:lnTo>
                    <a:pt x="4371584" y="79625"/>
                  </a:lnTo>
                  <a:cubicBezTo>
                    <a:pt x="4860533" y="476670"/>
                    <a:pt x="5063885" y="1132812"/>
                    <a:pt x="5400299" y="1779691"/>
                  </a:cubicBezTo>
                  <a:cubicBezTo>
                    <a:pt x="5848849" y="2642194"/>
                    <a:pt x="6244956" y="3497996"/>
                    <a:pt x="5961759" y="4554903"/>
                  </a:cubicBezTo>
                  <a:cubicBezTo>
                    <a:pt x="5691575" y="5563242"/>
                    <a:pt x="5092427" y="6238887"/>
                    <a:pt x="4326541" y="6729688"/>
                  </a:cubicBezTo>
                  <a:lnTo>
                    <a:pt x="4109121" y="6858000"/>
                  </a:lnTo>
                  <a:lnTo>
                    <a:pt x="1145358" y="6858000"/>
                  </a:lnTo>
                  <a:lnTo>
                    <a:pt x="1143587" y="6856705"/>
                  </a:lnTo>
                  <a:cubicBezTo>
                    <a:pt x="699546" y="6541440"/>
                    <a:pt x="399287" y="6392433"/>
                    <a:pt x="162579" y="6240990"/>
                  </a:cubicBezTo>
                  <a:lnTo>
                    <a:pt x="0" y="6125553"/>
                  </a:lnTo>
                  <a:lnTo>
                    <a:pt x="0" y="4670879"/>
                  </a:lnTo>
                  <a:lnTo>
                    <a:pt x="38388" y="4778792"/>
                  </a:lnTo>
                  <a:cubicBezTo>
                    <a:pt x="72793" y="4862402"/>
                    <a:pt x="111802" y="4945953"/>
                    <a:pt x="155449" y="5029879"/>
                  </a:cubicBezTo>
                  <a:cubicBezTo>
                    <a:pt x="273464" y="5256810"/>
                    <a:pt x="351295" y="5344113"/>
                    <a:pt x="411802" y="5399531"/>
                  </a:cubicBezTo>
                  <a:cubicBezTo>
                    <a:pt x="500065" y="5480405"/>
                    <a:pt x="628514" y="5555615"/>
                    <a:pt x="806388" y="5659633"/>
                  </a:cubicBezTo>
                  <a:cubicBezTo>
                    <a:pt x="1044358" y="5798926"/>
                    <a:pt x="1370396" y="5989780"/>
                    <a:pt x="1801512" y="6314010"/>
                  </a:cubicBezTo>
                  <a:cubicBezTo>
                    <a:pt x="2037213" y="6491324"/>
                    <a:pt x="2315885" y="6561958"/>
                    <a:pt x="2653483" y="6529898"/>
                  </a:cubicBezTo>
                  <a:cubicBezTo>
                    <a:pt x="2962383" y="6500529"/>
                    <a:pt x="3312661" y="6383221"/>
                    <a:pt x="3666486" y="6190615"/>
                  </a:cubicBezTo>
                  <a:cubicBezTo>
                    <a:pt x="4083218" y="5963697"/>
                    <a:pt x="4407642" y="5714350"/>
                    <a:pt x="4658657" y="5428179"/>
                  </a:cubicBezTo>
                  <a:cubicBezTo>
                    <a:pt x="4927319" y="5121947"/>
                    <a:pt x="5111907" y="4771422"/>
                    <a:pt x="5222967" y="4356944"/>
                  </a:cubicBezTo>
                  <a:cubicBezTo>
                    <a:pt x="5418167" y="3628447"/>
                    <a:pt x="5139747" y="3007703"/>
                    <a:pt x="4724795" y="2210416"/>
                  </a:cubicBezTo>
                  <a:cubicBezTo>
                    <a:pt x="4631776" y="2031551"/>
                    <a:pt x="4551122" y="1858737"/>
                    <a:pt x="4473185" y="1691554"/>
                  </a:cubicBezTo>
                  <a:cubicBezTo>
                    <a:pt x="4326842" y="1377756"/>
                    <a:pt x="4200559" y="1106810"/>
                    <a:pt x="4046677" y="911781"/>
                  </a:cubicBezTo>
                  <a:cubicBezTo>
                    <a:pt x="3910561" y="739097"/>
                    <a:pt x="3763658" y="641647"/>
                    <a:pt x="3555564" y="585888"/>
                  </a:cubicBezTo>
                  <a:cubicBezTo>
                    <a:pt x="3178534" y="484863"/>
                    <a:pt x="2791842" y="468166"/>
                    <a:pt x="2405914" y="536282"/>
                  </a:cubicBezTo>
                  <a:cubicBezTo>
                    <a:pt x="2032757" y="602054"/>
                    <a:pt x="1676044" y="743871"/>
                    <a:pt x="1345719" y="957619"/>
                  </a:cubicBezTo>
                  <a:cubicBezTo>
                    <a:pt x="762775" y="1334788"/>
                    <a:pt x="318714" y="1900690"/>
                    <a:pt x="73341" y="2571698"/>
                  </a:cubicBezTo>
                  <a:lnTo>
                    <a:pt x="0" y="2803810"/>
                  </a:lnTo>
                  <a:lnTo>
                    <a:pt x="0" y="1147591"/>
                  </a:lnTo>
                  <a:lnTo>
                    <a:pt x="142706" y="968763"/>
                  </a:lnTo>
                  <a:cubicBezTo>
                    <a:pt x="388539" y="688063"/>
                    <a:pt x="668237" y="446316"/>
                    <a:pt x="971831" y="249890"/>
                  </a:cubicBezTo>
                  <a:cubicBezTo>
                    <a:pt x="1074829" y="183240"/>
                    <a:pt x="1180574" y="121805"/>
                    <a:pt x="1288677" y="6583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515151">
                    <a:alpha val="9803"/>
                  </a:srgbClr>
                </a:gs>
                <a:gs pos="85000">
                  <a:srgbClr val="3CC1F0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94" name="Google Shape;494;p5"/>
            <p:cNvSpPr/>
            <p:nvPr/>
          </p:nvSpPr>
          <p:spPr>
            <a:xfrm>
              <a:off x="305" y="-369"/>
              <a:ext cx="6091008" cy="6858000"/>
            </a:xfrm>
            <a:custGeom>
              <a:rect b="b" l="l" r="r" t="t"/>
              <a:pathLst>
                <a:path extrusionOk="0" h="6858000" w="6091008">
                  <a:moveTo>
                    <a:pt x="0" y="5476844"/>
                  </a:moveTo>
                  <a:lnTo>
                    <a:pt x="15220" y="5501668"/>
                  </a:lnTo>
                  <a:cubicBezTo>
                    <a:pt x="69097" y="5585141"/>
                    <a:pt x="130925" y="5654403"/>
                    <a:pt x="198940" y="5717964"/>
                  </a:cubicBezTo>
                  <a:lnTo>
                    <a:pt x="251499" y="5763842"/>
                  </a:lnTo>
                  <a:lnTo>
                    <a:pt x="308460" y="5806337"/>
                  </a:lnTo>
                  <a:cubicBezTo>
                    <a:pt x="326685" y="5820934"/>
                    <a:pt x="348384" y="5833667"/>
                    <a:pt x="368305" y="5847248"/>
                  </a:cubicBezTo>
                  <a:cubicBezTo>
                    <a:pt x="388782" y="5860683"/>
                    <a:pt x="408424" y="5874336"/>
                    <a:pt x="430451" y="5887305"/>
                  </a:cubicBezTo>
                  <a:cubicBezTo>
                    <a:pt x="601703" y="5991186"/>
                    <a:pt x="792871" y="6091279"/>
                    <a:pt x="975811" y="6205653"/>
                  </a:cubicBezTo>
                  <a:cubicBezTo>
                    <a:pt x="1159565" y="6318920"/>
                    <a:pt x="1337666" y="6443625"/>
                    <a:pt x="1510250" y="6575390"/>
                  </a:cubicBezTo>
                  <a:cubicBezTo>
                    <a:pt x="1658997" y="6690317"/>
                    <a:pt x="1824862" y="6774210"/>
                    <a:pt x="2002437" y="6825029"/>
                  </a:cubicBezTo>
                  <a:cubicBezTo>
                    <a:pt x="2046812" y="6837803"/>
                    <a:pt x="2091936" y="6848385"/>
                    <a:pt x="2137670" y="6856874"/>
                  </a:cubicBezTo>
                  <a:lnTo>
                    <a:pt x="2145778" y="6858000"/>
                  </a:lnTo>
                  <a:lnTo>
                    <a:pt x="1098858" y="6858000"/>
                  </a:lnTo>
                  <a:lnTo>
                    <a:pt x="1004166" y="6786858"/>
                  </a:lnTo>
                  <a:cubicBezTo>
                    <a:pt x="920997" y="6725805"/>
                    <a:pt x="837118" y="6666016"/>
                    <a:pt x="751974" y="6608169"/>
                  </a:cubicBezTo>
                  <a:lnTo>
                    <a:pt x="623305" y="6522172"/>
                  </a:lnTo>
                  <a:lnTo>
                    <a:pt x="492346" y="6437477"/>
                  </a:lnTo>
                  <a:lnTo>
                    <a:pt x="358536" y="6352312"/>
                  </a:lnTo>
                  <a:lnTo>
                    <a:pt x="290710" y="6308820"/>
                  </a:lnTo>
                  <a:lnTo>
                    <a:pt x="221792" y="6263122"/>
                  </a:lnTo>
                  <a:cubicBezTo>
                    <a:pt x="198889" y="6248595"/>
                    <a:pt x="175526" y="6231442"/>
                    <a:pt x="152460" y="6215106"/>
                  </a:cubicBezTo>
                  <a:cubicBezTo>
                    <a:pt x="129301" y="6198154"/>
                    <a:pt x="105988" y="6183223"/>
                    <a:pt x="83055" y="6163978"/>
                  </a:cubicBezTo>
                  <a:lnTo>
                    <a:pt x="14161" y="6109014"/>
                  </a:lnTo>
                  <a:lnTo>
                    <a:pt x="0" y="6096195"/>
                  </a:lnTo>
                  <a:close/>
                  <a:moveTo>
                    <a:pt x="3707444" y="0"/>
                  </a:moveTo>
                  <a:lnTo>
                    <a:pt x="4265528" y="0"/>
                  </a:lnTo>
                  <a:lnTo>
                    <a:pt x="4291472" y="15596"/>
                  </a:lnTo>
                  <a:cubicBezTo>
                    <a:pt x="4339292" y="47637"/>
                    <a:pt x="4385917" y="82210"/>
                    <a:pt x="4431124" y="119052"/>
                  </a:cubicBezTo>
                  <a:cubicBezTo>
                    <a:pt x="4612085" y="266897"/>
                    <a:pt x="4766658" y="451392"/>
                    <a:pt x="4899570" y="643769"/>
                  </a:cubicBezTo>
                  <a:cubicBezTo>
                    <a:pt x="5032421" y="836866"/>
                    <a:pt x="5144168" y="1037706"/>
                    <a:pt x="5247925" y="1232134"/>
                  </a:cubicBezTo>
                  <a:cubicBezTo>
                    <a:pt x="5299886" y="1329516"/>
                    <a:pt x="5349860" y="1425631"/>
                    <a:pt x="5401234" y="1518442"/>
                  </a:cubicBezTo>
                  <a:lnTo>
                    <a:pt x="5480921" y="1662114"/>
                  </a:lnTo>
                  <a:cubicBezTo>
                    <a:pt x="5508162" y="1711659"/>
                    <a:pt x="5535098" y="1761858"/>
                    <a:pt x="5561804" y="1812436"/>
                  </a:cubicBezTo>
                  <a:cubicBezTo>
                    <a:pt x="5668394" y="2015131"/>
                    <a:pt x="5769309" y="2228374"/>
                    <a:pt x="5855037" y="2457716"/>
                  </a:cubicBezTo>
                  <a:cubicBezTo>
                    <a:pt x="5940757" y="2686612"/>
                    <a:pt x="6011031" y="2932566"/>
                    <a:pt x="6052254" y="3193699"/>
                  </a:cubicBezTo>
                  <a:cubicBezTo>
                    <a:pt x="6093625" y="3454283"/>
                    <a:pt x="6103924" y="3730828"/>
                    <a:pt x="6073151" y="4004612"/>
                  </a:cubicBezTo>
                  <a:lnTo>
                    <a:pt x="6067309" y="4055890"/>
                  </a:lnTo>
                  <a:cubicBezTo>
                    <a:pt x="6065066" y="4072953"/>
                    <a:pt x="6062462" y="4089919"/>
                    <a:pt x="6059979" y="4106917"/>
                  </a:cubicBezTo>
                  <a:lnTo>
                    <a:pt x="6052371" y="4158016"/>
                  </a:lnTo>
                  <a:cubicBezTo>
                    <a:pt x="6049766" y="4174982"/>
                    <a:pt x="6046401" y="4191890"/>
                    <a:pt x="6043434" y="4208759"/>
                  </a:cubicBezTo>
                  <a:cubicBezTo>
                    <a:pt x="6037102" y="4242536"/>
                    <a:pt x="6031011" y="4276380"/>
                    <a:pt x="6023229" y="4309769"/>
                  </a:cubicBezTo>
                  <a:cubicBezTo>
                    <a:pt x="6015690" y="4343223"/>
                    <a:pt x="6008874" y="4376870"/>
                    <a:pt x="5999922" y="4409799"/>
                  </a:cubicBezTo>
                  <a:lnTo>
                    <a:pt x="5987157" y="4459369"/>
                  </a:lnTo>
                  <a:cubicBezTo>
                    <a:pt x="5982945" y="4476053"/>
                    <a:pt x="5978687" y="4492427"/>
                    <a:pt x="5973731" y="4508027"/>
                  </a:cubicBezTo>
                  <a:lnTo>
                    <a:pt x="5944653" y="4602538"/>
                  </a:lnTo>
                  <a:lnTo>
                    <a:pt x="5915334" y="4696982"/>
                  </a:lnTo>
                  <a:cubicBezTo>
                    <a:pt x="5905346" y="4728457"/>
                    <a:pt x="5892944" y="4759283"/>
                    <a:pt x="5881786" y="4790295"/>
                  </a:cubicBezTo>
                  <a:cubicBezTo>
                    <a:pt x="5791737" y="5038923"/>
                    <a:pt x="5677271" y="5280123"/>
                    <a:pt x="5539609" y="5504511"/>
                  </a:cubicBezTo>
                  <a:lnTo>
                    <a:pt x="5432400" y="5669348"/>
                  </a:lnTo>
                  <a:cubicBezTo>
                    <a:pt x="5423763" y="5683225"/>
                    <a:pt x="5413823" y="5696165"/>
                    <a:pt x="5404330" y="5709372"/>
                  </a:cubicBezTo>
                  <a:lnTo>
                    <a:pt x="5375525" y="5748757"/>
                  </a:lnTo>
                  <a:lnTo>
                    <a:pt x="5317831" y="5827355"/>
                  </a:lnTo>
                  <a:cubicBezTo>
                    <a:pt x="5308217" y="5840529"/>
                    <a:pt x="5298639" y="5853567"/>
                    <a:pt x="5288208" y="5865932"/>
                  </a:cubicBezTo>
                  <a:cubicBezTo>
                    <a:pt x="5283153" y="5872232"/>
                    <a:pt x="5278509" y="5878936"/>
                    <a:pt x="5273251" y="5885035"/>
                  </a:cubicBezTo>
                  <a:cubicBezTo>
                    <a:pt x="5267908" y="5890963"/>
                    <a:pt x="5262120" y="5896624"/>
                    <a:pt x="5256656" y="5902520"/>
                  </a:cubicBezTo>
                  <a:lnTo>
                    <a:pt x="5189858" y="5971616"/>
                  </a:lnTo>
                  <a:cubicBezTo>
                    <a:pt x="5178681" y="5982899"/>
                    <a:pt x="5167959" y="5994892"/>
                    <a:pt x="5156287" y="6005600"/>
                  </a:cubicBezTo>
                  <a:lnTo>
                    <a:pt x="5121598" y="6037962"/>
                  </a:lnTo>
                  <a:lnTo>
                    <a:pt x="5051798" y="6101838"/>
                  </a:lnTo>
                  <a:cubicBezTo>
                    <a:pt x="4864110" y="6268956"/>
                    <a:pt x="4663874" y="6407541"/>
                    <a:pt x="4463594" y="6532280"/>
                  </a:cubicBezTo>
                  <a:cubicBezTo>
                    <a:pt x="4438472" y="6547774"/>
                    <a:pt x="4413434" y="6563439"/>
                    <a:pt x="4388637" y="6579169"/>
                  </a:cubicBezTo>
                  <a:lnTo>
                    <a:pt x="4312856" y="6623337"/>
                  </a:lnTo>
                  <a:lnTo>
                    <a:pt x="4237558" y="6667632"/>
                  </a:lnTo>
                  <a:cubicBezTo>
                    <a:pt x="4212548" y="6682715"/>
                    <a:pt x="4186842" y="6695553"/>
                    <a:pt x="4161774" y="6709883"/>
                  </a:cubicBezTo>
                  <a:cubicBezTo>
                    <a:pt x="4111167" y="6737392"/>
                    <a:pt x="4061123" y="6766670"/>
                    <a:pt x="4010448" y="6792981"/>
                  </a:cubicBezTo>
                  <a:cubicBezTo>
                    <a:pt x="3985322" y="6806562"/>
                    <a:pt x="3960037" y="6820248"/>
                    <a:pt x="3935163" y="6834338"/>
                  </a:cubicBezTo>
                  <a:lnTo>
                    <a:pt x="3892887" y="6858000"/>
                  </a:lnTo>
                  <a:lnTo>
                    <a:pt x="2743942" y="6858000"/>
                  </a:lnTo>
                  <a:lnTo>
                    <a:pt x="2852577" y="6838910"/>
                  </a:lnTo>
                  <a:cubicBezTo>
                    <a:pt x="2949686" y="6818527"/>
                    <a:pt x="3046805" y="6791706"/>
                    <a:pt x="3143255" y="6759775"/>
                  </a:cubicBezTo>
                  <a:cubicBezTo>
                    <a:pt x="3239807" y="6727945"/>
                    <a:pt x="3335416" y="6689975"/>
                    <a:pt x="3430899" y="6650056"/>
                  </a:cubicBezTo>
                  <a:cubicBezTo>
                    <a:pt x="3526299" y="6609969"/>
                    <a:pt x="3621242" y="6565786"/>
                    <a:pt x="3713289" y="6514054"/>
                  </a:cubicBezTo>
                  <a:cubicBezTo>
                    <a:pt x="3805137" y="6460650"/>
                    <a:pt x="3895762" y="6401178"/>
                    <a:pt x="3981228" y="6334878"/>
                  </a:cubicBezTo>
                  <a:cubicBezTo>
                    <a:pt x="4024934" y="6303166"/>
                    <a:pt x="4066572" y="6268544"/>
                    <a:pt x="4107885" y="6233689"/>
                  </a:cubicBezTo>
                  <a:cubicBezTo>
                    <a:pt x="4128602" y="6216277"/>
                    <a:pt x="4149365" y="6199173"/>
                    <a:pt x="4169795" y="6181389"/>
                  </a:cubicBezTo>
                  <a:cubicBezTo>
                    <a:pt x="4189729" y="6163032"/>
                    <a:pt x="4209542" y="6144643"/>
                    <a:pt x="4229189" y="6125914"/>
                  </a:cubicBezTo>
                  <a:cubicBezTo>
                    <a:pt x="4387326" y="5978255"/>
                    <a:pt x="4528049" y="5812977"/>
                    <a:pt x="4652064" y="5641457"/>
                  </a:cubicBezTo>
                  <a:lnTo>
                    <a:pt x="4697555" y="5576516"/>
                  </a:lnTo>
                  <a:lnTo>
                    <a:pt x="4720492" y="5544537"/>
                  </a:lnTo>
                  <a:cubicBezTo>
                    <a:pt x="4728246" y="5533956"/>
                    <a:pt x="4734819" y="5522469"/>
                    <a:pt x="4741922" y="5511420"/>
                  </a:cubicBezTo>
                  <a:lnTo>
                    <a:pt x="4784179" y="5445022"/>
                  </a:lnTo>
                  <a:cubicBezTo>
                    <a:pt x="4787730" y="5439497"/>
                    <a:pt x="4791161" y="5433940"/>
                    <a:pt x="4794796" y="5428584"/>
                  </a:cubicBezTo>
                  <a:cubicBezTo>
                    <a:pt x="4798637" y="5423432"/>
                    <a:pt x="4803091" y="5418884"/>
                    <a:pt x="4807173" y="5413795"/>
                  </a:cubicBezTo>
                  <a:cubicBezTo>
                    <a:pt x="4815384" y="5403926"/>
                    <a:pt x="4822656" y="5393214"/>
                    <a:pt x="4830010" y="5382674"/>
                  </a:cubicBezTo>
                  <a:lnTo>
                    <a:pt x="4874298" y="5319323"/>
                  </a:lnTo>
                  <a:lnTo>
                    <a:pt x="4896484" y="5287734"/>
                  </a:lnTo>
                  <a:cubicBezTo>
                    <a:pt x="4903839" y="5277191"/>
                    <a:pt x="4911520" y="5266885"/>
                    <a:pt x="4918019" y="5255673"/>
                  </a:cubicBezTo>
                  <a:lnTo>
                    <a:pt x="4999238" y="5124058"/>
                  </a:lnTo>
                  <a:cubicBezTo>
                    <a:pt x="5102559" y="4945225"/>
                    <a:pt x="5185787" y="4753943"/>
                    <a:pt x="5251271" y="4554965"/>
                  </a:cubicBezTo>
                  <a:cubicBezTo>
                    <a:pt x="5259371" y="4530051"/>
                    <a:pt x="5268846" y="4505799"/>
                    <a:pt x="5276136" y="4480521"/>
                  </a:cubicBezTo>
                  <a:lnTo>
                    <a:pt x="5297442" y="4404389"/>
                  </a:lnTo>
                  <a:lnTo>
                    <a:pt x="5318953" y="4328458"/>
                  </a:lnTo>
                  <a:cubicBezTo>
                    <a:pt x="5322895" y="4315679"/>
                    <a:pt x="5325929" y="4303390"/>
                    <a:pt x="5328684" y="4291175"/>
                  </a:cubicBezTo>
                  <a:lnTo>
                    <a:pt x="5337470" y="4254522"/>
                  </a:lnTo>
                  <a:cubicBezTo>
                    <a:pt x="5343899" y="4230045"/>
                    <a:pt x="5348129" y="4205565"/>
                    <a:pt x="5353277" y="4181038"/>
                  </a:cubicBezTo>
                  <a:cubicBezTo>
                    <a:pt x="5358786" y="4156608"/>
                    <a:pt x="5362533" y="4132000"/>
                    <a:pt x="5366762" y="4107520"/>
                  </a:cubicBezTo>
                  <a:cubicBezTo>
                    <a:pt x="5368877" y="4095280"/>
                    <a:pt x="5371390" y="4083000"/>
                    <a:pt x="5373105" y="4070802"/>
                  </a:cubicBezTo>
                  <a:lnTo>
                    <a:pt x="5378288" y="4034066"/>
                  </a:lnTo>
                  <a:lnTo>
                    <a:pt x="5383471" y="3997331"/>
                  </a:lnTo>
                  <a:lnTo>
                    <a:pt x="5387373" y="3960547"/>
                  </a:lnTo>
                  <a:cubicBezTo>
                    <a:pt x="5408513" y="3764258"/>
                    <a:pt x="5404752" y="3567184"/>
                    <a:pt x="5375699" y="3369810"/>
                  </a:cubicBezTo>
                  <a:cubicBezTo>
                    <a:pt x="5347044" y="3172396"/>
                    <a:pt x="5293473" y="2975222"/>
                    <a:pt x="5225695" y="2777923"/>
                  </a:cubicBezTo>
                  <a:cubicBezTo>
                    <a:pt x="5157675" y="2580560"/>
                    <a:pt x="5075729" y="2382997"/>
                    <a:pt x="4989893" y="2181595"/>
                  </a:cubicBezTo>
                  <a:lnTo>
                    <a:pt x="4856777" y="1872581"/>
                  </a:lnTo>
                  <a:cubicBezTo>
                    <a:pt x="4811108" y="1763784"/>
                    <a:pt x="4768691" y="1655416"/>
                    <a:pt x="4729367" y="1547581"/>
                  </a:cubicBezTo>
                  <a:cubicBezTo>
                    <a:pt x="4650320" y="1331954"/>
                    <a:pt x="4585048" y="1118545"/>
                    <a:pt x="4510575" y="917244"/>
                  </a:cubicBezTo>
                  <a:cubicBezTo>
                    <a:pt x="4473339" y="816594"/>
                    <a:pt x="4433491" y="718925"/>
                    <a:pt x="4387446" y="626512"/>
                  </a:cubicBezTo>
                  <a:cubicBezTo>
                    <a:pt x="4341559" y="533993"/>
                    <a:pt x="4289352" y="446701"/>
                    <a:pt x="4227716" y="368510"/>
                  </a:cubicBezTo>
                  <a:cubicBezTo>
                    <a:pt x="4166554" y="290006"/>
                    <a:pt x="4096194" y="220222"/>
                    <a:pt x="4017774" y="161674"/>
                  </a:cubicBezTo>
                  <a:cubicBezTo>
                    <a:pt x="3939391" y="102989"/>
                    <a:pt x="3853034" y="55709"/>
                    <a:pt x="3761542" y="19860"/>
                  </a:cubicBezTo>
                  <a:lnTo>
                    <a:pt x="3727185" y="6533"/>
                  </a:lnTo>
                  <a:close/>
                  <a:moveTo>
                    <a:pt x="1325680" y="0"/>
                  </a:moveTo>
                  <a:lnTo>
                    <a:pt x="2347354" y="0"/>
                  </a:lnTo>
                  <a:lnTo>
                    <a:pt x="2262734" y="20581"/>
                  </a:lnTo>
                  <a:cubicBezTo>
                    <a:pt x="2164073" y="49233"/>
                    <a:pt x="2066423" y="82020"/>
                    <a:pt x="1969830" y="118108"/>
                  </a:cubicBezTo>
                  <a:cubicBezTo>
                    <a:pt x="1945675" y="127092"/>
                    <a:pt x="1921391" y="135598"/>
                    <a:pt x="1897367" y="145059"/>
                  </a:cubicBezTo>
                  <a:cubicBezTo>
                    <a:pt x="1873522" y="155302"/>
                    <a:pt x="1849679" y="165546"/>
                    <a:pt x="1825860" y="175210"/>
                  </a:cubicBezTo>
                  <a:lnTo>
                    <a:pt x="1754258" y="204746"/>
                  </a:lnTo>
                  <a:lnTo>
                    <a:pt x="1683442" y="237143"/>
                  </a:lnTo>
                  <a:cubicBezTo>
                    <a:pt x="1659851" y="247896"/>
                    <a:pt x="1636127" y="258172"/>
                    <a:pt x="1612330" y="268724"/>
                  </a:cubicBezTo>
                  <a:lnTo>
                    <a:pt x="1542244" y="303229"/>
                  </a:lnTo>
                  <a:lnTo>
                    <a:pt x="1471990" y="337395"/>
                  </a:lnTo>
                  <a:cubicBezTo>
                    <a:pt x="1448660" y="349103"/>
                    <a:pt x="1425927" y="362441"/>
                    <a:pt x="1402813" y="374794"/>
                  </a:cubicBezTo>
                  <a:lnTo>
                    <a:pt x="1333886" y="412702"/>
                  </a:lnTo>
                  <a:cubicBezTo>
                    <a:pt x="1310940" y="425394"/>
                    <a:pt x="1288842" y="440228"/>
                    <a:pt x="1266278" y="453907"/>
                  </a:cubicBezTo>
                  <a:lnTo>
                    <a:pt x="1199136" y="496266"/>
                  </a:lnTo>
                  <a:lnTo>
                    <a:pt x="1182302" y="506917"/>
                  </a:lnTo>
                  <a:lnTo>
                    <a:pt x="1166009" y="518449"/>
                  </a:lnTo>
                  <a:lnTo>
                    <a:pt x="1133302" y="541479"/>
                  </a:lnTo>
                  <a:lnTo>
                    <a:pt x="1067923" y="587403"/>
                  </a:lnTo>
                  <a:lnTo>
                    <a:pt x="1051509" y="598902"/>
                  </a:lnTo>
                  <a:lnTo>
                    <a:pt x="1035673" y="611145"/>
                  </a:lnTo>
                  <a:lnTo>
                    <a:pt x="1003878" y="635598"/>
                  </a:lnTo>
                  <a:cubicBezTo>
                    <a:pt x="961473" y="668248"/>
                    <a:pt x="918407" y="699983"/>
                    <a:pt x="877673" y="735582"/>
                  </a:cubicBezTo>
                  <a:cubicBezTo>
                    <a:pt x="711850" y="872792"/>
                    <a:pt x="555901" y="1026776"/>
                    <a:pt x="417533" y="1198720"/>
                  </a:cubicBezTo>
                  <a:cubicBezTo>
                    <a:pt x="278999" y="1370325"/>
                    <a:pt x="156917" y="1557820"/>
                    <a:pt x="54935" y="1756293"/>
                  </a:cubicBezTo>
                  <a:lnTo>
                    <a:pt x="17844" y="1831433"/>
                  </a:lnTo>
                  <a:lnTo>
                    <a:pt x="0" y="1869131"/>
                  </a:lnTo>
                  <a:lnTo>
                    <a:pt x="0" y="1198550"/>
                  </a:lnTo>
                  <a:lnTo>
                    <a:pt x="185957" y="961506"/>
                  </a:lnTo>
                  <a:cubicBezTo>
                    <a:pt x="342426" y="776600"/>
                    <a:pt x="509755" y="602849"/>
                    <a:pt x="689746" y="447064"/>
                  </a:cubicBezTo>
                  <a:cubicBezTo>
                    <a:pt x="733932" y="406795"/>
                    <a:pt x="780859" y="370795"/>
                    <a:pt x="827126" y="333881"/>
                  </a:cubicBezTo>
                  <a:cubicBezTo>
                    <a:pt x="872886" y="295949"/>
                    <a:pt x="921195" y="262526"/>
                    <a:pt x="968997" y="228085"/>
                  </a:cubicBezTo>
                  <a:lnTo>
                    <a:pt x="1004883" y="202373"/>
                  </a:lnTo>
                  <a:lnTo>
                    <a:pt x="1022826" y="189517"/>
                  </a:lnTo>
                  <a:lnTo>
                    <a:pt x="1041187" y="177509"/>
                  </a:lnTo>
                  <a:lnTo>
                    <a:pt x="1114760" y="129512"/>
                  </a:lnTo>
                  <a:cubicBezTo>
                    <a:pt x="1139435" y="113750"/>
                    <a:pt x="1163439" y="96630"/>
                    <a:pt x="1188498" y="81854"/>
                  </a:cubicBezTo>
                  <a:lnTo>
                    <a:pt x="1263461" y="3688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515151">
                    <a:alpha val="9803"/>
                  </a:srgbClr>
                </a:gs>
                <a:gs pos="85000">
                  <a:srgbClr val="3CC1F0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95" name="Google Shape;495;p5"/>
            <p:cNvSpPr/>
            <p:nvPr/>
          </p:nvSpPr>
          <p:spPr>
            <a:xfrm>
              <a:off x="305" y="-369"/>
              <a:ext cx="6055600" cy="6858000"/>
            </a:xfrm>
            <a:custGeom>
              <a:rect b="b" l="l" r="r" t="t"/>
              <a:pathLst>
                <a:path extrusionOk="0" h="6858000" w="6055600">
                  <a:moveTo>
                    <a:pt x="0" y="5960220"/>
                  </a:moveTo>
                  <a:lnTo>
                    <a:pt x="36039" y="6002605"/>
                  </a:lnTo>
                  <a:cubicBezTo>
                    <a:pt x="54896" y="6021530"/>
                    <a:pt x="73635" y="6040425"/>
                    <a:pt x="92950" y="6059050"/>
                  </a:cubicBezTo>
                  <a:lnTo>
                    <a:pt x="153706" y="6111427"/>
                  </a:lnTo>
                  <a:cubicBezTo>
                    <a:pt x="173546" y="6129485"/>
                    <a:pt x="195722" y="6144912"/>
                    <a:pt x="216806" y="6161603"/>
                  </a:cubicBezTo>
                  <a:cubicBezTo>
                    <a:pt x="238229" y="6177961"/>
                    <a:pt x="259466" y="6194551"/>
                    <a:pt x="281945" y="6209777"/>
                  </a:cubicBezTo>
                  <a:cubicBezTo>
                    <a:pt x="369940" y="6272709"/>
                    <a:pt x="461791" y="6332004"/>
                    <a:pt x="553337" y="6391500"/>
                  </a:cubicBezTo>
                  <a:lnTo>
                    <a:pt x="690543" y="6481634"/>
                  </a:lnTo>
                  <a:lnTo>
                    <a:pt x="827127" y="6573159"/>
                  </a:lnTo>
                  <a:cubicBezTo>
                    <a:pt x="917674" y="6634511"/>
                    <a:pt x="1007156" y="6697737"/>
                    <a:pt x="1095915" y="6762202"/>
                  </a:cubicBezTo>
                  <a:lnTo>
                    <a:pt x="1224853" y="6858000"/>
                  </a:lnTo>
                  <a:lnTo>
                    <a:pt x="1154072" y="6858000"/>
                  </a:lnTo>
                  <a:lnTo>
                    <a:pt x="1073489" y="6799140"/>
                  </a:lnTo>
                  <a:cubicBezTo>
                    <a:pt x="983882" y="6736908"/>
                    <a:pt x="892851" y="6677125"/>
                    <a:pt x="800175" y="6620441"/>
                  </a:cubicBezTo>
                  <a:cubicBezTo>
                    <a:pt x="615108" y="6506015"/>
                    <a:pt x="422939" y="6407807"/>
                    <a:pt x="231518" y="6299323"/>
                  </a:cubicBezTo>
                  <a:cubicBezTo>
                    <a:pt x="207467" y="6286226"/>
                    <a:pt x="184098" y="6271045"/>
                    <a:pt x="160401" y="6256627"/>
                  </a:cubicBezTo>
                  <a:cubicBezTo>
                    <a:pt x="136809" y="6241811"/>
                    <a:pt x="112558" y="6228518"/>
                    <a:pt x="89697" y="6211916"/>
                  </a:cubicBezTo>
                  <a:lnTo>
                    <a:pt x="20148" y="6163835"/>
                  </a:lnTo>
                  <a:lnTo>
                    <a:pt x="0" y="6147796"/>
                  </a:lnTo>
                  <a:close/>
                  <a:moveTo>
                    <a:pt x="3748345" y="0"/>
                  </a:moveTo>
                  <a:lnTo>
                    <a:pt x="4277792" y="0"/>
                  </a:lnTo>
                  <a:lnTo>
                    <a:pt x="4339531" y="40262"/>
                  </a:lnTo>
                  <a:cubicBezTo>
                    <a:pt x="4386991" y="75346"/>
                    <a:pt x="4432680" y="113353"/>
                    <a:pt x="4476306" y="153922"/>
                  </a:cubicBezTo>
                  <a:cubicBezTo>
                    <a:pt x="4563779" y="234693"/>
                    <a:pt x="4642423" y="325982"/>
                    <a:pt x="4713639" y="422076"/>
                  </a:cubicBezTo>
                  <a:cubicBezTo>
                    <a:pt x="4784481" y="518635"/>
                    <a:pt x="4848552" y="619893"/>
                    <a:pt x="4906991" y="723463"/>
                  </a:cubicBezTo>
                  <a:cubicBezTo>
                    <a:pt x="4965582" y="826932"/>
                    <a:pt x="5019421" y="932243"/>
                    <a:pt x="5070511" y="1037524"/>
                  </a:cubicBezTo>
                  <a:cubicBezTo>
                    <a:pt x="5121871" y="1142738"/>
                    <a:pt x="5170833" y="1248016"/>
                    <a:pt x="5219493" y="1352079"/>
                  </a:cubicBezTo>
                  <a:cubicBezTo>
                    <a:pt x="5268459" y="1455943"/>
                    <a:pt x="5317204" y="1558756"/>
                    <a:pt x="5367779" y="1658945"/>
                  </a:cubicBezTo>
                  <a:lnTo>
                    <a:pt x="5446095" y="1811301"/>
                  </a:lnTo>
                  <a:cubicBezTo>
                    <a:pt x="5472584" y="1862992"/>
                    <a:pt x="5498885" y="1914915"/>
                    <a:pt x="5525115" y="1967103"/>
                  </a:cubicBezTo>
                  <a:cubicBezTo>
                    <a:pt x="5629428" y="2176256"/>
                    <a:pt x="5730254" y="2391411"/>
                    <a:pt x="5816642" y="2618837"/>
                  </a:cubicBezTo>
                  <a:cubicBezTo>
                    <a:pt x="5902562" y="2846137"/>
                    <a:pt x="5974641" y="3086291"/>
                    <a:pt x="6015787" y="3339957"/>
                  </a:cubicBezTo>
                  <a:cubicBezTo>
                    <a:pt x="6036373" y="3466512"/>
                    <a:pt x="6050262" y="3596084"/>
                    <a:pt x="6054206" y="3727239"/>
                  </a:cubicBezTo>
                  <a:cubicBezTo>
                    <a:pt x="6058266" y="3858425"/>
                    <a:pt x="6053460" y="3990915"/>
                    <a:pt x="6039811" y="4122735"/>
                  </a:cubicBezTo>
                  <a:cubicBezTo>
                    <a:pt x="6026397" y="4254618"/>
                    <a:pt x="6002552" y="4385688"/>
                    <a:pt x="5971601" y="4514288"/>
                  </a:cubicBezTo>
                  <a:cubicBezTo>
                    <a:pt x="5963342" y="4546050"/>
                    <a:pt x="5955885" y="4579019"/>
                    <a:pt x="5946751" y="4609838"/>
                  </a:cubicBezTo>
                  <a:lnTo>
                    <a:pt x="5919986" y="4703178"/>
                  </a:lnTo>
                  <a:lnTo>
                    <a:pt x="5890731" y="4795992"/>
                  </a:lnTo>
                  <a:cubicBezTo>
                    <a:pt x="5880825" y="4826888"/>
                    <a:pt x="5869667" y="4857307"/>
                    <a:pt x="5859058" y="4888015"/>
                  </a:cubicBezTo>
                  <a:cubicBezTo>
                    <a:pt x="5772112" y="5132558"/>
                    <a:pt x="5660551" y="5369373"/>
                    <a:pt x="5525053" y="5588449"/>
                  </a:cubicBezTo>
                  <a:cubicBezTo>
                    <a:pt x="5389674" y="5807557"/>
                    <a:pt x="5232835" y="6010440"/>
                    <a:pt x="5058962" y="6189929"/>
                  </a:cubicBezTo>
                  <a:cubicBezTo>
                    <a:pt x="4972125" y="6279771"/>
                    <a:pt x="4880998" y="6363650"/>
                    <a:pt x="4787706" y="6442985"/>
                  </a:cubicBezTo>
                  <a:cubicBezTo>
                    <a:pt x="4693655" y="6521410"/>
                    <a:pt x="4597439" y="6595290"/>
                    <a:pt x="4498686" y="6663678"/>
                  </a:cubicBezTo>
                  <a:cubicBezTo>
                    <a:pt x="4399893" y="6731984"/>
                    <a:pt x="4299240" y="6795191"/>
                    <a:pt x="4197167" y="6854053"/>
                  </a:cubicBezTo>
                  <a:lnTo>
                    <a:pt x="4189720" y="6858000"/>
                  </a:lnTo>
                  <a:lnTo>
                    <a:pt x="3651929" y="6858000"/>
                  </a:lnTo>
                  <a:lnTo>
                    <a:pt x="3789040" y="6778034"/>
                  </a:lnTo>
                  <a:cubicBezTo>
                    <a:pt x="3978462" y="6656931"/>
                    <a:pt x="4162446" y="6525734"/>
                    <a:pt x="4335568" y="6382709"/>
                  </a:cubicBezTo>
                  <a:cubicBezTo>
                    <a:pt x="4422084" y="6310901"/>
                    <a:pt x="4506335" y="6236787"/>
                    <a:pt x="4586923" y="6158577"/>
                  </a:cubicBezTo>
                  <a:cubicBezTo>
                    <a:pt x="4668153" y="6081248"/>
                    <a:pt x="4745649" y="6000086"/>
                    <a:pt x="4819585" y="5915847"/>
                  </a:cubicBezTo>
                  <a:cubicBezTo>
                    <a:pt x="4967573" y="5747401"/>
                    <a:pt x="5101426" y="5566247"/>
                    <a:pt x="5214727" y="5371094"/>
                  </a:cubicBezTo>
                  <a:cubicBezTo>
                    <a:pt x="5327795" y="5175879"/>
                    <a:pt x="5421090" y="4968427"/>
                    <a:pt x="5495409" y="4752778"/>
                  </a:cubicBezTo>
                  <a:cubicBezTo>
                    <a:pt x="5504291" y="4725712"/>
                    <a:pt x="5513872" y="4698834"/>
                    <a:pt x="5522322" y="4671511"/>
                  </a:cubicBezTo>
                  <a:lnTo>
                    <a:pt x="5547631" y="4589675"/>
                  </a:lnTo>
                  <a:lnTo>
                    <a:pt x="5570792" y="4506978"/>
                  </a:lnTo>
                  <a:cubicBezTo>
                    <a:pt x="5578845" y="4479265"/>
                    <a:pt x="5584485" y="4452605"/>
                    <a:pt x="5591541" y="4425334"/>
                  </a:cubicBezTo>
                  <a:cubicBezTo>
                    <a:pt x="5618002" y="4316765"/>
                    <a:pt x="5636850" y="4207148"/>
                    <a:pt x="5649500" y="4097286"/>
                  </a:cubicBezTo>
                  <a:cubicBezTo>
                    <a:pt x="5674602" y="3877368"/>
                    <a:pt x="5668749" y="3656091"/>
                    <a:pt x="5637615" y="3437524"/>
                  </a:cubicBezTo>
                  <a:cubicBezTo>
                    <a:pt x="5605861" y="3218934"/>
                    <a:pt x="5549060" y="3003118"/>
                    <a:pt x="5475454" y="2791575"/>
                  </a:cubicBezTo>
                  <a:cubicBezTo>
                    <a:pt x="5402070" y="2579668"/>
                    <a:pt x="5313111" y="2371656"/>
                    <a:pt x="5217600" y="2164719"/>
                  </a:cubicBezTo>
                  <a:cubicBezTo>
                    <a:pt x="5193627" y="2112994"/>
                    <a:pt x="5169419" y="2061207"/>
                    <a:pt x="5144941" y="2009490"/>
                  </a:cubicBezTo>
                  <a:lnTo>
                    <a:pt x="5070052" y="1851823"/>
                  </a:lnTo>
                  <a:cubicBezTo>
                    <a:pt x="5020031" y="1744421"/>
                    <a:pt x="4972748" y="1636620"/>
                    <a:pt x="4926984" y="1529226"/>
                  </a:cubicBezTo>
                  <a:lnTo>
                    <a:pt x="4790925" y="1209923"/>
                  </a:lnTo>
                  <a:cubicBezTo>
                    <a:pt x="4745458" y="1105158"/>
                    <a:pt x="4699567" y="1001976"/>
                    <a:pt x="4650559" y="902490"/>
                  </a:cubicBezTo>
                  <a:cubicBezTo>
                    <a:pt x="4601243" y="803205"/>
                    <a:pt x="4549606" y="706978"/>
                    <a:pt x="4491930" y="616919"/>
                  </a:cubicBezTo>
                  <a:cubicBezTo>
                    <a:pt x="4434712" y="526559"/>
                    <a:pt x="4372370" y="441762"/>
                    <a:pt x="4302323" y="366083"/>
                  </a:cubicBezTo>
                  <a:cubicBezTo>
                    <a:pt x="4232428" y="290304"/>
                    <a:pt x="4155542" y="222846"/>
                    <a:pt x="4072203" y="164982"/>
                  </a:cubicBezTo>
                  <a:cubicBezTo>
                    <a:pt x="3988864" y="107118"/>
                    <a:pt x="3898693" y="59316"/>
                    <a:pt x="3803964" y="21052"/>
                  </a:cubicBezTo>
                  <a:lnTo>
                    <a:pt x="3768314" y="6826"/>
                  </a:lnTo>
                  <a:close/>
                  <a:moveTo>
                    <a:pt x="1589779" y="0"/>
                  </a:moveTo>
                  <a:lnTo>
                    <a:pt x="1918056" y="0"/>
                  </a:lnTo>
                  <a:lnTo>
                    <a:pt x="1764243" y="55145"/>
                  </a:lnTo>
                  <a:cubicBezTo>
                    <a:pt x="1609764" y="115414"/>
                    <a:pt x="1458840" y="188978"/>
                    <a:pt x="1313330" y="274424"/>
                  </a:cubicBezTo>
                  <a:cubicBezTo>
                    <a:pt x="924625" y="501532"/>
                    <a:pt x="576885" y="817476"/>
                    <a:pt x="295673" y="1187630"/>
                  </a:cubicBezTo>
                  <a:cubicBezTo>
                    <a:pt x="225216" y="1280162"/>
                    <a:pt x="158640" y="1375858"/>
                    <a:pt x="96207" y="1474327"/>
                  </a:cubicBezTo>
                  <a:lnTo>
                    <a:pt x="0" y="1641460"/>
                  </a:lnTo>
                  <a:lnTo>
                    <a:pt x="0" y="1224218"/>
                  </a:lnTo>
                  <a:lnTo>
                    <a:pt x="150937" y="1040975"/>
                  </a:lnTo>
                  <a:cubicBezTo>
                    <a:pt x="478530" y="677729"/>
                    <a:pt x="858178" y="381092"/>
                    <a:pt x="1264907" y="158248"/>
                  </a:cubicBezTo>
                  <a:cubicBezTo>
                    <a:pt x="1366631" y="102619"/>
                    <a:pt x="1470177" y="51760"/>
                    <a:pt x="1575167" y="567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515151">
                    <a:alpha val="9803"/>
                  </a:srgbClr>
                </a:gs>
                <a:gs pos="85000">
                  <a:srgbClr val="3CC1F0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496" name="Google Shape;49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077" y="710145"/>
            <a:ext cx="2839212" cy="1116641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5"/>
          <p:cNvSpPr txBox="1"/>
          <p:nvPr/>
        </p:nvSpPr>
        <p:spPr>
          <a:xfrm>
            <a:off x="899592" y="2421682"/>
            <a:ext cx="7640673" cy="3887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Moved to SHU May 2024</a:t>
            </a:r>
            <a:endParaRPr/>
          </a:p>
          <a:p>
            <a:pPr indent="-2286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Formed in 2011 from a coalition of leaders of charities</a:t>
            </a:r>
            <a:endParaRPr/>
          </a:p>
          <a:p>
            <a:pPr indent="-2286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world-leading advocacy group for loneliness </a:t>
            </a:r>
            <a:endParaRPr/>
          </a:p>
          <a:p>
            <a:pPr indent="-2286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Contributed to the appointment of the world’s first Minister for Loneliness in the UK, and the publication of UK Loneliness Strategy</a:t>
            </a:r>
            <a:endParaRPr/>
          </a:p>
          <a:p>
            <a:pPr indent="-2286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Informed by an Advisory Group and people with lived experience</a:t>
            </a:r>
            <a:endParaRPr/>
          </a:p>
          <a:p>
            <a:pPr indent="-2286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Disseminating CFLS and other research evidence and translating into policy and practice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6"/>
          <p:cNvSpPr/>
          <p:nvPr/>
        </p:nvSpPr>
        <p:spPr>
          <a:xfrm>
            <a:off x="0" y="0"/>
            <a:ext cx="9143771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4" name="Google Shape;504;p6"/>
          <p:cNvSpPr/>
          <p:nvPr/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5" name="Google Shape;505;p6"/>
          <p:cNvSpPr txBox="1"/>
          <p:nvPr>
            <p:ph type="title"/>
          </p:nvPr>
        </p:nvSpPr>
        <p:spPr>
          <a:xfrm>
            <a:off x="4963305" y="802955"/>
            <a:ext cx="3574747" cy="14540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Century Gothic"/>
              <a:buNone/>
            </a:pPr>
            <a:r>
              <a:rPr b="1" lang="en-GB" sz="31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Campaign to End Loneliness</a:t>
            </a:r>
            <a:endParaRPr/>
          </a:p>
        </p:txBody>
      </p:sp>
      <p:grpSp>
        <p:nvGrpSpPr>
          <p:cNvPr id="506" name="Google Shape;506;p6"/>
          <p:cNvGrpSpPr/>
          <p:nvPr/>
        </p:nvGrpSpPr>
        <p:grpSpPr>
          <a:xfrm>
            <a:off x="228" y="-369"/>
            <a:ext cx="4568256" cy="6858000"/>
            <a:chOff x="305" y="-369"/>
            <a:chExt cx="6091008" cy="6858000"/>
          </a:xfrm>
        </p:grpSpPr>
        <p:sp>
          <p:nvSpPr>
            <p:cNvPr id="507" name="Google Shape;507;p6"/>
            <p:cNvSpPr/>
            <p:nvPr/>
          </p:nvSpPr>
          <p:spPr>
            <a:xfrm>
              <a:off x="305" y="-369"/>
              <a:ext cx="6057007" cy="6858000"/>
            </a:xfrm>
            <a:custGeom>
              <a:rect b="b" l="l" r="r" t="t"/>
              <a:pathLst>
                <a:path extrusionOk="0" h="6858000" w="6057007">
                  <a:moveTo>
                    <a:pt x="1423825" y="0"/>
                  </a:moveTo>
                  <a:lnTo>
                    <a:pt x="4262456" y="0"/>
                  </a:lnTo>
                  <a:lnTo>
                    <a:pt x="4371584" y="79625"/>
                  </a:lnTo>
                  <a:cubicBezTo>
                    <a:pt x="4860533" y="476670"/>
                    <a:pt x="5063885" y="1132812"/>
                    <a:pt x="5400299" y="1779691"/>
                  </a:cubicBezTo>
                  <a:cubicBezTo>
                    <a:pt x="5848849" y="2642194"/>
                    <a:pt x="6244956" y="3497996"/>
                    <a:pt x="5961759" y="4554903"/>
                  </a:cubicBezTo>
                  <a:cubicBezTo>
                    <a:pt x="5691575" y="5563242"/>
                    <a:pt x="5092427" y="6238887"/>
                    <a:pt x="4326541" y="6729688"/>
                  </a:cubicBezTo>
                  <a:lnTo>
                    <a:pt x="4109121" y="6858000"/>
                  </a:lnTo>
                  <a:lnTo>
                    <a:pt x="1145358" y="6858000"/>
                  </a:lnTo>
                  <a:lnTo>
                    <a:pt x="1143587" y="6856705"/>
                  </a:lnTo>
                  <a:cubicBezTo>
                    <a:pt x="699546" y="6541440"/>
                    <a:pt x="399287" y="6392433"/>
                    <a:pt x="162579" y="6240990"/>
                  </a:cubicBezTo>
                  <a:lnTo>
                    <a:pt x="0" y="6125553"/>
                  </a:lnTo>
                  <a:lnTo>
                    <a:pt x="0" y="4670879"/>
                  </a:lnTo>
                  <a:lnTo>
                    <a:pt x="38388" y="4778792"/>
                  </a:lnTo>
                  <a:cubicBezTo>
                    <a:pt x="72793" y="4862402"/>
                    <a:pt x="111802" y="4945953"/>
                    <a:pt x="155449" y="5029879"/>
                  </a:cubicBezTo>
                  <a:cubicBezTo>
                    <a:pt x="273464" y="5256810"/>
                    <a:pt x="351295" y="5344113"/>
                    <a:pt x="411802" y="5399531"/>
                  </a:cubicBezTo>
                  <a:cubicBezTo>
                    <a:pt x="500065" y="5480405"/>
                    <a:pt x="628514" y="5555615"/>
                    <a:pt x="806388" y="5659633"/>
                  </a:cubicBezTo>
                  <a:cubicBezTo>
                    <a:pt x="1044358" y="5798926"/>
                    <a:pt x="1370396" y="5989780"/>
                    <a:pt x="1801512" y="6314010"/>
                  </a:cubicBezTo>
                  <a:cubicBezTo>
                    <a:pt x="2037213" y="6491324"/>
                    <a:pt x="2315885" y="6561958"/>
                    <a:pt x="2653483" y="6529898"/>
                  </a:cubicBezTo>
                  <a:cubicBezTo>
                    <a:pt x="2962383" y="6500529"/>
                    <a:pt x="3312661" y="6383221"/>
                    <a:pt x="3666486" y="6190615"/>
                  </a:cubicBezTo>
                  <a:cubicBezTo>
                    <a:pt x="4083218" y="5963697"/>
                    <a:pt x="4407642" y="5714350"/>
                    <a:pt x="4658657" y="5428179"/>
                  </a:cubicBezTo>
                  <a:cubicBezTo>
                    <a:pt x="4927319" y="5121947"/>
                    <a:pt x="5111907" y="4771422"/>
                    <a:pt x="5222967" y="4356944"/>
                  </a:cubicBezTo>
                  <a:cubicBezTo>
                    <a:pt x="5418167" y="3628447"/>
                    <a:pt x="5139747" y="3007703"/>
                    <a:pt x="4724795" y="2210416"/>
                  </a:cubicBezTo>
                  <a:cubicBezTo>
                    <a:pt x="4631776" y="2031551"/>
                    <a:pt x="4551122" y="1858737"/>
                    <a:pt x="4473185" y="1691554"/>
                  </a:cubicBezTo>
                  <a:cubicBezTo>
                    <a:pt x="4326842" y="1377756"/>
                    <a:pt x="4200559" y="1106810"/>
                    <a:pt x="4046677" y="911781"/>
                  </a:cubicBezTo>
                  <a:cubicBezTo>
                    <a:pt x="3910561" y="739097"/>
                    <a:pt x="3763658" y="641647"/>
                    <a:pt x="3555564" y="585888"/>
                  </a:cubicBezTo>
                  <a:cubicBezTo>
                    <a:pt x="3178534" y="484863"/>
                    <a:pt x="2791842" y="468166"/>
                    <a:pt x="2405914" y="536282"/>
                  </a:cubicBezTo>
                  <a:cubicBezTo>
                    <a:pt x="2032757" y="602054"/>
                    <a:pt x="1676044" y="743871"/>
                    <a:pt x="1345719" y="957619"/>
                  </a:cubicBezTo>
                  <a:cubicBezTo>
                    <a:pt x="762775" y="1334788"/>
                    <a:pt x="318714" y="1900690"/>
                    <a:pt x="73341" y="2571698"/>
                  </a:cubicBezTo>
                  <a:lnTo>
                    <a:pt x="0" y="2803810"/>
                  </a:lnTo>
                  <a:lnTo>
                    <a:pt x="0" y="1147591"/>
                  </a:lnTo>
                  <a:lnTo>
                    <a:pt x="142706" y="968763"/>
                  </a:lnTo>
                  <a:cubicBezTo>
                    <a:pt x="388539" y="688063"/>
                    <a:pt x="668237" y="446316"/>
                    <a:pt x="971831" y="249890"/>
                  </a:cubicBezTo>
                  <a:cubicBezTo>
                    <a:pt x="1074829" y="183240"/>
                    <a:pt x="1180574" y="121805"/>
                    <a:pt x="1288677" y="6583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515151">
                    <a:alpha val="9803"/>
                  </a:srgbClr>
                </a:gs>
                <a:gs pos="85000">
                  <a:srgbClr val="3CC1F0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08" name="Google Shape;508;p6"/>
            <p:cNvSpPr/>
            <p:nvPr/>
          </p:nvSpPr>
          <p:spPr>
            <a:xfrm>
              <a:off x="305" y="-369"/>
              <a:ext cx="6091008" cy="6858000"/>
            </a:xfrm>
            <a:custGeom>
              <a:rect b="b" l="l" r="r" t="t"/>
              <a:pathLst>
                <a:path extrusionOk="0" h="6858000" w="6091008">
                  <a:moveTo>
                    <a:pt x="0" y="5476844"/>
                  </a:moveTo>
                  <a:lnTo>
                    <a:pt x="15220" y="5501668"/>
                  </a:lnTo>
                  <a:cubicBezTo>
                    <a:pt x="69097" y="5585141"/>
                    <a:pt x="130925" y="5654403"/>
                    <a:pt x="198940" y="5717964"/>
                  </a:cubicBezTo>
                  <a:lnTo>
                    <a:pt x="251499" y="5763842"/>
                  </a:lnTo>
                  <a:lnTo>
                    <a:pt x="308460" y="5806337"/>
                  </a:lnTo>
                  <a:cubicBezTo>
                    <a:pt x="326685" y="5820934"/>
                    <a:pt x="348384" y="5833667"/>
                    <a:pt x="368305" y="5847248"/>
                  </a:cubicBezTo>
                  <a:cubicBezTo>
                    <a:pt x="388782" y="5860683"/>
                    <a:pt x="408424" y="5874336"/>
                    <a:pt x="430451" y="5887305"/>
                  </a:cubicBezTo>
                  <a:cubicBezTo>
                    <a:pt x="601703" y="5991186"/>
                    <a:pt x="792871" y="6091279"/>
                    <a:pt x="975811" y="6205653"/>
                  </a:cubicBezTo>
                  <a:cubicBezTo>
                    <a:pt x="1159565" y="6318920"/>
                    <a:pt x="1337666" y="6443625"/>
                    <a:pt x="1510250" y="6575390"/>
                  </a:cubicBezTo>
                  <a:cubicBezTo>
                    <a:pt x="1658997" y="6690317"/>
                    <a:pt x="1824862" y="6774210"/>
                    <a:pt x="2002437" y="6825029"/>
                  </a:cubicBezTo>
                  <a:cubicBezTo>
                    <a:pt x="2046812" y="6837803"/>
                    <a:pt x="2091936" y="6848385"/>
                    <a:pt x="2137670" y="6856874"/>
                  </a:cubicBezTo>
                  <a:lnTo>
                    <a:pt x="2145778" y="6858000"/>
                  </a:lnTo>
                  <a:lnTo>
                    <a:pt x="1098858" y="6858000"/>
                  </a:lnTo>
                  <a:lnTo>
                    <a:pt x="1004166" y="6786858"/>
                  </a:lnTo>
                  <a:cubicBezTo>
                    <a:pt x="920997" y="6725805"/>
                    <a:pt x="837118" y="6666016"/>
                    <a:pt x="751974" y="6608169"/>
                  </a:cubicBezTo>
                  <a:lnTo>
                    <a:pt x="623305" y="6522172"/>
                  </a:lnTo>
                  <a:lnTo>
                    <a:pt x="492346" y="6437477"/>
                  </a:lnTo>
                  <a:lnTo>
                    <a:pt x="358536" y="6352312"/>
                  </a:lnTo>
                  <a:lnTo>
                    <a:pt x="290710" y="6308820"/>
                  </a:lnTo>
                  <a:lnTo>
                    <a:pt x="221792" y="6263122"/>
                  </a:lnTo>
                  <a:cubicBezTo>
                    <a:pt x="198889" y="6248595"/>
                    <a:pt x="175526" y="6231442"/>
                    <a:pt x="152460" y="6215106"/>
                  </a:cubicBezTo>
                  <a:cubicBezTo>
                    <a:pt x="129301" y="6198154"/>
                    <a:pt x="105988" y="6183223"/>
                    <a:pt x="83055" y="6163978"/>
                  </a:cubicBezTo>
                  <a:lnTo>
                    <a:pt x="14161" y="6109014"/>
                  </a:lnTo>
                  <a:lnTo>
                    <a:pt x="0" y="6096195"/>
                  </a:lnTo>
                  <a:close/>
                  <a:moveTo>
                    <a:pt x="3707444" y="0"/>
                  </a:moveTo>
                  <a:lnTo>
                    <a:pt x="4265528" y="0"/>
                  </a:lnTo>
                  <a:lnTo>
                    <a:pt x="4291472" y="15596"/>
                  </a:lnTo>
                  <a:cubicBezTo>
                    <a:pt x="4339292" y="47637"/>
                    <a:pt x="4385917" y="82210"/>
                    <a:pt x="4431124" y="119052"/>
                  </a:cubicBezTo>
                  <a:cubicBezTo>
                    <a:pt x="4612085" y="266897"/>
                    <a:pt x="4766658" y="451392"/>
                    <a:pt x="4899570" y="643769"/>
                  </a:cubicBezTo>
                  <a:cubicBezTo>
                    <a:pt x="5032421" y="836866"/>
                    <a:pt x="5144168" y="1037706"/>
                    <a:pt x="5247925" y="1232134"/>
                  </a:cubicBezTo>
                  <a:cubicBezTo>
                    <a:pt x="5299886" y="1329516"/>
                    <a:pt x="5349860" y="1425631"/>
                    <a:pt x="5401234" y="1518442"/>
                  </a:cubicBezTo>
                  <a:lnTo>
                    <a:pt x="5480921" y="1662114"/>
                  </a:lnTo>
                  <a:cubicBezTo>
                    <a:pt x="5508162" y="1711659"/>
                    <a:pt x="5535098" y="1761858"/>
                    <a:pt x="5561804" y="1812436"/>
                  </a:cubicBezTo>
                  <a:cubicBezTo>
                    <a:pt x="5668394" y="2015131"/>
                    <a:pt x="5769309" y="2228374"/>
                    <a:pt x="5855037" y="2457716"/>
                  </a:cubicBezTo>
                  <a:cubicBezTo>
                    <a:pt x="5940757" y="2686612"/>
                    <a:pt x="6011031" y="2932566"/>
                    <a:pt x="6052254" y="3193699"/>
                  </a:cubicBezTo>
                  <a:cubicBezTo>
                    <a:pt x="6093625" y="3454283"/>
                    <a:pt x="6103924" y="3730828"/>
                    <a:pt x="6073151" y="4004612"/>
                  </a:cubicBezTo>
                  <a:lnTo>
                    <a:pt x="6067309" y="4055890"/>
                  </a:lnTo>
                  <a:cubicBezTo>
                    <a:pt x="6065066" y="4072953"/>
                    <a:pt x="6062462" y="4089919"/>
                    <a:pt x="6059979" y="4106917"/>
                  </a:cubicBezTo>
                  <a:lnTo>
                    <a:pt x="6052371" y="4158016"/>
                  </a:lnTo>
                  <a:cubicBezTo>
                    <a:pt x="6049766" y="4174982"/>
                    <a:pt x="6046401" y="4191890"/>
                    <a:pt x="6043434" y="4208759"/>
                  </a:cubicBezTo>
                  <a:cubicBezTo>
                    <a:pt x="6037102" y="4242536"/>
                    <a:pt x="6031011" y="4276380"/>
                    <a:pt x="6023229" y="4309769"/>
                  </a:cubicBezTo>
                  <a:cubicBezTo>
                    <a:pt x="6015690" y="4343223"/>
                    <a:pt x="6008874" y="4376870"/>
                    <a:pt x="5999922" y="4409799"/>
                  </a:cubicBezTo>
                  <a:lnTo>
                    <a:pt x="5987157" y="4459369"/>
                  </a:lnTo>
                  <a:cubicBezTo>
                    <a:pt x="5982945" y="4476053"/>
                    <a:pt x="5978687" y="4492427"/>
                    <a:pt x="5973731" y="4508027"/>
                  </a:cubicBezTo>
                  <a:lnTo>
                    <a:pt x="5944653" y="4602538"/>
                  </a:lnTo>
                  <a:lnTo>
                    <a:pt x="5915334" y="4696982"/>
                  </a:lnTo>
                  <a:cubicBezTo>
                    <a:pt x="5905346" y="4728457"/>
                    <a:pt x="5892944" y="4759283"/>
                    <a:pt x="5881786" y="4790295"/>
                  </a:cubicBezTo>
                  <a:cubicBezTo>
                    <a:pt x="5791737" y="5038923"/>
                    <a:pt x="5677271" y="5280123"/>
                    <a:pt x="5539609" y="5504511"/>
                  </a:cubicBezTo>
                  <a:lnTo>
                    <a:pt x="5432400" y="5669348"/>
                  </a:lnTo>
                  <a:cubicBezTo>
                    <a:pt x="5423763" y="5683225"/>
                    <a:pt x="5413823" y="5696165"/>
                    <a:pt x="5404330" y="5709372"/>
                  </a:cubicBezTo>
                  <a:lnTo>
                    <a:pt x="5375525" y="5748757"/>
                  </a:lnTo>
                  <a:lnTo>
                    <a:pt x="5317831" y="5827355"/>
                  </a:lnTo>
                  <a:cubicBezTo>
                    <a:pt x="5308217" y="5840529"/>
                    <a:pt x="5298639" y="5853567"/>
                    <a:pt x="5288208" y="5865932"/>
                  </a:cubicBezTo>
                  <a:cubicBezTo>
                    <a:pt x="5283153" y="5872232"/>
                    <a:pt x="5278509" y="5878936"/>
                    <a:pt x="5273251" y="5885035"/>
                  </a:cubicBezTo>
                  <a:cubicBezTo>
                    <a:pt x="5267908" y="5890963"/>
                    <a:pt x="5262120" y="5896624"/>
                    <a:pt x="5256656" y="5902520"/>
                  </a:cubicBezTo>
                  <a:lnTo>
                    <a:pt x="5189858" y="5971616"/>
                  </a:lnTo>
                  <a:cubicBezTo>
                    <a:pt x="5178681" y="5982899"/>
                    <a:pt x="5167959" y="5994892"/>
                    <a:pt x="5156287" y="6005600"/>
                  </a:cubicBezTo>
                  <a:lnTo>
                    <a:pt x="5121598" y="6037962"/>
                  </a:lnTo>
                  <a:lnTo>
                    <a:pt x="5051798" y="6101838"/>
                  </a:lnTo>
                  <a:cubicBezTo>
                    <a:pt x="4864110" y="6268956"/>
                    <a:pt x="4663874" y="6407541"/>
                    <a:pt x="4463594" y="6532280"/>
                  </a:cubicBezTo>
                  <a:cubicBezTo>
                    <a:pt x="4438472" y="6547774"/>
                    <a:pt x="4413434" y="6563439"/>
                    <a:pt x="4388637" y="6579169"/>
                  </a:cubicBezTo>
                  <a:lnTo>
                    <a:pt x="4312856" y="6623337"/>
                  </a:lnTo>
                  <a:lnTo>
                    <a:pt x="4237558" y="6667632"/>
                  </a:lnTo>
                  <a:cubicBezTo>
                    <a:pt x="4212548" y="6682715"/>
                    <a:pt x="4186842" y="6695553"/>
                    <a:pt x="4161774" y="6709883"/>
                  </a:cubicBezTo>
                  <a:cubicBezTo>
                    <a:pt x="4111167" y="6737392"/>
                    <a:pt x="4061123" y="6766670"/>
                    <a:pt x="4010448" y="6792981"/>
                  </a:cubicBezTo>
                  <a:cubicBezTo>
                    <a:pt x="3985322" y="6806562"/>
                    <a:pt x="3960037" y="6820248"/>
                    <a:pt x="3935163" y="6834338"/>
                  </a:cubicBezTo>
                  <a:lnTo>
                    <a:pt x="3892887" y="6858000"/>
                  </a:lnTo>
                  <a:lnTo>
                    <a:pt x="2743942" y="6858000"/>
                  </a:lnTo>
                  <a:lnTo>
                    <a:pt x="2852577" y="6838910"/>
                  </a:lnTo>
                  <a:cubicBezTo>
                    <a:pt x="2949686" y="6818527"/>
                    <a:pt x="3046805" y="6791706"/>
                    <a:pt x="3143255" y="6759775"/>
                  </a:cubicBezTo>
                  <a:cubicBezTo>
                    <a:pt x="3239807" y="6727945"/>
                    <a:pt x="3335416" y="6689975"/>
                    <a:pt x="3430899" y="6650056"/>
                  </a:cubicBezTo>
                  <a:cubicBezTo>
                    <a:pt x="3526299" y="6609969"/>
                    <a:pt x="3621242" y="6565786"/>
                    <a:pt x="3713289" y="6514054"/>
                  </a:cubicBezTo>
                  <a:cubicBezTo>
                    <a:pt x="3805137" y="6460650"/>
                    <a:pt x="3895762" y="6401178"/>
                    <a:pt x="3981228" y="6334878"/>
                  </a:cubicBezTo>
                  <a:cubicBezTo>
                    <a:pt x="4024934" y="6303166"/>
                    <a:pt x="4066572" y="6268544"/>
                    <a:pt x="4107885" y="6233689"/>
                  </a:cubicBezTo>
                  <a:cubicBezTo>
                    <a:pt x="4128602" y="6216277"/>
                    <a:pt x="4149365" y="6199173"/>
                    <a:pt x="4169795" y="6181389"/>
                  </a:cubicBezTo>
                  <a:cubicBezTo>
                    <a:pt x="4189729" y="6163032"/>
                    <a:pt x="4209542" y="6144643"/>
                    <a:pt x="4229189" y="6125914"/>
                  </a:cubicBezTo>
                  <a:cubicBezTo>
                    <a:pt x="4387326" y="5978255"/>
                    <a:pt x="4528049" y="5812977"/>
                    <a:pt x="4652064" y="5641457"/>
                  </a:cubicBezTo>
                  <a:lnTo>
                    <a:pt x="4697555" y="5576516"/>
                  </a:lnTo>
                  <a:lnTo>
                    <a:pt x="4720492" y="5544537"/>
                  </a:lnTo>
                  <a:cubicBezTo>
                    <a:pt x="4728246" y="5533956"/>
                    <a:pt x="4734819" y="5522469"/>
                    <a:pt x="4741922" y="5511420"/>
                  </a:cubicBezTo>
                  <a:lnTo>
                    <a:pt x="4784179" y="5445022"/>
                  </a:lnTo>
                  <a:cubicBezTo>
                    <a:pt x="4787730" y="5439497"/>
                    <a:pt x="4791161" y="5433940"/>
                    <a:pt x="4794796" y="5428584"/>
                  </a:cubicBezTo>
                  <a:cubicBezTo>
                    <a:pt x="4798637" y="5423432"/>
                    <a:pt x="4803091" y="5418884"/>
                    <a:pt x="4807173" y="5413795"/>
                  </a:cubicBezTo>
                  <a:cubicBezTo>
                    <a:pt x="4815384" y="5403926"/>
                    <a:pt x="4822656" y="5393214"/>
                    <a:pt x="4830010" y="5382674"/>
                  </a:cubicBezTo>
                  <a:lnTo>
                    <a:pt x="4874298" y="5319323"/>
                  </a:lnTo>
                  <a:lnTo>
                    <a:pt x="4896484" y="5287734"/>
                  </a:lnTo>
                  <a:cubicBezTo>
                    <a:pt x="4903839" y="5277191"/>
                    <a:pt x="4911520" y="5266885"/>
                    <a:pt x="4918019" y="5255673"/>
                  </a:cubicBezTo>
                  <a:lnTo>
                    <a:pt x="4999238" y="5124058"/>
                  </a:lnTo>
                  <a:cubicBezTo>
                    <a:pt x="5102559" y="4945225"/>
                    <a:pt x="5185787" y="4753943"/>
                    <a:pt x="5251271" y="4554965"/>
                  </a:cubicBezTo>
                  <a:cubicBezTo>
                    <a:pt x="5259371" y="4530051"/>
                    <a:pt x="5268846" y="4505799"/>
                    <a:pt x="5276136" y="4480521"/>
                  </a:cubicBezTo>
                  <a:lnTo>
                    <a:pt x="5297442" y="4404389"/>
                  </a:lnTo>
                  <a:lnTo>
                    <a:pt x="5318953" y="4328458"/>
                  </a:lnTo>
                  <a:cubicBezTo>
                    <a:pt x="5322895" y="4315679"/>
                    <a:pt x="5325929" y="4303390"/>
                    <a:pt x="5328684" y="4291175"/>
                  </a:cubicBezTo>
                  <a:lnTo>
                    <a:pt x="5337470" y="4254522"/>
                  </a:lnTo>
                  <a:cubicBezTo>
                    <a:pt x="5343899" y="4230045"/>
                    <a:pt x="5348129" y="4205565"/>
                    <a:pt x="5353277" y="4181038"/>
                  </a:cubicBezTo>
                  <a:cubicBezTo>
                    <a:pt x="5358786" y="4156608"/>
                    <a:pt x="5362533" y="4132000"/>
                    <a:pt x="5366762" y="4107520"/>
                  </a:cubicBezTo>
                  <a:cubicBezTo>
                    <a:pt x="5368877" y="4095280"/>
                    <a:pt x="5371390" y="4083000"/>
                    <a:pt x="5373105" y="4070802"/>
                  </a:cubicBezTo>
                  <a:lnTo>
                    <a:pt x="5378288" y="4034066"/>
                  </a:lnTo>
                  <a:lnTo>
                    <a:pt x="5383471" y="3997331"/>
                  </a:lnTo>
                  <a:lnTo>
                    <a:pt x="5387373" y="3960547"/>
                  </a:lnTo>
                  <a:cubicBezTo>
                    <a:pt x="5408513" y="3764258"/>
                    <a:pt x="5404752" y="3567184"/>
                    <a:pt x="5375699" y="3369810"/>
                  </a:cubicBezTo>
                  <a:cubicBezTo>
                    <a:pt x="5347044" y="3172396"/>
                    <a:pt x="5293473" y="2975222"/>
                    <a:pt x="5225695" y="2777923"/>
                  </a:cubicBezTo>
                  <a:cubicBezTo>
                    <a:pt x="5157675" y="2580560"/>
                    <a:pt x="5075729" y="2382997"/>
                    <a:pt x="4989893" y="2181595"/>
                  </a:cubicBezTo>
                  <a:lnTo>
                    <a:pt x="4856777" y="1872581"/>
                  </a:lnTo>
                  <a:cubicBezTo>
                    <a:pt x="4811108" y="1763784"/>
                    <a:pt x="4768691" y="1655416"/>
                    <a:pt x="4729367" y="1547581"/>
                  </a:cubicBezTo>
                  <a:cubicBezTo>
                    <a:pt x="4650320" y="1331954"/>
                    <a:pt x="4585048" y="1118545"/>
                    <a:pt x="4510575" y="917244"/>
                  </a:cubicBezTo>
                  <a:cubicBezTo>
                    <a:pt x="4473339" y="816594"/>
                    <a:pt x="4433491" y="718925"/>
                    <a:pt x="4387446" y="626512"/>
                  </a:cubicBezTo>
                  <a:cubicBezTo>
                    <a:pt x="4341559" y="533993"/>
                    <a:pt x="4289352" y="446701"/>
                    <a:pt x="4227716" y="368510"/>
                  </a:cubicBezTo>
                  <a:cubicBezTo>
                    <a:pt x="4166554" y="290006"/>
                    <a:pt x="4096194" y="220222"/>
                    <a:pt x="4017774" y="161674"/>
                  </a:cubicBezTo>
                  <a:cubicBezTo>
                    <a:pt x="3939391" y="102989"/>
                    <a:pt x="3853034" y="55709"/>
                    <a:pt x="3761542" y="19860"/>
                  </a:cubicBezTo>
                  <a:lnTo>
                    <a:pt x="3727185" y="6533"/>
                  </a:lnTo>
                  <a:close/>
                  <a:moveTo>
                    <a:pt x="1325680" y="0"/>
                  </a:moveTo>
                  <a:lnTo>
                    <a:pt x="2347354" y="0"/>
                  </a:lnTo>
                  <a:lnTo>
                    <a:pt x="2262734" y="20581"/>
                  </a:lnTo>
                  <a:cubicBezTo>
                    <a:pt x="2164073" y="49233"/>
                    <a:pt x="2066423" y="82020"/>
                    <a:pt x="1969830" y="118108"/>
                  </a:cubicBezTo>
                  <a:cubicBezTo>
                    <a:pt x="1945675" y="127092"/>
                    <a:pt x="1921391" y="135598"/>
                    <a:pt x="1897367" y="145059"/>
                  </a:cubicBezTo>
                  <a:cubicBezTo>
                    <a:pt x="1873522" y="155302"/>
                    <a:pt x="1849679" y="165546"/>
                    <a:pt x="1825860" y="175210"/>
                  </a:cubicBezTo>
                  <a:lnTo>
                    <a:pt x="1754258" y="204746"/>
                  </a:lnTo>
                  <a:lnTo>
                    <a:pt x="1683442" y="237143"/>
                  </a:lnTo>
                  <a:cubicBezTo>
                    <a:pt x="1659851" y="247896"/>
                    <a:pt x="1636127" y="258172"/>
                    <a:pt x="1612330" y="268724"/>
                  </a:cubicBezTo>
                  <a:lnTo>
                    <a:pt x="1542244" y="303229"/>
                  </a:lnTo>
                  <a:lnTo>
                    <a:pt x="1471990" y="337395"/>
                  </a:lnTo>
                  <a:cubicBezTo>
                    <a:pt x="1448660" y="349103"/>
                    <a:pt x="1425927" y="362441"/>
                    <a:pt x="1402813" y="374794"/>
                  </a:cubicBezTo>
                  <a:lnTo>
                    <a:pt x="1333886" y="412702"/>
                  </a:lnTo>
                  <a:cubicBezTo>
                    <a:pt x="1310940" y="425394"/>
                    <a:pt x="1288842" y="440228"/>
                    <a:pt x="1266278" y="453907"/>
                  </a:cubicBezTo>
                  <a:lnTo>
                    <a:pt x="1199136" y="496266"/>
                  </a:lnTo>
                  <a:lnTo>
                    <a:pt x="1182302" y="506917"/>
                  </a:lnTo>
                  <a:lnTo>
                    <a:pt x="1166009" y="518449"/>
                  </a:lnTo>
                  <a:lnTo>
                    <a:pt x="1133302" y="541479"/>
                  </a:lnTo>
                  <a:lnTo>
                    <a:pt x="1067923" y="587403"/>
                  </a:lnTo>
                  <a:lnTo>
                    <a:pt x="1051509" y="598902"/>
                  </a:lnTo>
                  <a:lnTo>
                    <a:pt x="1035673" y="611145"/>
                  </a:lnTo>
                  <a:lnTo>
                    <a:pt x="1003878" y="635598"/>
                  </a:lnTo>
                  <a:cubicBezTo>
                    <a:pt x="961473" y="668248"/>
                    <a:pt x="918407" y="699983"/>
                    <a:pt x="877673" y="735582"/>
                  </a:cubicBezTo>
                  <a:cubicBezTo>
                    <a:pt x="711850" y="872792"/>
                    <a:pt x="555901" y="1026776"/>
                    <a:pt x="417533" y="1198720"/>
                  </a:cubicBezTo>
                  <a:cubicBezTo>
                    <a:pt x="278999" y="1370325"/>
                    <a:pt x="156917" y="1557820"/>
                    <a:pt x="54935" y="1756293"/>
                  </a:cubicBezTo>
                  <a:lnTo>
                    <a:pt x="17844" y="1831433"/>
                  </a:lnTo>
                  <a:lnTo>
                    <a:pt x="0" y="1869131"/>
                  </a:lnTo>
                  <a:lnTo>
                    <a:pt x="0" y="1198550"/>
                  </a:lnTo>
                  <a:lnTo>
                    <a:pt x="185957" y="961506"/>
                  </a:lnTo>
                  <a:cubicBezTo>
                    <a:pt x="342426" y="776600"/>
                    <a:pt x="509755" y="602849"/>
                    <a:pt x="689746" y="447064"/>
                  </a:cubicBezTo>
                  <a:cubicBezTo>
                    <a:pt x="733932" y="406795"/>
                    <a:pt x="780859" y="370795"/>
                    <a:pt x="827126" y="333881"/>
                  </a:cubicBezTo>
                  <a:cubicBezTo>
                    <a:pt x="872886" y="295949"/>
                    <a:pt x="921195" y="262526"/>
                    <a:pt x="968997" y="228085"/>
                  </a:cubicBezTo>
                  <a:lnTo>
                    <a:pt x="1004883" y="202373"/>
                  </a:lnTo>
                  <a:lnTo>
                    <a:pt x="1022826" y="189517"/>
                  </a:lnTo>
                  <a:lnTo>
                    <a:pt x="1041187" y="177509"/>
                  </a:lnTo>
                  <a:lnTo>
                    <a:pt x="1114760" y="129512"/>
                  </a:lnTo>
                  <a:cubicBezTo>
                    <a:pt x="1139435" y="113750"/>
                    <a:pt x="1163439" y="96630"/>
                    <a:pt x="1188498" y="81854"/>
                  </a:cubicBezTo>
                  <a:lnTo>
                    <a:pt x="1263461" y="3688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515151">
                    <a:alpha val="9803"/>
                  </a:srgbClr>
                </a:gs>
                <a:gs pos="85000">
                  <a:srgbClr val="3CC1F0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09" name="Google Shape;509;p6"/>
            <p:cNvSpPr/>
            <p:nvPr/>
          </p:nvSpPr>
          <p:spPr>
            <a:xfrm>
              <a:off x="305" y="-369"/>
              <a:ext cx="6055600" cy="6858000"/>
            </a:xfrm>
            <a:custGeom>
              <a:rect b="b" l="l" r="r" t="t"/>
              <a:pathLst>
                <a:path extrusionOk="0" h="6858000" w="6055600">
                  <a:moveTo>
                    <a:pt x="0" y="5960220"/>
                  </a:moveTo>
                  <a:lnTo>
                    <a:pt x="36039" y="6002605"/>
                  </a:lnTo>
                  <a:cubicBezTo>
                    <a:pt x="54896" y="6021530"/>
                    <a:pt x="73635" y="6040425"/>
                    <a:pt x="92950" y="6059050"/>
                  </a:cubicBezTo>
                  <a:lnTo>
                    <a:pt x="153706" y="6111427"/>
                  </a:lnTo>
                  <a:cubicBezTo>
                    <a:pt x="173546" y="6129485"/>
                    <a:pt x="195722" y="6144912"/>
                    <a:pt x="216806" y="6161603"/>
                  </a:cubicBezTo>
                  <a:cubicBezTo>
                    <a:pt x="238229" y="6177961"/>
                    <a:pt x="259466" y="6194551"/>
                    <a:pt x="281945" y="6209777"/>
                  </a:cubicBezTo>
                  <a:cubicBezTo>
                    <a:pt x="369940" y="6272709"/>
                    <a:pt x="461791" y="6332004"/>
                    <a:pt x="553337" y="6391500"/>
                  </a:cubicBezTo>
                  <a:lnTo>
                    <a:pt x="690543" y="6481634"/>
                  </a:lnTo>
                  <a:lnTo>
                    <a:pt x="827127" y="6573159"/>
                  </a:lnTo>
                  <a:cubicBezTo>
                    <a:pt x="917674" y="6634511"/>
                    <a:pt x="1007156" y="6697737"/>
                    <a:pt x="1095915" y="6762202"/>
                  </a:cubicBezTo>
                  <a:lnTo>
                    <a:pt x="1224853" y="6858000"/>
                  </a:lnTo>
                  <a:lnTo>
                    <a:pt x="1154072" y="6858000"/>
                  </a:lnTo>
                  <a:lnTo>
                    <a:pt x="1073489" y="6799140"/>
                  </a:lnTo>
                  <a:cubicBezTo>
                    <a:pt x="983882" y="6736908"/>
                    <a:pt x="892851" y="6677125"/>
                    <a:pt x="800175" y="6620441"/>
                  </a:cubicBezTo>
                  <a:cubicBezTo>
                    <a:pt x="615108" y="6506015"/>
                    <a:pt x="422939" y="6407807"/>
                    <a:pt x="231518" y="6299323"/>
                  </a:cubicBezTo>
                  <a:cubicBezTo>
                    <a:pt x="207467" y="6286226"/>
                    <a:pt x="184098" y="6271045"/>
                    <a:pt x="160401" y="6256627"/>
                  </a:cubicBezTo>
                  <a:cubicBezTo>
                    <a:pt x="136809" y="6241811"/>
                    <a:pt x="112558" y="6228518"/>
                    <a:pt x="89697" y="6211916"/>
                  </a:cubicBezTo>
                  <a:lnTo>
                    <a:pt x="20148" y="6163835"/>
                  </a:lnTo>
                  <a:lnTo>
                    <a:pt x="0" y="6147796"/>
                  </a:lnTo>
                  <a:close/>
                  <a:moveTo>
                    <a:pt x="3748345" y="0"/>
                  </a:moveTo>
                  <a:lnTo>
                    <a:pt x="4277792" y="0"/>
                  </a:lnTo>
                  <a:lnTo>
                    <a:pt x="4339531" y="40262"/>
                  </a:lnTo>
                  <a:cubicBezTo>
                    <a:pt x="4386991" y="75346"/>
                    <a:pt x="4432680" y="113353"/>
                    <a:pt x="4476306" y="153922"/>
                  </a:cubicBezTo>
                  <a:cubicBezTo>
                    <a:pt x="4563779" y="234693"/>
                    <a:pt x="4642423" y="325982"/>
                    <a:pt x="4713639" y="422076"/>
                  </a:cubicBezTo>
                  <a:cubicBezTo>
                    <a:pt x="4784481" y="518635"/>
                    <a:pt x="4848552" y="619893"/>
                    <a:pt x="4906991" y="723463"/>
                  </a:cubicBezTo>
                  <a:cubicBezTo>
                    <a:pt x="4965582" y="826932"/>
                    <a:pt x="5019421" y="932243"/>
                    <a:pt x="5070511" y="1037524"/>
                  </a:cubicBezTo>
                  <a:cubicBezTo>
                    <a:pt x="5121871" y="1142738"/>
                    <a:pt x="5170833" y="1248016"/>
                    <a:pt x="5219493" y="1352079"/>
                  </a:cubicBezTo>
                  <a:cubicBezTo>
                    <a:pt x="5268459" y="1455943"/>
                    <a:pt x="5317204" y="1558756"/>
                    <a:pt x="5367779" y="1658945"/>
                  </a:cubicBezTo>
                  <a:lnTo>
                    <a:pt x="5446095" y="1811301"/>
                  </a:lnTo>
                  <a:cubicBezTo>
                    <a:pt x="5472584" y="1862992"/>
                    <a:pt x="5498885" y="1914915"/>
                    <a:pt x="5525115" y="1967103"/>
                  </a:cubicBezTo>
                  <a:cubicBezTo>
                    <a:pt x="5629428" y="2176256"/>
                    <a:pt x="5730254" y="2391411"/>
                    <a:pt x="5816642" y="2618837"/>
                  </a:cubicBezTo>
                  <a:cubicBezTo>
                    <a:pt x="5902562" y="2846137"/>
                    <a:pt x="5974641" y="3086291"/>
                    <a:pt x="6015787" y="3339957"/>
                  </a:cubicBezTo>
                  <a:cubicBezTo>
                    <a:pt x="6036373" y="3466512"/>
                    <a:pt x="6050262" y="3596084"/>
                    <a:pt x="6054206" y="3727239"/>
                  </a:cubicBezTo>
                  <a:cubicBezTo>
                    <a:pt x="6058266" y="3858425"/>
                    <a:pt x="6053460" y="3990915"/>
                    <a:pt x="6039811" y="4122735"/>
                  </a:cubicBezTo>
                  <a:cubicBezTo>
                    <a:pt x="6026397" y="4254618"/>
                    <a:pt x="6002552" y="4385688"/>
                    <a:pt x="5971601" y="4514288"/>
                  </a:cubicBezTo>
                  <a:cubicBezTo>
                    <a:pt x="5963342" y="4546050"/>
                    <a:pt x="5955885" y="4579019"/>
                    <a:pt x="5946751" y="4609838"/>
                  </a:cubicBezTo>
                  <a:lnTo>
                    <a:pt x="5919986" y="4703178"/>
                  </a:lnTo>
                  <a:lnTo>
                    <a:pt x="5890731" y="4795992"/>
                  </a:lnTo>
                  <a:cubicBezTo>
                    <a:pt x="5880825" y="4826888"/>
                    <a:pt x="5869667" y="4857307"/>
                    <a:pt x="5859058" y="4888015"/>
                  </a:cubicBezTo>
                  <a:cubicBezTo>
                    <a:pt x="5772112" y="5132558"/>
                    <a:pt x="5660551" y="5369373"/>
                    <a:pt x="5525053" y="5588449"/>
                  </a:cubicBezTo>
                  <a:cubicBezTo>
                    <a:pt x="5389674" y="5807557"/>
                    <a:pt x="5232835" y="6010440"/>
                    <a:pt x="5058962" y="6189929"/>
                  </a:cubicBezTo>
                  <a:cubicBezTo>
                    <a:pt x="4972125" y="6279771"/>
                    <a:pt x="4880998" y="6363650"/>
                    <a:pt x="4787706" y="6442985"/>
                  </a:cubicBezTo>
                  <a:cubicBezTo>
                    <a:pt x="4693655" y="6521410"/>
                    <a:pt x="4597439" y="6595290"/>
                    <a:pt x="4498686" y="6663678"/>
                  </a:cubicBezTo>
                  <a:cubicBezTo>
                    <a:pt x="4399893" y="6731984"/>
                    <a:pt x="4299240" y="6795191"/>
                    <a:pt x="4197167" y="6854053"/>
                  </a:cubicBezTo>
                  <a:lnTo>
                    <a:pt x="4189720" y="6858000"/>
                  </a:lnTo>
                  <a:lnTo>
                    <a:pt x="3651929" y="6858000"/>
                  </a:lnTo>
                  <a:lnTo>
                    <a:pt x="3789040" y="6778034"/>
                  </a:lnTo>
                  <a:cubicBezTo>
                    <a:pt x="3978462" y="6656931"/>
                    <a:pt x="4162446" y="6525734"/>
                    <a:pt x="4335568" y="6382709"/>
                  </a:cubicBezTo>
                  <a:cubicBezTo>
                    <a:pt x="4422084" y="6310901"/>
                    <a:pt x="4506335" y="6236787"/>
                    <a:pt x="4586923" y="6158577"/>
                  </a:cubicBezTo>
                  <a:cubicBezTo>
                    <a:pt x="4668153" y="6081248"/>
                    <a:pt x="4745649" y="6000086"/>
                    <a:pt x="4819585" y="5915847"/>
                  </a:cubicBezTo>
                  <a:cubicBezTo>
                    <a:pt x="4967573" y="5747401"/>
                    <a:pt x="5101426" y="5566247"/>
                    <a:pt x="5214727" y="5371094"/>
                  </a:cubicBezTo>
                  <a:cubicBezTo>
                    <a:pt x="5327795" y="5175879"/>
                    <a:pt x="5421090" y="4968427"/>
                    <a:pt x="5495409" y="4752778"/>
                  </a:cubicBezTo>
                  <a:cubicBezTo>
                    <a:pt x="5504291" y="4725712"/>
                    <a:pt x="5513872" y="4698834"/>
                    <a:pt x="5522322" y="4671511"/>
                  </a:cubicBezTo>
                  <a:lnTo>
                    <a:pt x="5547631" y="4589675"/>
                  </a:lnTo>
                  <a:lnTo>
                    <a:pt x="5570792" y="4506978"/>
                  </a:lnTo>
                  <a:cubicBezTo>
                    <a:pt x="5578845" y="4479265"/>
                    <a:pt x="5584485" y="4452605"/>
                    <a:pt x="5591541" y="4425334"/>
                  </a:cubicBezTo>
                  <a:cubicBezTo>
                    <a:pt x="5618002" y="4316765"/>
                    <a:pt x="5636850" y="4207148"/>
                    <a:pt x="5649500" y="4097286"/>
                  </a:cubicBezTo>
                  <a:cubicBezTo>
                    <a:pt x="5674602" y="3877368"/>
                    <a:pt x="5668749" y="3656091"/>
                    <a:pt x="5637615" y="3437524"/>
                  </a:cubicBezTo>
                  <a:cubicBezTo>
                    <a:pt x="5605861" y="3218934"/>
                    <a:pt x="5549060" y="3003118"/>
                    <a:pt x="5475454" y="2791575"/>
                  </a:cubicBezTo>
                  <a:cubicBezTo>
                    <a:pt x="5402070" y="2579668"/>
                    <a:pt x="5313111" y="2371656"/>
                    <a:pt x="5217600" y="2164719"/>
                  </a:cubicBezTo>
                  <a:cubicBezTo>
                    <a:pt x="5193627" y="2112994"/>
                    <a:pt x="5169419" y="2061207"/>
                    <a:pt x="5144941" y="2009490"/>
                  </a:cubicBezTo>
                  <a:lnTo>
                    <a:pt x="5070052" y="1851823"/>
                  </a:lnTo>
                  <a:cubicBezTo>
                    <a:pt x="5020031" y="1744421"/>
                    <a:pt x="4972748" y="1636620"/>
                    <a:pt x="4926984" y="1529226"/>
                  </a:cubicBezTo>
                  <a:lnTo>
                    <a:pt x="4790925" y="1209923"/>
                  </a:lnTo>
                  <a:cubicBezTo>
                    <a:pt x="4745458" y="1105158"/>
                    <a:pt x="4699567" y="1001976"/>
                    <a:pt x="4650559" y="902490"/>
                  </a:cubicBezTo>
                  <a:cubicBezTo>
                    <a:pt x="4601243" y="803205"/>
                    <a:pt x="4549606" y="706978"/>
                    <a:pt x="4491930" y="616919"/>
                  </a:cubicBezTo>
                  <a:cubicBezTo>
                    <a:pt x="4434712" y="526559"/>
                    <a:pt x="4372370" y="441762"/>
                    <a:pt x="4302323" y="366083"/>
                  </a:cubicBezTo>
                  <a:cubicBezTo>
                    <a:pt x="4232428" y="290304"/>
                    <a:pt x="4155542" y="222846"/>
                    <a:pt x="4072203" y="164982"/>
                  </a:cubicBezTo>
                  <a:cubicBezTo>
                    <a:pt x="3988864" y="107118"/>
                    <a:pt x="3898693" y="59316"/>
                    <a:pt x="3803964" y="21052"/>
                  </a:cubicBezTo>
                  <a:lnTo>
                    <a:pt x="3768314" y="6826"/>
                  </a:lnTo>
                  <a:close/>
                  <a:moveTo>
                    <a:pt x="1589779" y="0"/>
                  </a:moveTo>
                  <a:lnTo>
                    <a:pt x="1918056" y="0"/>
                  </a:lnTo>
                  <a:lnTo>
                    <a:pt x="1764243" y="55145"/>
                  </a:lnTo>
                  <a:cubicBezTo>
                    <a:pt x="1609764" y="115414"/>
                    <a:pt x="1458840" y="188978"/>
                    <a:pt x="1313330" y="274424"/>
                  </a:cubicBezTo>
                  <a:cubicBezTo>
                    <a:pt x="924625" y="501532"/>
                    <a:pt x="576885" y="817476"/>
                    <a:pt x="295673" y="1187630"/>
                  </a:cubicBezTo>
                  <a:cubicBezTo>
                    <a:pt x="225216" y="1280162"/>
                    <a:pt x="158640" y="1375858"/>
                    <a:pt x="96207" y="1474327"/>
                  </a:cubicBezTo>
                  <a:lnTo>
                    <a:pt x="0" y="1641460"/>
                  </a:lnTo>
                  <a:lnTo>
                    <a:pt x="0" y="1224218"/>
                  </a:lnTo>
                  <a:lnTo>
                    <a:pt x="150937" y="1040975"/>
                  </a:lnTo>
                  <a:cubicBezTo>
                    <a:pt x="478530" y="677729"/>
                    <a:pt x="858178" y="381092"/>
                    <a:pt x="1264907" y="158248"/>
                  </a:cubicBezTo>
                  <a:cubicBezTo>
                    <a:pt x="1366631" y="102619"/>
                    <a:pt x="1470177" y="51760"/>
                    <a:pt x="1575167" y="567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515151">
                    <a:alpha val="9803"/>
                  </a:srgbClr>
                </a:gs>
                <a:gs pos="85000">
                  <a:srgbClr val="3CC1F0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510" name="Google Shape;51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4373" y="767326"/>
            <a:ext cx="2839212" cy="1116641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6"/>
          <p:cNvSpPr txBox="1"/>
          <p:nvPr/>
        </p:nvSpPr>
        <p:spPr>
          <a:xfrm>
            <a:off x="899592" y="2348880"/>
            <a:ext cx="7992888" cy="3706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Aims</a:t>
            </a:r>
            <a:endParaRPr/>
          </a:p>
          <a:p>
            <a:pPr indent="-2286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research evidence to inform policy and practice </a:t>
            </a:r>
            <a:endParaRPr/>
          </a:p>
          <a:p>
            <a:pPr indent="-2286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Raise awareness of loneliness amongst individuals and organisations</a:t>
            </a:r>
            <a:endParaRPr sz="18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286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Collate and disseminate research findings on loneliness </a:t>
            </a:r>
            <a:r>
              <a:rPr b="1" i="1" lang="en-GB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website/seminars/policy papers/Tackling Loneliness Hub </a:t>
            </a:r>
            <a:endParaRPr/>
          </a:p>
          <a:p>
            <a:pPr indent="-2286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Influence politicians and policy – All Party Parliamentary Group (</a:t>
            </a:r>
            <a:r>
              <a:rPr b="1" lang="en-GB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APPG</a:t>
            </a:r>
            <a:r>
              <a:rPr lang="en-GB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/>
          </a:p>
          <a:p>
            <a:pPr indent="-2286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Understanding what works, for who across UK– online portal for logging interventions, evaluation findings, training and support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7"/>
          <p:cNvSpPr/>
          <p:nvPr/>
        </p:nvSpPr>
        <p:spPr>
          <a:xfrm>
            <a:off x="0" y="0"/>
            <a:ext cx="9143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8" name="Google Shape;518;p7"/>
          <p:cNvSpPr/>
          <p:nvPr/>
        </p:nvSpPr>
        <p:spPr>
          <a:xfrm>
            <a:off x="0" y="2"/>
            <a:ext cx="9144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9" name="Google Shape;519;p7"/>
          <p:cNvSpPr/>
          <p:nvPr/>
        </p:nvSpPr>
        <p:spPr>
          <a:xfrm>
            <a:off x="447350" y="551948"/>
            <a:ext cx="8249400" cy="5289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rotWithShape="0" algn="t" dir="5400000" dist="127000">
              <a:srgbClr val="000000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0" name="Google Shape;520;p7"/>
          <p:cNvSpPr txBox="1"/>
          <p:nvPr>
            <p:ph type="title"/>
          </p:nvPr>
        </p:nvSpPr>
        <p:spPr>
          <a:xfrm>
            <a:off x="971600" y="786750"/>
            <a:ext cx="75312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None/>
            </a:pPr>
            <a:br>
              <a:rPr lang="en-GB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lang="en-GB" sz="2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Objectives</a:t>
            </a:r>
            <a:br>
              <a:rPr lang="en-GB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the end of the Masterclass, you will be able to: </a:t>
            </a:r>
            <a:endParaRPr sz="20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None/>
            </a:pPr>
            <a:br>
              <a:rPr lang="en-GB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Appreciate the complexity of evaluating interventions on </a:t>
            </a:r>
            <a:br>
              <a:rPr lang="en-GB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Tackling Loneliness </a:t>
            </a:r>
            <a:br>
              <a:rPr lang="en-GB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Gain information relevant to your organisation and </a:t>
            </a:r>
            <a:br>
              <a:rPr lang="en-GB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loneliness services you deliver</a:t>
            </a:r>
            <a:br>
              <a:rPr lang="en-GB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Understand which loneliness measures are best suited for </a:t>
            </a:r>
            <a:br>
              <a:rPr lang="en-GB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evaluating interventions and why</a:t>
            </a:r>
            <a:br>
              <a:rPr lang="en-GB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Have a clearer understanding of what you are “changing” </a:t>
            </a:r>
            <a:br>
              <a:rPr lang="en-GB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and how.</a:t>
            </a:r>
            <a:br>
              <a:rPr lang="en-GB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521" name="Google Shape;521;p7"/>
          <p:cNvCxnSpPr/>
          <p:nvPr/>
        </p:nvCxnSpPr>
        <p:spPr>
          <a:xfrm rot="10800000">
            <a:off x="447348" y="6354708"/>
            <a:ext cx="8250174" cy="0"/>
          </a:xfrm>
          <a:prstGeom prst="straightConnector1">
            <a:avLst/>
          </a:prstGeom>
          <a:noFill/>
          <a:ln cap="flat" cmpd="sng" w="1016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8"/>
          <p:cNvSpPr txBox="1"/>
          <p:nvPr>
            <p:ph type="title"/>
          </p:nvPr>
        </p:nvSpPr>
        <p:spPr>
          <a:xfrm>
            <a:off x="457200" y="274638"/>
            <a:ext cx="843597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Century Gothic"/>
              <a:buNone/>
            </a:pPr>
            <a:r>
              <a:rPr b="1" lang="en-GB" sz="4000">
                <a:solidFill>
                  <a:srgbClr val="C00000"/>
                </a:solidFill>
              </a:rPr>
              <a:t>Glossary: Monitoring &amp; Evaluation</a:t>
            </a:r>
            <a:br>
              <a:rPr lang="en-GB" sz="4000"/>
            </a:br>
            <a:endParaRPr sz="4000"/>
          </a:p>
        </p:txBody>
      </p:sp>
      <p:sp>
        <p:nvSpPr>
          <p:cNvPr id="528" name="Google Shape;528;p8"/>
          <p:cNvSpPr/>
          <p:nvPr/>
        </p:nvSpPr>
        <p:spPr>
          <a:xfrm>
            <a:off x="457200" y="987650"/>
            <a:ext cx="7854900" cy="58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•"/>
            </a:pPr>
            <a:r>
              <a:rPr b="1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Monitoring</a:t>
            </a: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– routine collection of data</a:t>
            </a:r>
            <a:endParaRPr/>
          </a:p>
          <a:p>
            <a:pPr indent="-342900" lvl="0" marL="342900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•"/>
            </a:pPr>
            <a:r>
              <a:rPr b="1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Evaluation</a:t>
            </a: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– using data we collect to make judgements about our projects and services</a:t>
            </a:r>
            <a:endParaRPr/>
          </a:p>
          <a:p>
            <a:pPr indent="-342900" lvl="0" marL="342900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•"/>
            </a:pPr>
            <a:r>
              <a:rPr b="1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Inputs</a:t>
            </a: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– resources we put into projects &amp; services</a:t>
            </a:r>
            <a:endParaRPr/>
          </a:p>
          <a:p>
            <a:pPr indent="-342900" lvl="0" marL="342900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•"/>
            </a:pPr>
            <a:r>
              <a:rPr b="1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Outputs</a:t>
            </a: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– products and services we actually deliver</a:t>
            </a:r>
            <a:endParaRPr/>
          </a:p>
          <a:p>
            <a:pPr indent="-342900" lvl="0" marL="342900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•"/>
            </a:pPr>
            <a:r>
              <a:rPr b="1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Outcomes </a:t>
            </a: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– changes and benefits we achieve </a:t>
            </a:r>
            <a:endParaRPr/>
          </a:p>
          <a:p>
            <a:pPr indent="-342900" lvl="0" marL="342900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•"/>
            </a:pPr>
            <a:r>
              <a:rPr b="1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Quantitative </a:t>
            </a: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– numbers of things that happen</a:t>
            </a:r>
            <a:endParaRPr/>
          </a:p>
          <a:p>
            <a:pPr indent="-342900" lvl="0" marL="342900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•"/>
            </a:pPr>
            <a:r>
              <a:rPr b="1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Qualitative</a:t>
            </a: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– people’s views and perceptions</a:t>
            </a:r>
            <a:endParaRPr/>
          </a:p>
          <a:p>
            <a:pPr indent="-342900" lvl="0" marL="342900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•"/>
            </a:pPr>
            <a:r>
              <a:rPr b="1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Indicators</a:t>
            </a: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– measurements we can use to determine whether outputs and outcomes are being achieved</a:t>
            </a:r>
            <a:endParaRPr/>
          </a:p>
          <a:p>
            <a:pPr indent="-342900" lvl="0" marL="342900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•"/>
            </a:pPr>
            <a:r>
              <a:rPr b="1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Reliability: </a:t>
            </a: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that is consistent and trustworthy </a:t>
            </a:r>
            <a:endParaRPr/>
          </a:p>
          <a:p>
            <a:pPr indent="-342900" lvl="0" marL="342900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•"/>
            </a:pPr>
            <a:r>
              <a:rPr b="1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Validity: </a:t>
            </a: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which measures what it claims to measure</a:t>
            </a:r>
            <a:endParaRPr/>
          </a:p>
          <a:p>
            <a:pPr indent="-1905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9"/>
          <p:cNvSpPr/>
          <p:nvPr/>
        </p:nvSpPr>
        <p:spPr>
          <a:xfrm>
            <a:off x="0" y="-12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9"/>
          <p:cNvSpPr txBox="1"/>
          <p:nvPr>
            <p:ph type="title"/>
          </p:nvPr>
        </p:nvSpPr>
        <p:spPr>
          <a:xfrm>
            <a:off x="379470" y="637438"/>
            <a:ext cx="2954700" cy="55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GB" sz="5400"/>
              <a:t>Why evaluate?</a:t>
            </a:r>
            <a:endParaRPr/>
          </a:p>
        </p:txBody>
      </p:sp>
      <p:cxnSp>
        <p:nvCxnSpPr>
          <p:cNvPr id="535" name="Google Shape;535;p9"/>
          <p:cNvCxnSpPr/>
          <p:nvPr/>
        </p:nvCxnSpPr>
        <p:spPr>
          <a:xfrm>
            <a:off x="3476239" y="354614"/>
            <a:ext cx="0" cy="5717700"/>
          </a:xfrm>
          <a:prstGeom prst="straightConnector1">
            <a:avLst/>
          </a:prstGeom>
          <a:noFill/>
          <a:ln cap="sq" cmpd="sng" w="25400">
            <a:solidFill>
              <a:schemeClr val="accent1"/>
            </a:solidFill>
            <a:prstDash val="solid"/>
            <a:bevel/>
            <a:headEnd len="sm" w="sm" type="none"/>
            <a:tailEnd len="sm" w="sm" type="none"/>
          </a:ln>
        </p:spPr>
      </p:cxnSp>
      <p:grpSp>
        <p:nvGrpSpPr>
          <p:cNvPr id="536" name="Google Shape;536;p9"/>
          <p:cNvGrpSpPr/>
          <p:nvPr/>
        </p:nvGrpSpPr>
        <p:grpSpPr>
          <a:xfrm>
            <a:off x="3831400" y="354626"/>
            <a:ext cx="4683949" cy="5955073"/>
            <a:chOff x="0" y="4366"/>
            <a:chExt cx="4683949" cy="5580614"/>
          </a:xfrm>
        </p:grpSpPr>
        <p:sp>
          <p:nvSpPr>
            <p:cNvPr id="537" name="Google Shape;537;p9"/>
            <p:cNvSpPr/>
            <p:nvPr/>
          </p:nvSpPr>
          <p:spPr>
            <a:xfrm>
              <a:off x="0" y="4366"/>
              <a:ext cx="4683949" cy="930102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9"/>
            <p:cNvSpPr/>
            <p:nvPr/>
          </p:nvSpPr>
          <p:spPr>
            <a:xfrm>
              <a:off x="281355" y="213639"/>
              <a:ext cx="511556" cy="511556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9"/>
            <p:cNvSpPr/>
            <p:nvPr/>
          </p:nvSpPr>
          <p:spPr>
            <a:xfrm>
              <a:off x="1074268" y="4366"/>
              <a:ext cx="3609680" cy="9301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9"/>
            <p:cNvSpPr txBox="1"/>
            <p:nvPr/>
          </p:nvSpPr>
          <p:spPr>
            <a:xfrm>
              <a:off x="1074268" y="4366"/>
              <a:ext cx="3609680" cy="9301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8425" lIns="98425" spcFirstLastPara="1" rIns="98425" wrap="square" tIns="98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rPr lang="en-GB" sz="1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For learning and development</a:t>
              </a:r>
              <a:endParaRPr/>
            </a:p>
          </p:txBody>
        </p:sp>
        <p:sp>
          <p:nvSpPr>
            <p:cNvPr id="541" name="Google Shape;541;p9"/>
            <p:cNvSpPr/>
            <p:nvPr/>
          </p:nvSpPr>
          <p:spPr>
            <a:xfrm>
              <a:off x="0" y="1166994"/>
              <a:ext cx="4683949" cy="930102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9"/>
            <p:cNvSpPr/>
            <p:nvPr/>
          </p:nvSpPr>
          <p:spPr>
            <a:xfrm>
              <a:off x="281355" y="1376267"/>
              <a:ext cx="511556" cy="511556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9"/>
            <p:cNvSpPr/>
            <p:nvPr/>
          </p:nvSpPr>
          <p:spPr>
            <a:xfrm>
              <a:off x="1074268" y="1166994"/>
              <a:ext cx="3609680" cy="9301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9"/>
            <p:cNvSpPr txBox="1"/>
            <p:nvPr/>
          </p:nvSpPr>
          <p:spPr>
            <a:xfrm>
              <a:off x="1074268" y="1166994"/>
              <a:ext cx="3609680" cy="9301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8425" lIns="98425" spcFirstLastPara="1" rIns="98425" wrap="square" tIns="98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rPr lang="en-GB" sz="1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For accountability</a:t>
              </a:r>
              <a:endParaRPr/>
            </a:p>
          </p:txBody>
        </p:sp>
        <p:sp>
          <p:nvSpPr>
            <p:cNvPr id="545" name="Google Shape;545;p9"/>
            <p:cNvSpPr/>
            <p:nvPr/>
          </p:nvSpPr>
          <p:spPr>
            <a:xfrm>
              <a:off x="0" y="2329622"/>
              <a:ext cx="4683949" cy="930102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9"/>
            <p:cNvSpPr/>
            <p:nvPr/>
          </p:nvSpPr>
          <p:spPr>
            <a:xfrm>
              <a:off x="281355" y="2538895"/>
              <a:ext cx="511556" cy="511556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9"/>
            <p:cNvSpPr/>
            <p:nvPr/>
          </p:nvSpPr>
          <p:spPr>
            <a:xfrm>
              <a:off x="1074268" y="2329622"/>
              <a:ext cx="3609680" cy="9301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9"/>
            <p:cNvSpPr txBox="1"/>
            <p:nvPr/>
          </p:nvSpPr>
          <p:spPr>
            <a:xfrm>
              <a:off x="1074268" y="2329622"/>
              <a:ext cx="3609680" cy="9301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8425" lIns="98425" spcFirstLastPara="1" rIns="98425" wrap="square" tIns="98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rPr lang="en-GB" sz="1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To demonstrate value for money to funders</a:t>
              </a:r>
              <a:endPara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9"/>
            <p:cNvSpPr/>
            <p:nvPr/>
          </p:nvSpPr>
          <p:spPr>
            <a:xfrm>
              <a:off x="0" y="3492250"/>
              <a:ext cx="4683949" cy="930102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9"/>
            <p:cNvSpPr/>
            <p:nvPr/>
          </p:nvSpPr>
          <p:spPr>
            <a:xfrm>
              <a:off x="281355" y="3701523"/>
              <a:ext cx="511556" cy="511556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9"/>
            <p:cNvSpPr/>
            <p:nvPr/>
          </p:nvSpPr>
          <p:spPr>
            <a:xfrm>
              <a:off x="1074268" y="3492250"/>
              <a:ext cx="3609680" cy="9301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9"/>
            <p:cNvSpPr txBox="1"/>
            <p:nvPr/>
          </p:nvSpPr>
          <p:spPr>
            <a:xfrm>
              <a:off x="1074268" y="3492250"/>
              <a:ext cx="3609680" cy="9301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8425" lIns="98425" spcFirstLastPara="1" rIns="98425" wrap="square" tIns="98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rPr lang="en-GB" sz="1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Motivation of staff and volunteers</a:t>
              </a:r>
              <a:endPara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9"/>
            <p:cNvSpPr/>
            <p:nvPr/>
          </p:nvSpPr>
          <p:spPr>
            <a:xfrm>
              <a:off x="0" y="4654878"/>
              <a:ext cx="4683949" cy="930102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9"/>
            <p:cNvSpPr/>
            <p:nvPr/>
          </p:nvSpPr>
          <p:spPr>
            <a:xfrm>
              <a:off x="281355" y="4864151"/>
              <a:ext cx="511556" cy="511556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9"/>
            <p:cNvSpPr/>
            <p:nvPr/>
          </p:nvSpPr>
          <p:spPr>
            <a:xfrm>
              <a:off x="1074268" y="4654878"/>
              <a:ext cx="3609680" cy="9301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9"/>
            <p:cNvSpPr txBox="1"/>
            <p:nvPr/>
          </p:nvSpPr>
          <p:spPr>
            <a:xfrm>
              <a:off x="1074268" y="4654878"/>
              <a:ext cx="3609680" cy="9301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8425" lIns="98425" spcFirstLastPara="1" rIns="98425" wrap="square" tIns="98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rPr lang="en-GB" sz="1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To save time and money</a:t>
              </a:r>
              <a:endPara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lestial">
  <a:themeElements>
    <a:clrScheme name="Celestial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elestial">
  <a:themeElements>
    <a:clrScheme name="Celestial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自定义设计方案">
  <a:themeElements>
    <a:clrScheme name="自定义 19">
      <a:dk1>
        <a:srgbClr val="000000"/>
      </a:dk1>
      <a:lt1>
        <a:srgbClr val="FFFFFF"/>
      </a:lt1>
      <a:dk2>
        <a:srgbClr val="000000"/>
      </a:dk2>
      <a:lt2>
        <a:srgbClr val="FFFDFD"/>
      </a:lt2>
      <a:accent1>
        <a:srgbClr val="3CC1F0"/>
      </a:accent1>
      <a:accent2>
        <a:srgbClr val="34BFB1"/>
      </a:accent2>
      <a:accent3>
        <a:srgbClr val="98CB37"/>
      </a:accent3>
      <a:accent4>
        <a:srgbClr val="FEC650"/>
      </a:accent4>
      <a:accent5>
        <a:srgbClr val="F43E33"/>
      </a:accent5>
      <a:accent6>
        <a:srgbClr val="515151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2011-02-26T22:36:52Z</dcterms:created>
  <dc:creator>Sue Yeandle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0x0101001F4F22286C5FA6498FC527688219C214</vt:lpwstr>
  </property>
</Properties>
</file>