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702" r:id="rId5"/>
    <p:sldMasterId id="2147483719" r:id="rId6"/>
  </p:sldMasterIdLst>
  <p:notesMasterIdLst>
    <p:notesMasterId r:id="rId51"/>
  </p:notesMasterIdLst>
  <p:handoutMasterIdLst>
    <p:handoutMasterId r:id="rId52"/>
  </p:handoutMasterIdLst>
  <p:sldIdLst>
    <p:sldId id="256" r:id="rId7"/>
    <p:sldId id="1044" r:id="rId8"/>
    <p:sldId id="1046" r:id="rId9"/>
    <p:sldId id="262" r:id="rId10"/>
    <p:sldId id="1088" r:id="rId11"/>
    <p:sldId id="1075" r:id="rId12"/>
    <p:sldId id="1081" r:id="rId13"/>
    <p:sldId id="1074" r:id="rId14"/>
    <p:sldId id="1076" r:id="rId15"/>
    <p:sldId id="1077" r:id="rId16"/>
    <p:sldId id="854" r:id="rId17"/>
    <p:sldId id="868" r:id="rId18"/>
    <p:sldId id="1073" r:id="rId19"/>
    <p:sldId id="383" r:id="rId20"/>
    <p:sldId id="853" r:id="rId21"/>
    <p:sldId id="1080" r:id="rId22"/>
    <p:sldId id="1082" r:id="rId23"/>
    <p:sldId id="1001" r:id="rId24"/>
    <p:sldId id="1078" r:id="rId25"/>
    <p:sldId id="1083" r:id="rId26"/>
    <p:sldId id="1084" r:id="rId27"/>
    <p:sldId id="1085" r:id="rId28"/>
    <p:sldId id="1058" r:id="rId29"/>
    <p:sldId id="1067" r:id="rId30"/>
    <p:sldId id="871" r:id="rId31"/>
    <p:sldId id="1019" r:id="rId32"/>
    <p:sldId id="849" r:id="rId33"/>
    <p:sldId id="901" r:id="rId34"/>
    <p:sldId id="1087" r:id="rId35"/>
    <p:sldId id="1016" r:id="rId36"/>
    <p:sldId id="270" r:id="rId37"/>
    <p:sldId id="994" r:id="rId38"/>
    <p:sldId id="931" r:id="rId39"/>
    <p:sldId id="1023" r:id="rId40"/>
    <p:sldId id="995" r:id="rId41"/>
    <p:sldId id="867" r:id="rId42"/>
    <p:sldId id="872" r:id="rId43"/>
    <p:sldId id="1010" r:id="rId44"/>
    <p:sldId id="1064" r:id="rId45"/>
    <p:sldId id="965" r:id="rId46"/>
    <p:sldId id="1086" r:id="rId47"/>
    <p:sldId id="1089" r:id="rId48"/>
    <p:sldId id="1018" r:id="rId49"/>
    <p:sldId id="962" r:id="rId50"/>
  </p:sldIdLst>
  <p:sldSz cx="18288000" cy="10287000"/>
  <p:notesSz cx="10287000" cy="1828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ED2E5A-D75A-99B8-D24C-3E78A7058E4B}" name="Susanna Morlino" initials="SM" userId="229fe81fd47a4751" providerId="Windows Live"/>
  <p188:author id="{D0B140D7-35C5-AFB1-2D93-84FCD98C2E73}" name="laura marciano" initials="lm" userId="c4bad1ff0fd4b8c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4EB"/>
    <a:srgbClr val="95B3D7"/>
    <a:srgbClr val="0066FF"/>
    <a:srgbClr val="FFE98B"/>
    <a:srgbClr val="000000"/>
    <a:srgbClr val="CBBDE1"/>
    <a:srgbClr val="CF00AC"/>
    <a:srgbClr val="EFCD40"/>
    <a:srgbClr val="F5106B"/>
    <a:srgbClr val="FFD9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84988" autoAdjust="0"/>
  </p:normalViewPr>
  <p:slideViewPr>
    <p:cSldViewPr>
      <p:cViewPr varScale="1">
        <p:scale>
          <a:sx n="45" d="100"/>
          <a:sy n="45" d="100"/>
        </p:scale>
        <p:origin x="1133" y="29"/>
      </p:cViewPr>
      <p:guideLst>
        <p:guide orient="horz" pos="2880"/>
        <p:guide pos="2160"/>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100" d="100"/>
        <a:sy n="100" d="100"/>
      </p:scale>
      <p:origin x="0" y="0"/>
    </p:cViewPr>
  </p:sorterViewPr>
  <p:notesViewPr>
    <p:cSldViewPr>
      <p:cViewPr varScale="1">
        <p:scale>
          <a:sx n="53" d="100"/>
          <a:sy n="53" d="100"/>
        </p:scale>
        <p:origin x="605"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2B8A02-6A7D-4786-B7D9-B0BDA39B4571}" type="doc">
      <dgm:prSet loTypeId="urn:microsoft.com/office/officeart/2008/layout/AlternatingHexagons" loCatId="list" qsTypeId="urn:microsoft.com/office/officeart/2005/8/quickstyle/simple1" qsCatId="simple" csTypeId="urn:microsoft.com/office/officeart/2005/8/colors/accent6_5" csCatId="accent6" phldr="1"/>
      <dgm:spPr/>
      <dgm:t>
        <a:bodyPr/>
        <a:lstStyle/>
        <a:p>
          <a:endParaRPr lang="it-IT"/>
        </a:p>
      </dgm:t>
    </dgm:pt>
    <dgm:pt modelId="{AC482174-78DC-4732-9E88-9F2D6BA56B3C}">
      <dgm:prSet phldrT="[Text]" custT="1"/>
      <dgm:spPr/>
      <dgm:t>
        <a:bodyPr/>
        <a:lstStyle/>
        <a:p>
          <a:r>
            <a:rPr lang="en-US" sz="2800" dirty="0">
              <a:latin typeface="Arial" panose="020B0604020202020204" pitchFamily="34" charset="0"/>
              <a:cs typeface="Arial" panose="020B0604020202020204" pitchFamily="34" charset="0"/>
            </a:rPr>
            <a:t>Quality of social relationships</a:t>
          </a:r>
          <a:endParaRPr lang="it-IT" sz="2800" dirty="0">
            <a:latin typeface="Arial" panose="020B0604020202020204" pitchFamily="34" charset="0"/>
            <a:cs typeface="Arial" panose="020B0604020202020204" pitchFamily="34" charset="0"/>
          </a:endParaRPr>
        </a:p>
      </dgm:t>
    </dgm:pt>
    <dgm:pt modelId="{E0A637E4-0A9D-4BF8-B99A-0248E8633C3D}" type="parTrans" cxnId="{ED0D98AB-6233-41CB-B4C2-E8926A6CA451}">
      <dgm:prSet/>
      <dgm:spPr/>
      <dgm:t>
        <a:bodyPr/>
        <a:lstStyle/>
        <a:p>
          <a:endParaRPr lang="it-IT" sz="2800">
            <a:latin typeface="Arial" panose="020B0604020202020204" pitchFamily="34" charset="0"/>
            <a:cs typeface="Arial" panose="020B0604020202020204" pitchFamily="34" charset="0"/>
          </a:endParaRPr>
        </a:p>
      </dgm:t>
    </dgm:pt>
    <dgm:pt modelId="{25B0B4A8-77D7-480F-B84F-EA9D58F3F9E7}" type="sibTrans" cxnId="{ED0D98AB-6233-41CB-B4C2-E8926A6CA451}">
      <dgm:prSet custT="1"/>
      <dgm:spPr>
        <a:solidFill>
          <a:schemeClr val="bg1">
            <a:alpha val="82000"/>
          </a:schemeClr>
        </a:solidFill>
      </dgm:spPr>
      <dgm:t>
        <a:bodyPr/>
        <a:lstStyle/>
        <a:p>
          <a:endParaRPr lang="it-IT" sz="2800" dirty="0">
            <a:latin typeface="Arial" panose="020B0604020202020204" pitchFamily="34" charset="0"/>
            <a:cs typeface="Arial" panose="020B0604020202020204" pitchFamily="34" charset="0"/>
          </a:endParaRPr>
        </a:p>
      </dgm:t>
    </dgm:pt>
    <dgm:pt modelId="{84CA2975-E752-450B-B0CC-D3A31DDD568A}">
      <dgm:prSet phldrT="[Text]" custT="1"/>
      <dgm:spPr/>
      <dgm:t>
        <a:bodyPr/>
        <a:lstStyle/>
        <a:p>
          <a:r>
            <a:rPr lang="en-US" sz="2800" dirty="0">
              <a:latin typeface="Arial" panose="020B0604020202020204" pitchFamily="34" charset="0"/>
              <a:cs typeface="Arial" panose="020B0604020202020204" pitchFamily="34" charset="0"/>
            </a:rPr>
            <a:t>Well-being versus ill-being</a:t>
          </a:r>
          <a:endParaRPr lang="it-IT" sz="2800" dirty="0">
            <a:latin typeface="Arial" panose="020B0604020202020204" pitchFamily="34" charset="0"/>
            <a:cs typeface="Arial" panose="020B0604020202020204" pitchFamily="34" charset="0"/>
          </a:endParaRPr>
        </a:p>
      </dgm:t>
    </dgm:pt>
    <dgm:pt modelId="{2E18029B-9675-4A4E-AE31-7DEB00256787}" type="parTrans" cxnId="{D273028C-4B33-4EA2-B3BC-C5C5D9468C64}">
      <dgm:prSet/>
      <dgm:spPr/>
      <dgm:t>
        <a:bodyPr/>
        <a:lstStyle/>
        <a:p>
          <a:endParaRPr lang="it-IT" sz="2800">
            <a:latin typeface="Arial" panose="020B0604020202020204" pitchFamily="34" charset="0"/>
            <a:cs typeface="Arial" panose="020B0604020202020204" pitchFamily="34" charset="0"/>
          </a:endParaRPr>
        </a:p>
      </dgm:t>
    </dgm:pt>
    <dgm:pt modelId="{1E95CD9E-E02A-4C86-9541-CCA603679247}" type="sibTrans" cxnId="{D273028C-4B33-4EA2-B3BC-C5C5D9468C64}">
      <dgm:prSet custT="1"/>
      <dgm:spPr/>
      <dgm:t>
        <a:bodyPr/>
        <a:lstStyle/>
        <a:p>
          <a:r>
            <a:rPr lang="en-US" sz="2800" dirty="0">
              <a:latin typeface="Arial" panose="020B0604020202020204" pitchFamily="34" charset="0"/>
              <a:cs typeface="Arial" panose="020B0604020202020204" pitchFamily="34" charset="0"/>
            </a:rPr>
            <a:t>Biological correlates</a:t>
          </a:r>
          <a:endParaRPr lang="it-IT" sz="2800" dirty="0">
            <a:latin typeface="Arial" panose="020B0604020202020204" pitchFamily="34" charset="0"/>
            <a:cs typeface="Arial" panose="020B0604020202020204" pitchFamily="34" charset="0"/>
          </a:endParaRPr>
        </a:p>
      </dgm:t>
    </dgm:pt>
    <dgm:pt modelId="{99CBA397-E818-4A2B-A0EF-12A1AA19116B}">
      <dgm:prSet phldrT="[Text]" custT="1"/>
      <dgm:spPr/>
      <dgm:t>
        <a:bodyPr/>
        <a:lstStyle/>
        <a:p>
          <a:r>
            <a:rPr lang="en-US" sz="2800" dirty="0">
              <a:latin typeface="Arial" panose="020B0604020202020204" pitchFamily="34" charset="0"/>
              <a:cs typeface="Arial" panose="020B0604020202020204" pitchFamily="34" charset="0"/>
            </a:rPr>
            <a:t>More detailed measures and objective data</a:t>
          </a:r>
          <a:endParaRPr lang="it-IT" sz="2800" dirty="0">
            <a:latin typeface="Arial" panose="020B0604020202020204" pitchFamily="34" charset="0"/>
            <a:cs typeface="Arial" panose="020B0604020202020204" pitchFamily="34" charset="0"/>
          </a:endParaRPr>
        </a:p>
      </dgm:t>
    </dgm:pt>
    <dgm:pt modelId="{677474D3-5B89-4F8B-B2E3-23A33E75A13D}" type="parTrans" cxnId="{DF8A30F6-4041-4DE5-A67E-0E47E1253D54}">
      <dgm:prSet/>
      <dgm:spPr/>
      <dgm:t>
        <a:bodyPr/>
        <a:lstStyle/>
        <a:p>
          <a:endParaRPr lang="it-IT" sz="2800">
            <a:latin typeface="Arial" panose="020B0604020202020204" pitchFamily="34" charset="0"/>
            <a:cs typeface="Arial" panose="020B0604020202020204" pitchFamily="34" charset="0"/>
          </a:endParaRPr>
        </a:p>
      </dgm:t>
    </dgm:pt>
    <dgm:pt modelId="{6226E4B7-29A3-409E-B61F-06EE0F1CFE78}" type="sibTrans" cxnId="{DF8A30F6-4041-4DE5-A67E-0E47E1253D54}">
      <dgm:prSet custT="1"/>
      <dgm:spPr>
        <a:solidFill>
          <a:schemeClr val="bg1">
            <a:alpha val="50000"/>
          </a:schemeClr>
        </a:solidFill>
      </dgm:spPr>
      <dgm:t>
        <a:bodyPr/>
        <a:lstStyle/>
        <a:p>
          <a:endParaRPr lang="it-IT" sz="2800">
            <a:latin typeface="Arial" panose="020B0604020202020204" pitchFamily="34" charset="0"/>
            <a:cs typeface="Arial" panose="020B0604020202020204" pitchFamily="34" charset="0"/>
          </a:endParaRPr>
        </a:p>
      </dgm:t>
    </dgm:pt>
    <dgm:pt modelId="{D1A81766-4BD1-49CB-8747-586C9BB33345}" type="pres">
      <dgm:prSet presAssocID="{D22B8A02-6A7D-4786-B7D9-B0BDA39B4571}" presName="Name0" presStyleCnt="0">
        <dgm:presLayoutVars>
          <dgm:chMax/>
          <dgm:chPref/>
          <dgm:dir/>
          <dgm:animLvl val="lvl"/>
        </dgm:presLayoutVars>
      </dgm:prSet>
      <dgm:spPr/>
    </dgm:pt>
    <dgm:pt modelId="{6460BB69-9E9D-4745-BC65-5A934CBC496C}" type="pres">
      <dgm:prSet presAssocID="{AC482174-78DC-4732-9E88-9F2D6BA56B3C}" presName="composite" presStyleCnt="0"/>
      <dgm:spPr/>
    </dgm:pt>
    <dgm:pt modelId="{71496338-3997-4A28-94FC-EB22F9A47180}" type="pres">
      <dgm:prSet presAssocID="{AC482174-78DC-4732-9E88-9F2D6BA56B3C}" presName="Parent1" presStyleLbl="node1" presStyleIdx="0" presStyleCnt="6">
        <dgm:presLayoutVars>
          <dgm:chMax val="1"/>
          <dgm:chPref val="1"/>
          <dgm:bulletEnabled val="1"/>
        </dgm:presLayoutVars>
      </dgm:prSet>
      <dgm:spPr/>
    </dgm:pt>
    <dgm:pt modelId="{232E24AA-33A1-4643-BED2-4B4C1146387A}" type="pres">
      <dgm:prSet presAssocID="{AC482174-78DC-4732-9E88-9F2D6BA56B3C}" presName="Childtext1" presStyleLbl="revTx" presStyleIdx="0" presStyleCnt="3">
        <dgm:presLayoutVars>
          <dgm:chMax val="0"/>
          <dgm:chPref val="0"/>
          <dgm:bulletEnabled val="1"/>
        </dgm:presLayoutVars>
      </dgm:prSet>
      <dgm:spPr/>
    </dgm:pt>
    <dgm:pt modelId="{643186E2-95DE-4F12-87E0-570B3B2078C8}" type="pres">
      <dgm:prSet presAssocID="{AC482174-78DC-4732-9E88-9F2D6BA56B3C}" presName="BalanceSpacing" presStyleCnt="0"/>
      <dgm:spPr/>
    </dgm:pt>
    <dgm:pt modelId="{3A63A6D8-9598-412E-BACB-60B15FFDD436}" type="pres">
      <dgm:prSet presAssocID="{AC482174-78DC-4732-9E88-9F2D6BA56B3C}" presName="BalanceSpacing1" presStyleCnt="0"/>
      <dgm:spPr/>
    </dgm:pt>
    <dgm:pt modelId="{E6200878-6B92-48CB-8658-EE53493EC1BD}" type="pres">
      <dgm:prSet presAssocID="{25B0B4A8-77D7-480F-B84F-EA9D58F3F9E7}" presName="Accent1Text" presStyleLbl="node1" presStyleIdx="1" presStyleCnt="6"/>
      <dgm:spPr/>
    </dgm:pt>
    <dgm:pt modelId="{E46C65E0-1B95-4D99-9719-36762A7B134D}" type="pres">
      <dgm:prSet presAssocID="{25B0B4A8-77D7-480F-B84F-EA9D58F3F9E7}" presName="spaceBetweenRectangles" presStyleCnt="0"/>
      <dgm:spPr/>
    </dgm:pt>
    <dgm:pt modelId="{47276FA0-637C-4E16-B481-9EC6260F8511}" type="pres">
      <dgm:prSet presAssocID="{84CA2975-E752-450B-B0CC-D3A31DDD568A}" presName="composite" presStyleCnt="0"/>
      <dgm:spPr/>
    </dgm:pt>
    <dgm:pt modelId="{771E6317-AF9F-450E-A163-449F3C35E23F}" type="pres">
      <dgm:prSet presAssocID="{84CA2975-E752-450B-B0CC-D3A31DDD568A}" presName="Parent1" presStyleLbl="node1" presStyleIdx="2" presStyleCnt="6">
        <dgm:presLayoutVars>
          <dgm:chMax val="1"/>
          <dgm:chPref val="1"/>
          <dgm:bulletEnabled val="1"/>
        </dgm:presLayoutVars>
      </dgm:prSet>
      <dgm:spPr/>
    </dgm:pt>
    <dgm:pt modelId="{98830CBF-0447-4EBD-98CA-9C19811B7744}" type="pres">
      <dgm:prSet presAssocID="{84CA2975-E752-450B-B0CC-D3A31DDD568A}" presName="Childtext1" presStyleLbl="revTx" presStyleIdx="1" presStyleCnt="3" custLinFactY="43623" custLinFactNeighborX="40636" custLinFactNeighborY="100000">
        <dgm:presLayoutVars>
          <dgm:chMax val="0"/>
          <dgm:chPref val="0"/>
          <dgm:bulletEnabled val="1"/>
        </dgm:presLayoutVars>
      </dgm:prSet>
      <dgm:spPr/>
    </dgm:pt>
    <dgm:pt modelId="{67C79126-C08A-4C7B-AAA1-10F0E1A8E691}" type="pres">
      <dgm:prSet presAssocID="{84CA2975-E752-450B-B0CC-D3A31DDD568A}" presName="BalanceSpacing" presStyleCnt="0"/>
      <dgm:spPr/>
    </dgm:pt>
    <dgm:pt modelId="{A26BFEC6-EA50-4784-86CC-806DEB52F3C2}" type="pres">
      <dgm:prSet presAssocID="{84CA2975-E752-450B-B0CC-D3A31DDD568A}" presName="BalanceSpacing1" presStyleCnt="0"/>
      <dgm:spPr/>
    </dgm:pt>
    <dgm:pt modelId="{F3CF6B22-2801-401F-B01C-7FF69B70E6B7}" type="pres">
      <dgm:prSet presAssocID="{1E95CD9E-E02A-4C86-9541-CCA603679247}" presName="Accent1Text" presStyleLbl="node1" presStyleIdx="3" presStyleCnt="6" custScaleX="101464"/>
      <dgm:spPr/>
    </dgm:pt>
    <dgm:pt modelId="{C710DD9C-67CA-48BD-8B34-A470D6B7C6B5}" type="pres">
      <dgm:prSet presAssocID="{1E95CD9E-E02A-4C86-9541-CCA603679247}" presName="spaceBetweenRectangles" presStyleCnt="0"/>
      <dgm:spPr/>
    </dgm:pt>
    <dgm:pt modelId="{9517E2CF-BD37-4A4D-BDB2-41155F0F376D}" type="pres">
      <dgm:prSet presAssocID="{99CBA397-E818-4A2B-A0EF-12A1AA19116B}" presName="composite" presStyleCnt="0"/>
      <dgm:spPr/>
    </dgm:pt>
    <dgm:pt modelId="{5A3035AF-F749-45D7-A166-9AFDCF10A083}" type="pres">
      <dgm:prSet presAssocID="{99CBA397-E818-4A2B-A0EF-12A1AA19116B}" presName="Parent1" presStyleLbl="node1" presStyleIdx="4" presStyleCnt="6">
        <dgm:presLayoutVars>
          <dgm:chMax val="1"/>
          <dgm:chPref val="1"/>
          <dgm:bulletEnabled val="1"/>
        </dgm:presLayoutVars>
      </dgm:prSet>
      <dgm:spPr/>
    </dgm:pt>
    <dgm:pt modelId="{FDB52E2B-AB25-4F90-8196-8B4A4B06B7DE}" type="pres">
      <dgm:prSet presAssocID="{99CBA397-E818-4A2B-A0EF-12A1AA19116B}" presName="Childtext1" presStyleLbl="revTx" presStyleIdx="2" presStyleCnt="3">
        <dgm:presLayoutVars>
          <dgm:chMax val="0"/>
          <dgm:chPref val="0"/>
          <dgm:bulletEnabled val="1"/>
        </dgm:presLayoutVars>
      </dgm:prSet>
      <dgm:spPr/>
    </dgm:pt>
    <dgm:pt modelId="{E5362AF2-46F4-4376-A427-40DAD6DD761C}" type="pres">
      <dgm:prSet presAssocID="{99CBA397-E818-4A2B-A0EF-12A1AA19116B}" presName="BalanceSpacing" presStyleCnt="0"/>
      <dgm:spPr/>
    </dgm:pt>
    <dgm:pt modelId="{46651F0F-B21D-4716-9431-E408B91DBDBF}" type="pres">
      <dgm:prSet presAssocID="{99CBA397-E818-4A2B-A0EF-12A1AA19116B}" presName="BalanceSpacing1" presStyleCnt="0"/>
      <dgm:spPr/>
    </dgm:pt>
    <dgm:pt modelId="{C8496907-440F-4FF1-9A27-8E65B448061F}" type="pres">
      <dgm:prSet presAssocID="{6226E4B7-29A3-409E-B61F-06EE0F1CFE78}" presName="Accent1Text" presStyleLbl="node1" presStyleIdx="5" presStyleCnt="6" custScaleX="74708"/>
      <dgm:spPr/>
    </dgm:pt>
  </dgm:ptLst>
  <dgm:cxnLst>
    <dgm:cxn modelId="{A7FA6618-79D0-4838-AC3E-FBC6584CEC60}" type="presOf" srcId="{99CBA397-E818-4A2B-A0EF-12A1AA19116B}" destId="{5A3035AF-F749-45D7-A166-9AFDCF10A083}" srcOrd="0" destOrd="0" presId="urn:microsoft.com/office/officeart/2008/layout/AlternatingHexagons"/>
    <dgm:cxn modelId="{EBBBE749-5D65-49E1-BD0E-0D0BE44ED653}" type="presOf" srcId="{6226E4B7-29A3-409E-B61F-06EE0F1CFE78}" destId="{C8496907-440F-4FF1-9A27-8E65B448061F}" srcOrd="0" destOrd="0" presId="urn:microsoft.com/office/officeart/2008/layout/AlternatingHexagons"/>
    <dgm:cxn modelId="{D273028C-4B33-4EA2-B3BC-C5C5D9468C64}" srcId="{D22B8A02-6A7D-4786-B7D9-B0BDA39B4571}" destId="{84CA2975-E752-450B-B0CC-D3A31DDD568A}" srcOrd="1" destOrd="0" parTransId="{2E18029B-9675-4A4E-AE31-7DEB00256787}" sibTransId="{1E95CD9E-E02A-4C86-9541-CCA603679247}"/>
    <dgm:cxn modelId="{CF4F2C8C-D9BF-4D05-9E44-9A349DD14537}" type="presOf" srcId="{84CA2975-E752-450B-B0CC-D3A31DDD568A}" destId="{771E6317-AF9F-450E-A163-449F3C35E23F}" srcOrd="0" destOrd="0" presId="urn:microsoft.com/office/officeart/2008/layout/AlternatingHexagons"/>
    <dgm:cxn modelId="{B9026C92-A287-48C6-92F2-3A63A508E610}" type="presOf" srcId="{D22B8A02-6A7D-4786-B7D9-B0BDA39B4571}" destId="{D1A81766-4BD1-49CB-8747-586C9BB33345}" srcOrd="0" destOrd="0" presId="urn:microsoft.com/office/officeart/2008/layout/AlternatingHexagons"/>
    <dgm:cxn modelId="{3558D2A0-4E42-437A-AACF-A7910BEDE791}" type="presOf" srcId="{25B0B4A8-77D7-480F-B84F-EA9D58F3F9E7}" destId="{E6200878-6B92-48CB-8658-EE53493EC1BD}" srcOrd="0" destOrd="0" presId="urn:microsoft.com/office/officeart/2008/layout/AlternatingHexagons"/>
    <dgm:cxn modelId="{ED0D98AB-6233-41CB-B4C2-E8926A6CA451}" srcId="{D22B8A02-6A7D-4786-B7D9-B0BDA39B4571}" destId="{AC482174-78DC-4732-9E88-9F2D6BA56B3C}" srcOrd="0" destOrd="0" parTransId="{E0A637E4-0A9D-4BF8-B99A-0248E8633C3D}" sibTransId="{25B0B4A8-77D7-480F-B84F-EA9D58F3F9E7}"/>
    <dgm:cxn modelId="{D9CDC7B0-F530-419B-AD0D-8C0AACFC8BDF}" type="presOf" srcId="{1E95CD9E-E02A-4C86-9541-CCA603679247}" destId="{F3CF6B22-2801-401F-B01C-7FF69B70E6B7}" srcOrd="0" destOrd="0" presId="urn:microsoft.com/office/officeart/2008/layout/AlternatingHexagons"/>
    <dgm:cxn modelId="{4350B7F0-863F-4374-BFC4-5B629BF0D548}" type="presOf" srcId="{AC482174-78DC-4732-9E88-9F2D6BA56B3C}" destId="{71496338-3997-4A28-94FC-EB22F9A47180}" srcOrd="0" destOrd="0" presId="urn:microsoft.com/office/officeart/2008/layout/AlternatingHexagons"/>
    <dgm:cxn modelId="{DF8A30F6-4041-4DE5-A67E-0E47E1253D54}" srcId="{D22B8A02-6A7D-4786-B7D9-B0BDA39B4571}" destId="{99CBA397-E818-4A2B-A0EF-12A1AA19116B}" srcOrd="2" destOrd="0" parTransId="{677474D3-5B89-4F8B-B2E3-23A33E75A13D}" sibTransId="{6226E4B7-29A3-409E-B61F-06EE0F1CFE78}"/>
    <dgm:cxn modelId="{1DD566FF-1136-412D-A718-42D2059F5782}" type="presParOf" srcId="{D1A81766-4BD1-49CB-8747-586C9BB33345}" destId="{6460BB69-9E9D-4745-BC65-5A934CBC496C}" srcOrd="0" destOrd="0" presId="urn:microsoft.com/office/officeart/2008/layout/AlternatingHexagons"/>
    <dgm:cxn modelId="{587700DE-F75A-4804-BE95-F4773E3FD3FF}" type="presParOf" srcId="{6460BB69-9E9D-4745-BC65-5A934CBC496C}" destId="{71496338-3997-4A28-94FC-EB22F9A47180}" srcOrd="0" destOrd="0" presId="urn:microsoft.com/office/officeart/2008/layout/AlternatingHexagons"/>
    <dgm:cxn modelId="{7AB45F32-9A67-4B8C-9D66-BB4CFB699B38}" type="presParOf" srcId="{6460BB69-9E9D-4745-BC65-5A934CBC496C}" destId="{232E24AA-33A1-4643-BED2-4B4C1146387A}" srcOrd="1" destOrd="0" presId="urn:microsoft.com/office/officeart/2008/layout/AlternatingHexagons"/>
    <dgm:cxn modelId="{B51B218F-4FA9-4A8F-B64E-F79C0234A8A2}" type="presParOf" srcId="{6460BB69-9E9D-4745-BC65-5A934CBC496C}" destId="{643186E2-95DE-4F12-87E0-570B3B2078C8}" srcOrd="2" destOrd="0" presId="urn:microsoft.com/office/officeart/2008/layout/AlternatingHexagons"/>
    <dgm:cxn modelId="{B7D39AE7-5FA9-45FA-A35E-8691F9634A0B}" type="presParOf" srcId="{6460BB69-9E9D-4745-BC65-5A934CBC496C}" destId="{3A63A6D8-9598-412E-BACB-60B15FFDD436}" srcOrd="3" destOrd="0" presId="urn:microsoft.com/office/officeart/2008/layout/AlternatingHexagons"/>
    <dgm:cxn modelId="{C6B3F70B-9A6A-4929-B6E6-013D71E377E8}" type="presParOf" srcId="{6460BB69-9E9D-4745-BC65-5A934CBC496C}" destId="{E6200878-6B92-48CB-8658-EE53493EC1BD}" srcOrd="4" destOrd="0" presId="urn:microsoft.com/office/officeart/2008/layout/AlternatingHexagons"/>
    <dgm:cxn modelId="{CBF51D16-3B2C-46CD-94AB-376DDB0ECDCA}" type="presParOf" srcId="{D1A81766-4BD1-49CB-8747-586C9BB33345}" destId="{E46C65E0-1B95-4D99-9719-36762A7B134D}" srcOrd="1" destOrd="0" presId="urn:microsoft.com/office/officeart/2008/layout/AlternatingHexagons"/>
    <dgm:cxn modelId="{52AC3AF2-BA79-4D81-8D18-D813A2425B18}" type="presParOf" srcId="{D1A81766-4BD1-49CB-8747-586C9BB33345}" destId="{47276FA0-637C-4E16-B481-9EC6260F8511}" srcOrd="2" destOrd="0" presId="urn:microsoft.com/office/officeart/2008/layout/AlternatingHexagons"/>
    <dgm:cxn modelId="{4E6D38CE-86D7-4417-B235-27A3F5C5BE16}" type="presParOf" srcId="{47276FA0-637C-4E16-B481-9EC6260F8511}" destId="{771E6317-AF9F-450E-A163-449F3C35E23F}" srcOrd="0" destOrd="0" presId="urn:microsoft.com/office/officeart/2008/layout/AlternatingHexagons"/>
    <dgm:cxn modelId="{4CA207FE-803D-45D9-A3D5-27386006FB7F}" type="presParOf" srcId="{47276FA0-637C-4E16-B481-9EC6260F8511}" destId="{98830CBF-0447-4EBD-98CA-9C19811B7744}" srcOrd="1" destOrd="0" presId="urn:microsoft.com/office/officeart/2008/layout/AlternatingHexagons"/>
    <dgm:cxn modelId="{7D02AEA1-56BE-4772-89DD-E4FA0F42D3FB}" type="presParOf" srcId="{47276FA0-637C-4E16-B481-9EC6260F8511}" destId="{67C79126-C08A-4C7B-AAA1-10F0E1A8E691}" srcOrd="2" destOrd="0" presId="urn:microsoft.com/office/officeart/2008/layout/AlternatingHexagons"/>
    <dgm:cxn modelId="{93C0C758-FDCC-455C-B3F0-F1B47F134341}" type="presParOf" srcId="{47276FA0-637C-4E16-B481-9EC6260F8511}" destId="{A26BFEC6-EA50-4784-86CC-806DEB52F3C2}" srcOrd="3" destOrd="0" presId="urn:microsoft.com/office/officeart/2008/layout/AlternatingHexagons"/>
    <dgm:cxn modelId="{E069F019-49EC-4A83-90B4-A07E9D7EC61A}" type="presParOf" srcId="{47276FA0-637C-4E16-B481-9EC6260F8511}" destId="{F3CF6B22-2801-401F-B01C-7FF69B70E6B7}" srcOrd="4" destOrd="0" presId="urn:microsoft.com/office/officeart/2008/layout/AlternatingHexagons"/>
    <dgm:cxn modelId="{0026C974-88B8-4868-9E5A-7B77E5EDEF1C}" type="presParOf" srcId="{D1A81766-4BD1-49CB-8747-586C9BB33345}" destId="{C710DD9C-67CA-48BD-8B34-A470D6B7C6B5}" srcOrd="3" destOrd="0" presId="urn:microsoft.com/office/officeart/2008/layout/AlternatingHexagons"/>
    <dgm:cxn modelId="{6151F88E-C3CF-4F08-8BE8-E628EA27B781}" type="presParOf" srcId="{D1A81766-4BD1-49CB-8747-586C9BB33345}" destId="{9517E2CF-BD37-4A4D-BDB2-41155F0F376D}" srcOrd="4" destOrd="0" presId="urn:microsoft.com/office/officeart/2008/layout/AlternatingHexagons"/>
    <dgm:cxn modelId="{460EAFED-BC99-4095-B4CD-42D9379AEB0B}" type="presParOf" srcId="{9517E2CF-BD37-4A4D-BDB2-41155F0F376D}" destId="{5A3035AF-F749-45D7-A166-9AFDCF10A083}" srcOrd="0" destOrd="0" presId="urn:microsoft.com/office/officeart/2008/layout/AlternatingHexagons"/>
    <dgm:cxn modelId="{7A238E2D-99C5-4032-9FA4-170494F152B3}" type="presParOf" srcId="{9517E2CF-BD37-4A4D-BDB2-41155F0F376D}" destId="{FDB52E2B-AB25-4F90-8196-8B4A4B06B7DE}" srcOrd="1" destOrd="0" presId="urn:microsoft.com/office/officeart/2008/layout/AlternatingHexagons"/>
    <dgm:cxn modelId="{DEE6A075-B45E-44F1-80BB-3E781992B29A}" type="presParOf" srcId="{9517E2CF-BD37-4A4D-BDB2-41155F0F376D}" destId="{E5362AF2-46F4-4376-A427-40DAD6DD761C}" srcOrd="2" destOrd="0" presId="urn:microsoft.com/office/officeart/2008/layout/AlternatingHexagons"/>
    <dgm:cxn modelId="{A3162585-20E7-45B0-B047-7E91BEC36221}" type="presParOf" srcId="{9517E2CF-BD37-4A4D-BDB2-41155F0F376D}" destId="{46651F0F-B21D-4716-9431-E408B91DBDBF}" srcOrd="3" destOrd="0" presId="urn:microsoft.com/office/officeart/2008/layout/AlternatingHexagons"/>
    <dgm:cxn modelId="{A32D1A88-A965-4655-8439-45055DE12CFE}" type="presParOf" srcId="{9517E2CF-BD37-4A4D-BDB2-41155F0F376D}" destId="{C8496907-440F-4FF1-9A27-8E65B448061F}"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96338-3997-4A28-94FC-EB22F9A47180}">
      <dsp:nvSpPr>
        <dsp:cNvPr id="0" name=""/>
        <dsp:cNvSpPr/>
      </dsp:nvSpPr>
      <dsp:spPr>
        <a:xfrm rot="5400000">
          <a:off x="5408374" y="192145"/>
          <a:ext cx="2890862" cy="2515050"/>
        </a:xfrm>
        <a:prstGeom prst="hexagon">
          <a:avLst>
            <a:gd name="adj" fmla="val 25000"/>
            <a:gd name="vf" fmla="val 11547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Quality of social relationships</a:t>
          </a:r>
          <a:endParaRPr lang="it-IT" sz="2800" kern="1200" dirty="0">
            <a:latin typeface="Arial" panose="020B0604020202020204" pitchFamily="34" charset="0"/>
            <a:cs typeface="Arial" panose="020B0604020202020204" pitchFamily="34" charset="0"/>
          </a:endParaRPr>
        </a:p>
      </dsp:txBody>
      <dsp:txXfrm rot="-5400000">
        <a:off x="5988209" y="454732"/>
        <a:ext cx="1731192" cy="1989876"/>
      </dsp:txXfrm>
    </dsp:sp>
    <dsp:sp modelId="{232E24AA-33A1-4643-BED2-4B4C1146387A}">
      <dsp:nvSpPr>
        <dsp:cNvPr id="0" name=""/>
        <dsp:cNvSpPr/>
      </dsp:nvSpPr>
      <dsp:spPr>
        <a:xfrm>
          <a:off x="8187649" y="582412"/>
          <a:ext cx="3226202" cy="1734517"/>
        </a:xfrm>
        <a:prstGeom prst="rect">
          <a:avLst/>
        </a:prstGeom>
        <a:noFill/>
        <a:ln>
          <a:noFill/>
        </a:ln>
        <a:effectLst/>
      </dsp:spPr>
      <dsp:style>
        <a:lnRef idx="0">
          <a:scrgbClr r="0" g="0" b="0"/>
        </a:lnRef>
        <a:fillRef idx="0">
          <a:scrgbClr r="0" g="0" b="0"/>
        </a:fillRef>
        <a:effectRef idx="0">
          <a:scrgbClr r="0" g="0" b="0"/>
        </a:effectRef>
        <a:fontRef idx="minor"/>
      </dsp:style>
    </dsp:sp>
    <dsp:sp modelId="{E6200878-6B92-48CB-8658-EE53493EC1BD}">
      <dsp:nvSpPr>
        <dsp:cNvPr id="0" name=""/>
        <dsp:cNvSpPr/>
      </dsp:nvSpPr>
      <dsp:spPr>
        <a:xfrm rot="5400000">
          <a:off x="2692120" y="192145"/>
          <a:ext cx="2890862" cy="2515050"/>
        </a:xfrm>
        <a:prstGeom prst="hexagon">
          <a:avLst>
            <a:gd name="adj" fmla="val 25000"/>
            <a:gd name="vf" fmla="val 115470"/>
          </a:avLst>
        </a:prstGeom>
        <a:solidFill>
          <a:schemeClr val="bg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it-IT" sz="2800" kern="1200" dirty="0">
            <a:latin typeface="Arial" panose="020B0604020202020204" pitchFamily="34" charset="0"/>
            <a:cs typeface="Arial" panose="020B0604020202020204" pitchFamily="34" charset="0"/>
          </a:endParaRPr>
        </a:p>
      </dsp:txBody>
      <dsp:txXfrm rot="-5400000">
        <a:off x="3271955" y="454732"/>
        <a:ext cx="1731192" cy="1989876"/>
      </dsp:txXfrm>
    </dsp:sp>
    <dsp:sp modelId="{771E6317-AF9F-450E-A163-449F3C35E23F}">
      <dsp:nvSpPr>
        <dsp:cNvPr id="0" name=""/>
        <dsp:cNvSpPr/>
      </dsp:nvSpPr>
      <dsp:spPr>
        <a:xfrm rot="5400000">
          <a:off x="4045044" y="2645909"/>
          <a:ext cx="2890862" cy="2515050"/>
        </a:xfrm>
        <a:prstGeom prst="hexagon">
          <a:avLst>
            <a:gd name="adj" fmla="val 25000"/>
            <a:gd name="vf" fmla="val 115470"/>
          </a:avLst>
        </a:prstGeom>
        <a:solidFill>
          <a:schemeClr val="accent6">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Well-being versus ill-being</a:t>
          </a:r>
          <a:endParaRPr lang="it-IT" sz="2800" kern="1200" dirty="0">
            <a:latin typeface="Arial" panose="020B0604020202020204" pitchFamily="34" charset="0"/>
            <a:cs typeface="Arial" panose="020B0604020202020204" pitchFamily="34" charset="0"/>
          </a:endParaRPr>
        </a:p>
      </dsp:txBody>
      <dsp:txXfrm rot="-5400000">
        <a:off x="4624879" y="2908496"/>
        <a:ext cx="1731192" cy="1989876"/>
      </dsp:txXfrm>
    </dsp:sp>
    <dsp:sp modelId="{98830CBF-0447-4EBD-98CA-9C19811B7744}">
      <dsp:nvSpPr>
        <dsp:cNvPr id="0" name=""/>
        <dsp:cNvSpPr/>
      </dsp:nvSpPr>
      <dsp:spPr>
        <a:xfrm>
          <a:off x="2275457" y="5527342"/>
          <a:ext cx="3122131" cy="1734517"/>
        </a:xfrm>
        <a:prstGeom prst="rect">
          <a:avLst/>
        </a:prstGeom>
        <a:noFill/>
        <a:ln>
          <a:noFill/>
        </a:ln>
        <a:effectLst/>
      </dsp:spPr>
      <dsp:style>
        <a:lnRef idx="0">
          <a:scrgbClr r="0" g="0" b="0"/>
        </a:lnRef>
        <a:fillRef idx="0">
          <a:scrgbClr r="0" g="0" b="0"/>
        </a:fillRef>
        <a:effectRef idx="0">
          <a:scrgbClr r="0" g="0" b="0"/>
        </a:effectRef>
        <a:fontRef idx="minor"/>
      </dsp:style>
    </dsp:sp>
    <dsp:sp modelId="{F3CF6B22-2801-401F-B01C-7FF69B70E6B7}">
      <dsp:nvSpPr>
        <dsp:cNvPr id="0" name=""/>
        <dsp:cNvSpPr/>
      </dsp:nvSpPr>
      <dsp:spPr>
        <a:xfrm rot="5400000">
          <a:off x="6761298" y="2627499"/>
          <a:ext cx="2890862" cy="2551870"/>
        </a:xfrm>
        <a:prstGeom prst="hexagon">
          <a:avLst>
            <a:gd name="adj" fmla="val 25000"/>
            <a:gd name="vf" fmla="val 115470"/>
          </a:avLst>
        </a:prstGeom>
        <a:solidFill>
          <a:schemeClr val="accent6">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Biological correlates</a:t>
          </a:r>
          <a:endParaRPr lang="it-IT" sz="2800" kern="1200" dirty="0">
            <a:latin typeface="Arial" panose="020B0604020202020204" pitchFamily="34" charset="0"/>
            <a:cs typeface="Arial" panose="020B0604020202020204" pitchFamily="34" charset="0"/>
          </a:endParaRPr>
        </a:p>
      </dsp:txBody>
      <dsp:txXfrm rot="-5400000">
        <a:off x="7331169" y="2911564"/>
        <a:ext cx="1751120" cy="1983740"/>
      </dsp:txXfrm>
    </dsp:sp>
    <dsp:sp modelId="{5A3035AF-F749-45D7-A166-9AFDCF10A083}">
      <dsp:nvSpPr>
        <dsp:cNvPr id="0" name=""/>
        <dsp:cNvSpPr/>
      </dsp:nvSpPr>
      <dsp:spPr>
        <a:xfrm rot="5400000">
          <a:off x="5408374" y="5099673"/>
          <a:ext cx="2890862" cy="2515050"/>
        </a:xfrm>
        <a:prstGeom prst="hexagon">
          <a:avLst>
            <a:gd name="adj" fmla="val 25000"/>
            <a:gd name="vf" fmla="val 115470"/>
          </a:avLst>
        </a:prstGeom>
        <a:solidFill>
          <a:schemeClr val="accent6">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More detailed measures and objective data</a:t>
          </a:r>
          <a:endParaRPr lang="it-IT" sz="2800" kern="1200" dirty="0">
            <a:latin typeface="Arial" panose="020B0604020202020204" pitchFamily="34" charset="0"/>
            <a:cs typeface="Arial" panose="020B0604020202020204" pitchFamily="34" charset="0"/>
          </a:endParaRPr>
        </a:p>
      </dsp:txBody>
      <dsp:txXfrm rot="-5400000">
        <a:off x="5988209" y="5362260"/>
        <a:ext cx="1731192" cy="1989876"/>
      </dsp:txXfrm>
    </dsp:sp>
    <dsp:sp modelId="{FDB52E2B-AB25-4F90-8196-8B4A4B06B7DE}">
      <dsp:nvSpPr>
        <dsp:cNvPr id="0" name=""/>
        <dsp:cNvSpPr/>
      </dsp:nvSpPr>
      <dsp:spPr>
        <a:xfrm>
          <a:off x="8187649" y="5489940"/>
          <a:ext cx="3226202" cy="1734517"/>
        </a:xfrm>
        <a:prstGeom prst="rect">
          <a:avLst/>
        </a:prstGeom>
        <a:noFill/>
        <a:ln>
          <a:noFill/>
        </a:ln>
        <a:effectLst/>
      </dsp:spPr>
      <dsp:style>
        <a:lnRef idx="0">
          <a:scrgbClr r="0" g="0" b="0"/>
        </a:lnRef>
        <a:fillRef idx="0">
          <a:scrgbClr r="0" g="0" b="0"/>
        </a:fillRef>
        <a:effectRef idx="0">
          <a:scrgbClr r="0" g="0" b="0"/>
        </a:effectRef>
        <a:fontRef idx="minor"/>
      </dsp:style>
    </dsp:sp>
    <dsp:sp modelId="{C8496907-440F-4FF1-9A27-8E65B448061F}">
      <dsp:nvSpPr>
        <dsp:cNvPr id="0" name=""/>
        <dsp:cNvSpPr/>
      </dsp:nvSpPr>
      <dsp:spPr>
        <a:xfrm rot="5400000">
          <a:off x="2692120" y="5417727"/>
          <a:ext cx="2890862" cy="1878943"/>
        </a:xfrm>
        <a:prstGeom prst="hexagon">
          <a:avLst>
            <a:gd name="adj" fmla="val 25000"/>
            <a:gd name="vf" fmla="val 115470"/>
          </a:avLst>
        </a:prstGeom>
        <a:solidFill>
          <a:schemeClr val="bg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it-IT" sz="2800" kern="1200">
            <a:latin typeface="Arial" panose="020B0604020202020204" pitchFamily="34" charset="0"/>
            <a:cs typeface="Arial" panose="020B0604020202020204" pitchFamily="34" charset="0"/>
          </a:endParaRPr>
        </a:p>
      </dsp:txBody>
      <dsp:txXfrm rot="-5400000">
        <a:off x="3456427" y="5309252"/>
        <a:ext cx="1362247" cy="209589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5EC894-440B-54E8-829F-76AA0E530F31}"/>
              </a:ext>
            </a:extLst>
          </p:cNvPr>
          <p:cNvSpPr>
            <a:spLocks noGrp="1"/>
          </p:cNvSpPr>
          <p:nvPr>
            <p:ph type="hdr" sz="quarter"/>
          </p:nvPr>
        </p:nvSpPr>
        <p:spPr>
          <a:xfrm>
            <a:off x="0" y="0"/>
            <a:ext cx="4457700" cy="917223"/>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F18EDAA7-7DD2-E373-7D65-C3512A6E3A42}"/>
              </a:ext>
            </a:extLst>
          </p:cNvPr>
          <p:cNvSpPr>
            <a:spLocks noGrp="1"/>
          </p:cNvSpPr>
          <p:nvPr>
            <p:ph type="dt" sz="quarter" idx="1"/>
          </p:nvPr>
        </p:nvSpPr>
        <p:spPr>
          <a:xfrm>
            <a:off x="5826621" y="0"/>
            <a:ext cx="4457700" cy="917223"/>
          </a:xfrm>
          <a:prstGeom prst="rect">
            <a:avLst/>
          </a:prstGeom>
        </p:spPr>
        <p:txBody>
          <a:bodyPr vert="horz" lIns="91440" tIns="45720" rIns="91440" bIns="45720" rtlCol="0"/>
          <a:lstStyle>
            <a:lvl1pPr algn="r">
              <a:defRPr sz="1200"/>
            </a:lvl1pPr>
          </a:lstStyle>
          <a:p>
            <a:fld id="{8E80703A-2EBB-4DCF-8276-23DAB3D151AF}" type="datetimeFigureOut">
              <a:rPr lang="it-IT" smtClean="0"/>
              <a:t>03/03/2025</a:t>
            </a:fld>
            <a:endParaRPr lang="it-IT"/>
          </a:p>
        </p:txBody>
      </p:sp>
      <p:sp>
        <p:nvSpPr>
          <p:cNvPr id="4" name="Footer Placeholder 3">
            <a:extLst>
              <a:ext uri="{FF2B5EF4-FFF2-40B4-BE49-F238E27FC236}">
                <a16:creationId xmlns:a16="http://schemas.microsoft.com/office/drawing/2014/main" id="{B20F479D-FB94-8BDD-AF8D-96B2F60D92C0}"/>
              </a:ext>
            </a:extLst>
          </p:cNvPr>
          <p:cNvSpPr>
            <a:spLocks noGrp="1"/>
          </p:cNvSpPr>
          <p:nvPr>
            <p:ph type="ftr" sz="quarter" idx="2"/>
          </p:nvPr>
        </p:nvSpPr>
        <p:spPr>
          <a:xfrm>
            <a:off x="0" y="17370780"/>
            <a:ext cx="4457700" cy="917221"/>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C28B274B-FA01-D5A1-9C53-03CFDB401609}"/>
              </a:ext>
            </a:extLst>
          </p:cNvPr>
          <p:cNvSpPr>
            <a:spLocks noGrp="1"/>
          </p:cNvSpPr>
          <p:nvPr>
            <p:ph type="sldNum" sz="quarter" idx="3"/>
          </p:nvPr>
        </p:nvSpPr>
        <p:spPr>
          <a:xfrm>
            <a:off x="5826621" y="17370780"/>
            <a:ext cx="4457700" cy="917221"/>
          </a:xfrm>
          <a:prstGeom prst="rect">
            <a:avLst/>
          </a:prstGeom>
        </p:spPr>
        <p:txBody>
          <a:bodyPr vert="horz" lIns="91440" tIns="45720" rIns="91440" bIns="45720" rtlCol="0" anchor="b"/>
          <a:lstStyle>
            <a:lvl1pPr algn="r">
              <a:defRPr sz="1200"/>
            </a:lvl1pPr>
          </a:lstStyle>
          <a:p>
            <a:fld id="{C109C3AB-682D-446E-91F2-3C2B2913515A}" type="slidenum">
              <a:rPr lang="it-IT" smtClean="0"/>
              <a:t>‹#›</a:t>
            </a:fld>
            <a:endParaRPr lang="it-IT"/>
          </a:p>
        </p:txBody>
      </p:sp>
    </p:spTree>
    <p:extLst>
      <p:ext uri="{BB962C8B-B14F-4D97-AF65-F5344CB8AC3E}">
        <p14:creationId xmlns:p14="http://schemas.microsoft.com/office/powerpoint/2010/main" val="42016966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57700" cy="917223"/>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5826621" y="0"/>
            <a:ext cx="4457700" cy="917223"/>
          </a:xfrm>
          <a:prstGeom prst="rect">
            <a:avLst/>
          </a:prstGeom>
        </p:spPr>
        <p:txBody>
          <a:bodyPr vert="horz" lIns="91440" tIns="45720" rIns="91440" bIns="45720" rtlCol="0"/>
          <a:lstStyle>
            <a:lvl1pPr algn="r">
              <a:defRPr sz="1200"/>
            </a:lvl1pPr>
          </a:lstStyle>
          <a:p>
            <a:fld id="{206D81CA-291C-4483-9E20-DDC8B7399458}" type="datetimeFigureOut">
              <a:rPr lang="it-IT" smtClean="0"/>
              <a:t>03/03/2025</a:t>
            </a:fld>
            <a:endParaRPr lang="it-IT"/>
          </a:p>
        </p:txBody>
      </p:sp>
      <p:sp>
        <p:nvSpPr>
          <p:cNvPr id="4" name="Slide Image Placeholder 3"/>
          <p:cNvSpPr>
            <a:spLocks noGrp="1" noRot="1" noChangeAspect="1"/>
          </p:cNvSpPr>
          <p:nvPr>
            <p:ph type="sldImg" idx="2"/>
          </p:nvPr>
        </p:nvSpPr>
        <p:spPr>
          <a:xfrm>
            <a:off x="-341313" y="2286000"/>
            <a:ext cx="10971213" cy="61722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1028700" y="8802512"/>
            <a:ext cx="8229600" cy="7199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17370780"/>
            <a:ext cx="4457700" cy="917221"/>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5826621" y="17370780"/>
            <a:ext cx="4457700" cy="917221"/>
          </a:xfrm>
          <a:prstGeom prst="rect">
            <a:avLst/>
          </a:prstGeom>
        </p:spPr>
        <p:txBody>
          <a:bodyPr vert="horz" lIns="91440" tIns="45720" rIns="91440" bIns="45720" rtlCol="0" anchor="b"/>
          <a:lstStyle>
            <a:lvl1pPr algn="r">
              <a:defRPr sz="1200"/>
            </a:lvl1pPr>
          </a:lstStyle>
          <a:p>
            <a:fld id="{D6FE6FC5-B0CA-4EBB-825D-A0BD6E820CD9}" type="slidenum">
              <a:rPr lang="it-IT" smtClean="0"/>
              <a:t>‹#›</a:t>
            </a:fld>
            <a:endParaRPr lang="it-IT"/>
          </a:p>
        </p:txBody>
      </p:sp>
    </p:spTree>
    <p:extLst>
      <p:ext uri="{BB962C8B-B14F-4D97-AF65-F5344CB8AC3E}">
        <p14:creationId xmlns:p14="http://schemas.microsoft.com/office/powerpoint/2010/main" val="4041823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Gratitudine</a:t>
            </a:r>
            <a:r>
              <a:rPr lang="en-US" dirty="0"/>
              <a:t> </a:t>
            </a:r>
          </a:p>
          <a:p>
            <a:r>
              <a:rPr lang="en-US" dirty="0"/>
              <a:t>Myself</a:t>
            </a:r>
          </a:p>
          <a:p>
            <a:endParaRPr lang="it-IT" dirty="0"/>
          </a:p>
        </p:txBody>
      </p:sp>
      <p:sp>
        <p:nvSpPr>
          <p:cNvPr id="4" name="Slide Number Placeholder 3">
            <a:extLst>
              <a:ext uri="{FF2B5EF4-FFF2-40B4-BE49-F238E27FC236}">
                <a16:creationId xmlns:a16="http://schemas.microsoft.com/office/drawing/2014/main" id="{EC15F2EC-CA18-411C-2AA3-30086A00C622}"/>
              </a:ext>
            </a:extLst>
          </p:cNvPr>
          <p:cNvSpPr>
            <a:spLocks noGrp="1"/>
          </p:cNvSpPr>
          <p:nvPr>
            <p:ph type="sldNum" sz="quarter" idx="5"/>
          </p:nvPr>
        </p:nvSpPr>
        <p:spPr/>
        <p:txBody>
          <a:bodyPr/>
          <a:lstStyle/>
          <a:p>
            <a:fld id="{D6FE6FC5-B0CA-4EBB-825D-A0BD6E820CD9}" type="slidenum">
              <a:rPr lang="it-IT" smtClean="0"/>
              <a:t>1</a:t>
            </a:fld>
            <a:endParaRPr lang="it-IT"/>
          </a:p>
        </p:txBody>
      </p:sp>
    </p:spTree>
    <p:extLst>
      <p:ext uri="{BB962C8B-B14F-4D97-AF65-F5344CB8AC3E}">
        <p14:creationId xmlns:p14="http://schemas.microsoft.com/office/powerpoint/2010/main" val="4252218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7C5E8607-BD40-DE8F-46BF-8427AAECE873}"/>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13599C77-C9AC-54FD-449A-EE028862DFA1}"/>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993D8B4A-AA06-F180-CB25-3E23851F7CA6}"/>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108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spc="20" dirty="0">
                <a:effectLst/>
                <a:latin typeface="Arial" panose="020B0604020202020204" pitchFamily="34" charset="0"/>
                <a:ea typeface="Calibri" panose="020F0502020204030204" pitchFamily="34" charset="0"/>
              </a:rPr>
              <a:t>Half of the mental health disorders with long-lasting effects start in mid-adolescence</a:t>
            </a:r>
            <a:r>
              <a:rPr lang="en-US" sz="1200" baseline="30000" dirty="0">
                <a:effectLst/>
                <a:latin typeface="Arial" panose="020B0604020202020204" pitchFamily="34" charset="0"/>
                <a:ea typeface="Calibri" panose="020F0502020204030204" pitchFamily="34" charset="0"/>
              </a:rPr>
              <a:t>19–22</a:t>
            </a:r>
            <a:r>
              <a:rPr lang="en-GB" sz="1200" spc="20" dirty="0">
                <a:effectLst/>
                <a:latin typeface="Arial" panose="020B0604020202020204" pitchFamily="34" charset="0"/>
                <a:ea typeface="Calibri" panose="020F0502020204030204" pitchFamily="34" charset="0"/>
              </a:rPr>
              <a:t>,</a:t>
            </a:r>
            <a:endParaRPr lang="it-IT" dirty="0"/>
          </a:p>
        </p:txBody>
      </p:sp>
      <p:sp>
        <p:nvSpPr>
          <p:cNvPr id="4" name="Slide Number Placeholder 3"/>
          <p:cNvSpPr>
            <a:spLocks noGrp="1"/>
          </p:cNvSpPr>
          <p:nvPr>
            <p:ph type="sldNum" sz="quarter" idx="5"/>
          </p:nvPr>
        </p:nvSpPr>
        <p:spPr/>
        <p:txBody>
          <a:bodyPr/>
          <a:lstStyle/>
          <a:p>
            <a:fld id="{D6FE6FC5-B0CA-4EBB-825D-A0BD6E820CD9}" type="slidenum">
              <a:rPr lang="it-IT" smtClean="0"/>
              <a:t>11</a:t>
            </a:fld>
            <a:endParaRPr lang="it-IT"/>
          </a:p>
        </p:txBody>
      </p:sp>
    </p:spTree>
    <p:extLst>
      <p:ext uri="{BB962C8B-B14F-4D97-AF65-F5344CB8AC3E}">
        <p14:creationId xmlns:p14="http://schemas.microsoft.com/office/powerpoint/2010/main" val="3770154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D6FE6FC5-B0CA-4EBB-825D-A0BD6E820CD9}" type="slidenum">
              <a:rPr lang="it-IT" smtClean="0"/>
              <a:t>12</a:t>
            </a:fld>
            <a:endParaRPr lang="it-IT"/>
          </a:p>
        </p:txBody>
      </p:sp>
    </p:spTree>
    <p:extLst>
      <p:ext uri="{BB962C8B-B14F-4D97-AF65-F5344CB8AC3E}">
        <p14:creationId xmlns:p14="http://schemas.microsoft.com/office/powerpoint/2010/main" val="2623170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943578DD-3964-34C6-C301-63BF8F22559B}"/>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9B736B87-61B8-56FE-ACFD-57FD2773CF27}"/>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383CC437-5579-335B-B7FA-DB2EDEF20ACB}"/>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6619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9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panose="020B0604020202020204" pitchFamily="34" charset="0"/>
                <a:cs typeface="Arial" panose="020B0604020202020204" pitchFamily="34" charset="0"/>
              </a:rPr>
              <a:t> In Chile, over 20% of adolescents experience mental health problems such as anxiety, depression, and stress, with many going untreated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Arial" panose="020B0604020202020204" pitchFamily="34" charset="0"/>
                <a:cs typeface="Arial" panose="020B0604020202020204" pitchFamily="34" charset="0"/>
              </a:rPr>
              <a:t>During COVID-19, the prevalence of mental health problems was higher: depression (37.1%), anxiety (37.9%), and stress (54.6%). </a:t>
            </a:r>
            <a:endParaRPr kumimoji="0" lang="it-IT" sz="9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en-US" sz="9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en-US" sz="9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en-US" sz="900" dirty="0">
                <a:latin typeface="Arial" panose="020B0604020202020204" pitchFamily="34" charset="0"/>
                <a:cs typeface="Arial" panose="020B0604020202020204" pitchFamily="34" charset="0"/>
              </a:rPr>
              <a:t>Why is it important….? </a:t>
            </a:r>
          </a:p>
          <a:p>
            <a:pPr marL="0" indent="0">
              <a:lnSpc>
                <a:spcPct val="100000"/>
              </a:lnSpc>
              <a:buFont typeface="Arial" panose="020B0604020202020204" pitchFamily="34" charset="0"/>
              <a:buNone/>
            </a:pPr>
            <a:r>
              <a:rPr lang="en-US" sz="900" dirty="0">
                <a:latin typeface="Arial" panose="020B0604020202020204" pitchFamily="34" charset="0"/>
                <a:cs typeface="Arial" panose="020B0604020202020204" pitchFamily="34" charset="0"/>
              </a:rPr>
              <a:t>As a starting point I report the words of a teenager to the NYT:….. Great availability but also low awareness of its effects </a:t>
            </a:r>
          </a:p>
          <a:p>
            <a:pPr marL="285750" indent="-285750">
              <a:lnSpc>
                <a:spcPct val="100000"/>
              </a:lnSpc>
              <a:buFont typeface="Arial" panose="020B0604020202020204" pitchFamily="34" charset="0"/>
              <a:buChar char="•"/>
            </a:pPr>
            <a:r>
              <a:rPr lang="en-US" sz="900" dirty="0">
                <a:latin typeface="Arial" panose="020B0604020202020204" pitchFamily="34" charset="0"/>
                <a:cs typeface="Arial" panose="020B0604020202020204" pitchFamily="34" charset="0"/>
              </a:rPr>
              <a:t>In Switzerland, 99% of 12- to 19-years-old adolescents owned a smartphone in 2020, which was also the year with the highest increment in its use of the last ten years. </a:t>
            </a:r>
          </a:p>
          <a:p>
            <a:pPr marL="285750" indent="-285750">
              <a:lnSpc>
                <a:spcPct val="100000"/>
              </a:lnSpc>
              <a:buFont typeface="Arial" panose="020B0604020202020204" pitchFamily="34" charset="0"/>
              <a:buChar char="•"/>
            </a:pPr>
            <a:r>
              <a:rPr lang="en-GB" sz="900" dirty="0">
                <a:latin typeface="Arial" panose="020B0604020202020204" pitchFamily="34" charset="0"/>
                <a:cs typeface="Arial" panose="020B0604020202020204" pitchFamily="34" charset="0"/>
              </a:rPr>
              <a:t>More than 3 and 5 hours/day on week and weekend days, respectively</a:t>
            </a:r>
            <a:r>
              <a:rPr lang="en-US" sz="900" dirty="0">
                <a:latin typeface="Arial" panose="020B0604020202020204" pitchFamily="34" charset="0"/>
                <a:cs typeface="Arial" panose="020B0604020202020204" pitchFamily="34" charset="0"/>
              </a:rPr>
              <a:t> </a:t>
            </a:r>
          </a:p>
          <a:p>
            <a:pPr marL="285750" indent="-285750">
              <a:lnSpc>
                <a:spcPct val="100000"/>
              </a:lnSpc>
              <a:buFont typeface="Arial" panose="020B0604020202020204" pitchFamily="34" charset="0"/>
              <a:buChar char="•"/>
            </a:pPr>
            <a:r>
              <a:rPr lang="en-US" sz="900" dirty="0">
                <a:latin typeface="Arial" panose="020B0604020202020204" pitchFamily="34" charset="0"/>
                <a:cs typeface="Arial" panose="020B0604020202020204" pitchFamily="34" charset="0"/>
              </a:rPr>
              <a:t>According to a study using real-time data, young people reach their smartphones every 5 minutes – internalized and unconscious habit - and start an interaction, also without any notifications in it </a:t>
            </a:r>
          </a:p>
          <a:p>
            <a:pPr marL="285750" indent="-285750">
              <a:lnSpc>
                <a:spcPct val="100000"/>
              </a:lnSpc>
              <a:buFont typeface="Arial" panose="020B0604020202020204" pitchFamily="34" charset="0"/>
              <a:buChar char="•"/>
            </a:pPr>
            <a:r>
              <a:rPr lang="en-US" sz="900" dirty="0">
                <a:latin typeface="Arial" panose="020B0604020202020204" pitchFamily="34" charset="0"/>
                <a:cs typeface="Arial" panose="020B0604020202020204" pitchFamily="34" charset="0"/>
              </a:rPr>
              <a:t>The average person who receives a smartphone at 10-year old is going to spend about 8.74 years of his/her life on a smartphone</a:t>
            </a:r>
          </a:p>
          <a:p>
            <a:pPr marL="171450" indent="-171450">
              <a:lnSpc>
                <a:spcPct val="100000"/>
              </a:lnSpc>
              <a:buFont typeface="Arial" panose="020B0604020202020204" pitchFamily="34" charset="0"/>
              <a:buChar char="•"/>
            </a:pPr>
            <a:r>
              <a:rPr lang="en-US" sz="900" dirty="0">
                <a:latin typeface="Arial" panose="020B0604020202020204" pitchFamily="34" charset="0"/>
                <a:cs typeface="Arial" panose="020B0604020202020204" pitchFamily="34" charset="0"/>
              </a:rPr>
              <a:t>These data are impressive ! </a:t>
            </a:r>
            <a:r>
              <a:rPr lang="en-US" sz="900" dirty="0">
                <a:latin typeface="Arial" panose="020B0604020202020204" pitchFamily="34" charset="0"/>
                <a:cs typeface="Arial" panose="020B0604020202020204" pitchFamily="34" charset="0"/>
                <a:sym typeface="Wingdings" panose="05000000000000000000" pitchFamily="2" charset="2"/>
              </a:rPr>
              <a:t> digital technologies are not only part of our everyday lives, but they are also shaping our health </a:t>
            </a:r>
            <a:endParaRPr lang="en-US" sz="900" dirty="0">
              <a:latin typeface="Arial" panose="020B0604020202020204" pitchFamily="34" charset="0"/>
              <a:cs typeface="Arial" panose="020B0604020202020204" pitchFamily="34" charset="0"/>
            </a:endParaRPr>
          </a:p>
          <a:p>
            <a:pPr marL="171450" indent="-171450">
              <a:lnSpc>
                <a:spcPct val="100000"/>
              </a:lnSpc>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0" indent="0">
              <a:lnSpc>
                <a:spcPct val="100000"/>
              </a:lnSpc>
              <a:buFont typeface="+mj-lt"/>
              <a:buNone/>
            </a:pPr>
            <a:r>
              <a:rPr lang="en-US" sz="900" dirty="0">
                <a:latin typeface="Arial" panose="020B0604020202020204" pitchFamily="34" charset="0"/>
                <a:cs typeface="Arial" panose="020B0604020202020204" pitchFamily="34" charset="0"/>
              </a:rPr>
              <a:t>2) When we think to the adolescents’ health, researchers started to say that….</a:t>
            </a:r>
          </a:p>
          <a:p>
            <a:pPr marL="0" indent="0">
              <a:lnSpc>
                <a:spcPct val="100000"/>
              </a:lnSpc>
              <a:buFont typeface="Arial" panose="020B0604020202020204" pitchFamily="34" charset="0"/>
              <a:buNone/>
            </a:pPr>
            <a:r>
              <a:rPr lang="en-US" sz="900" dirty="0">
                <a:latin typeface="Arial" panose="020B0604020202020204" pitchFamily="34" charset="0"/>
                <a:cs typeface="Arial" panose="020B0604020202020204" pitchFamily="34" charset="0"/>
              </a:rPr>
              <a:t>This statement comes from data collected in more than 1 million adolescents in the United States showing an increased in depressive symptoms from 2012 (the year during which more than a half of young population owned a smartphone) to 2018;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a:latin typeface="Arial" panose="020B0604020202020204" pitchFamily="34" charset="0"/>
                <a:cs typeface="Arial" panose="020B0604020202020204" pitchFamily="34" charset="0"/>
              </a:rPr>
              <a:t>This result was mirrored in lower levels of happiness reported in similar large-scale studies;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a:latin typeface="Arial" panose="020B0604020202020204" pitchFamily="34" charset="0"/>
                <a:cs typeface="Arial" panose="020B0604020202020204" pitchFamily="34" charset="0"/>
              </a:rPr>
              <a:t>According to a recent review, 1 out of 4 adolescents reports symptoms of problematic smartphone use.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900" dirty="0">
                <a:effectLst/>
                <a:latin typeface="Arial" panose="020B0604020202020204" pitchFamily="34" charset="0"/>
                <a:ea typeface="SimSun" panose="02010600030101010101" pitchFamily="2" charset="-122"/>
                <a:cs typeface="Arial" panose="020B0604020202020204" pitchFamily="34" charset="0"/>
              </a:rPr>
              <a:t>Hence, researchers started to ask if (problematic) digital media use was associated with mental well-being in youth. HOWEVER, this question raised some controversy. Although the two trends augmented together, this does not necessarily imply that one </a:t>
            </a:r>
            <a:r>
              <a:rPr lang="en-GB" sz="900" dirty="0" err="1">
                <a:effectLst/>
                <a:latin typeface="Arial" panose="020B0604020202020204" pitchFamily="34" charset="0"/>
                <a:ea typeface="SimSun" panose="02010600030101010101" pitchFamily="2" charset="-122"/>
                <a:cs typeface="Arial" panose="020B0604020202020204" pitchFamily="34" charset="0"/>
              </a:rPr>
              <a:t>causeed</a:t>
            </a:r>
            <a:r>
              <a:rPr lang="en-GB" sz="900" dirty="0">
                <a:effectLst/>
                <a:latin typeface="Arial" panose="020B0604020202020204" pitchFamily="34" charset="0"/>
                <a:ea typeface="SimSun" panose="02010600030101010101" pitchFamily="2" charset="-122"/>
                <a:cs typeface="Arial" panose="020B0604020202020204" pitchFamily="34" charset="0"/>
              </a:rPr>
              <a:t> the other. Additionally, relationships among the two variables may not be so straightforward.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900" dirty="0">
              <a:effectLst/>
              <a:latin typeface="Arial" panose="020B0604020202020204" pitchFamily="34" charset="0"/>
              <a:ea typeface="SimSun" panose="02010600030101010101" pitchFamily="2" charset="-122"/>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900" dirty="0">
                <a:effectLst/>
                <a:latin typeface="Arial" panose="020B0604020202020204" pitchFamily="34" charset="0"/>
                <a:ea typeface="SimSun" panose="02010600030101010101" pitchFamily="2" charset="-122"/>
                <a:cs typeface="Arial" panose="020B0604020202020204" pitchFamily="34" charset="0"/>
              </a:rPr>
              <a:t>3) Third reason: the importance of the adolescent age for the rest of a person’s life. According to a well-known professor and investigator of the adolescent age….</a:t>
            </a:r>
          </a:p>
          <a:p>
            <a:pPr marL="285750" indent="-285750">
              <a:lnSpc>
                <a:spcPct val="100000"/>
              </a:lnSpc>
              <a:buFont typeface="Arial" panose="020B0604020202020204" pitchFamily="34" charset="0"/>
              <a:buChar char="•"/>
            </a:pPr>
            <a:r>
              <a:rPr lang="en-GB" sz="900" dirty="0">
                <a:effectLst/>
                <a:latin typeface="Arial" panose="020B0604020202020204" pitchFamily="34" charset="0"/>
                <a:ea typeface="SimSun" panose="02010600030101010101" pitchFamily="2" charset="-122"/>
                <a:cs typeface="Arial" panose="020B0604020202020204" pitchFamily="34" charset="0"/>
              </a:rPr>
              <a:t>Adolescence is defined as the transition from childhood to adulthood. A period of Big changes, big Developmental challenges including the research of own identity, establishing a sense of independence, the formation of close relations, and the achievement of important goals for the future</a:t>
            </a:r>
          </a:p>
          <a:p>
            <a:pPr marL="285750" indent="-285750">
              <a:lnSpc>
                <a:spcPct val="100000"/>
              </a:lnSpc>
              <a:buFont typeface="Arial" panose="020B0604020202020204" pitchFamily="34" charset="0"/>
              <a:buChar char="•"/>
            </a:pPr>
            <a:r>
              <a:rPr lang="en-US" sz="900" dirty="0">
                <a:latin typeface="Arial" panose="020B0604020202020204" pitchFamily="34" charset="0"/>
                <a:ea typeface="SimSun" panose="02010600030101010101" pitchFamily="2" charset="-122"/>
                <a:cs typeface="Arial" panose="020B0604020202020204" pitchFamily="34" charset="0"/>
              </a:rPr>
              <a:t>Adolescents are propense to carry out risky and reward-oriented </a:t>
            </a:r>
            <a:r>
              <a:rPr lang="en-US" sz="900" dirty="0" err="1">
                <a:latin typeface="Arial" panose="020B0604020202020204" pitchFamily="34" charset="0"/>
                <a:ea typeface="SimSun" panose="02010600030101010101" pitchFamily="2" charset="-122"/>
                <a:cs typeface="Arial" panose="020B0604020202020204" pitchFamily="34" charset="0"/>
              </a:rPr>
              <a:t>behaviours</a:t>
            </a:r>
            <a:r>
              <a:rPr lang="en-GB" sz="900" dirty="0">
                <a:effectLst/>
                <a:latin typeface="Arial" panose="020B0604020202020204" pitchFamily="34" charset="0"/>
                <a:ea typeface="SimSun" panose="02010600030101010101" pitchFamily="2" charset="-122"/>
                <a:cs typeface="Arial" panose="020B0604020202020204" pitchFamily="34" charset="0"/>
              </a:rPr>
              <a:t>, especially if a social component is involved. Although their self- regulating skills are still under development</a:t>
            </a:r>
          </a:p>
          <a:p>
            <a:pPr marL="285750" indent="-285750">
              <a:lnSpc>
                <a:spcPct val="100000"/>
              </a:lnSpc>
              <a:buFont typeface="Arial" panose="020B0604020202020204" pitchFamily="34" charset="0"/>
              <a:buChar char="•"/>
            </a:pPr>
            <a:r>
              <a:rPr lang="en-GB" sz="900" dirty="0">
                <a:latin typeface="Arial" panose="020B0604020202020204" pitchFamily="34" charset="0"/>
                <a:ea typeface="SimSun" panose="02010600030101010101" pitchFamily="2" charset="-122"/>
                <a:cs typeface="Arial" panose="020B0604020202020204" pitchFamily="34" charset="0"/>
              </a:rPr>
              <a:t>Additionally, adolescence is the period of the onset of many mental health problems and psychological</a:t>
            </a:r>
            <a:r>
              <a:rPr lang="en-US" sz="900" dirty="0">
                <a:latin typeface="Arial" panose="020B0604020202020204" pitchFamily="34" charset="0"/>
                <a:ea typeface="SimSun" panose="02010600030101010101" pitchFamily="2" charset="-122"/>
                <a:cs typeface="Arial" panose="020B0604020202020204" pitchFamily="34" charset="0"/>
              </a:rPr>
              <a:t> difficulties</a:t>
            </a:r>
            <a:r>
              <a:rPr lang="en-GB" sz="900" dirty="0">
                <a:effectLst/>
                <a:latin typeface="Arial" panose="020B0604020202020204" pitchFamily="34" charset="0"/>
                <a:ea typeface="SimSun" panose="02010600030101010101" pitchFamily="2" charset="-122"/>
                <a:cs typeface="Arial" panose="020B0604020202020204" pitchFamily="34" charset="0"/>
              </a:rPr>
              <a:t>, including externalizing and internalizing problems. Indeed, half of the mental health disorders with long-lasting effects start in mid-adolescence, which overlaps with the age of the heaviest smartphone use.</a:t>
            </a:r>
          </a:p>
          <a:p>
            <a:pPr marL="285750" indent="-285750">
              <a:lnSpc>
                <a:spcPct val="100000"/>
              </a:lnSpc>
              <a:buFont typeface="Arial" panose="020B0604020202020204" pitchFamily="34" charset="0"/>
              <a:buChar char="•"/>
            </a:pPr>
            <a:r>
              <a:rPr lang="en-GB" sz="900" dirty="0">
                <a:effectLst/>
                <a:latin typeface="Arial" panose="020B0604020202020204" pitchFamily="34" charset="0"/>
                <a:ea typeface="SimSun" panose="02010600030101010101" pitchFamily="2" charset="-122"/>
                <a:cs typeface="Arial" panose="020B0604020202020204" pitchFamily="34" charset="0"/>
              </a:rPr>
              <a:t>This vulnerability during the adolescent age is even more pronounced in young people with high levels in one particular personality trait. That leads me to introduce you the concept of…</a:t>
            </a:r>
            <a:endParaRPr lang="it-IT" sz="900" dirty="0">
              <a:effectLst/>
              <a:latin typeface="Arial" panose="020B0604020202020204" pitchFamily="34" charset="0"/>
              <a:ea typeface="SimSun" panose="02010600030101010101" pitchFamily="2" charset="-122"/>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it-IT" sz="900" dirty="0">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endParaRPr lang="it-IT" sz="900" dirty="0">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endParaRPr lang="en-CH" sz="900" dirty="0"/>
          </a:p>
        </p:txBody>
      </p:sp>
      <p:sp>
        <p:nvSpPr>
          <p:cNvPr id="4" name="Slide Number Placeholder 3"/>
          <p:cNvSpPr>
            <a:spLocks noGrp="1"/>
          </p:cNvSpPr>
          <p:nvPr>
            <p:ph type="sldNum" sz="quarter" idx="5"/>
          </p:nvPr>
        </p:nvSpPr>
        <p:spPr/>
        <p:txBody>
          <a:bodyPr/>
          <a:lstStyle/>
          <a:p>
            <a:pPr>
              <a:defRPr/>
            </a:pPr>
            <a:fld id="{4337DBE2-B559-44FB-929F-E23F33454273}" type="slidenum">
              <a:rPr lang="it-CH" smtClean="0"/>
              <a:pPr>
                <a:defRPr/>
              </a:pPr>
              <a:t>14</a:t>
            </a:fld>
            <a:endParaRPr lang="it-CH"/>
          </a:p>
        </p:txBody>
      </p:sp>
    </p:spTree>
    <p:extLst>
      <p:ext uri="{BB962C8B-B14F-4D97-AF65-F5344CB8AC3E}">
        <p14:creationId xmlns:p14="http://schemas.microsoft.com/office/powerpoint/2010/main" val="739085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dirty="0">
                <a:effectLst/>
                <a:latin typeface="Arial" panose="020B0604020202020204" pitchFamily="34" charset="0"/>
                <a:ea typeface="Calibri" panose="020F0502020204030204" pitchFamily="34" charset="0"/>
              </a:rPr>
              <a:t>In the U.S., increased levels of adolescent loneliness have run parallel to increased social media use</a:t>
            </a:r>
            <a:endParaRPr lang="it-IT" sz="1200" dirty="0"/>
          </a:p>
          <a:p>
            <a:endParaRPr lang="it-IT" dirty="0"/>
          </a:p>
        </p:txBody>
      </p:sp>
      <p:sp>
        <p:nvSpPr>
          <p:cNvPr id="4" name="Slide Number Placeholder 3"/>
          <p:cNvSpPr>
            <a:spLocks noGrp="1"/>
          </p:cNvSpPr>
          <p:nvPr>
            <p:ph type="sldNum" sz="quarter" idx="5"/>
          </p:nvPr>
        </p:nvSpPr>
        <p:spPr/>
        <p:txBody>
          <a:bodyPr/>
          <a:lstStyle/>
          <a:p>
            <a:fld id="{D6FE6FC5-B0CA-4EBB-825D-A0BD6E820CD9}" type="slidenum">
              <a:rPr lang="it-IT" smtClean="0"/>
              <a:t>15</a:t>
            </a:fld>
            <a:endParaRPr lang="it-IT"/>
          </a:p>
        </p:txBody>
      </p:sp>
    </p:spTree>
    <p:extLst>
      <p:ext uri="{BB962C8B-B14F-4D97-AF65-F5344CB8AC3E}">
        <p14:creationId xmlns:p14="http://schemas.microsoft.com/office/powerpoint/2010/main" val="3075121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CF8E034F-EDC0-A8EC-A0BC-C17BC0CA0023}"/>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512D84CD-513E-9F97-B3C6-CE08AFA12B37}"/>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227DFE05-478C-2D55-745D-486D2116BEA1}"/>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194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17D1A1F3-20C8-1465-A8E8-BB632C06D7F1}"/>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3C719FAD-05EF-5665-DDF8-BFF57B697404}"/>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70BFD417-1CB7-3697-5395-A598089C8682}"/>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0534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68DF43F7-7FEE-7370-0F42-2E1348FFF0EB}"/>
            </a:ext>
          </a:extLst>
        </p:cNvPr>
        <p:cNvGrpSpPr/>
        <p:nvPr/>
      </p:nvGrpSpPr>
      <p:grpSpPr>
        <a:xfrm>
          <a:off x="0" y="0"/>
          <a:ext cx="0" cy="0"/>
          <a:chOff x="0" y="0"/>
          <a:chExt cx="0" cy="0"/>
        </a:xfrm>
      </p:grpSpPr>
      <p:sp>
        <p:nvSpPr>
          <p:cNvPr id="201" name="Google Shape;201;p11:notes">
            <a:extLst>
              <a:ext uri="{FF2B5EF4-FFF2-40B4-BE49-F238E27FC236}">
                <a16:creationId xmlns:a16="http://schemas.microsoft.com/office/drawing/2014/main" id="{80E2883C-28A1-E854-6668-E312D20DDA87}"/>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Two cognitive control systems in the PFC, Reward system in the Striatum and close areas, which mature at different times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202" name="Google Shape;202;p11:notes">
            <a:extLst>
              <a:ext uri="{FF2B5EF4-FFF2-40B4-BE49-F238E27FC236}">
                <a16:creationId xmlns:a16="http://schemas.microsoft.com/office/drawing/2014/main" id="{807143ED-A09B-CBB3-A538-AF1E120DB7B5}"/>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487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98350A2B-CAE4-215A-DAC6-567868DE58E2}"/>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F5CFB07B-92DC-16B5-499A-F5BFC7FA8306}"/>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BC816948-8CD8-743E-9EF7-34889F9E80D8}"/>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02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BD5A3-8EAE-8FB1-4C8C-5EF2C4858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E28FC-B454-D8F2-CA50-C148644FC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D051F-C2DB-06A6-DD74-D6CE3E573231}"/>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6834F5E2-0BE8-E33B-D703-3CA12AC4936B}"/>
              </a:ext>
            </a:extLst>
          </p:cNvPr>
          <p:cNvSpPr>
            <a:spLocks noGrp="1"/>
          </p:cNvSpPr>
          <p:nvPr>
            <p:ph type="sldNum" sz="quarter" idx="5"/>
          </p:nvPr>
        </p:nvSpPr>
        <p:spPr/>
        <p:txBody>
          <a:bodyPr/>
          <a:lstStyle/>
          <a:p>
            <a:fld id="{D6FE6FC5-B0CA-4EBB-825D-A0BD6E820CD9}" type="slidenum">
              <a:rPr lang="it-IT" smtClean="0"/>
              <a:t>2</a:t>
            </a:fld>
            <a:endParaRPr lang="it-IT"/>
          </a:p>
        </p:txBody>
      </p:sp>
    </p:spTree>
    <p:extLst>
      <p:ext uri="{BB962C8B-B14F-4D97-AF65-F5344CB8AC3E}">
        <p14:creationId xmlns:p14="http://schemas.microsoft.com/office/powerpoint/2010/main" val="1126882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111B83B7-F368-2CCC-0726-000B507F0515}"/>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BEB0F505-3A29-114D-7157-C07E89167215}"/>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8B91B209-816E-2AC5-B602-751CD80DDDF0}"/>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52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43D0265-777A-5CED-DF05-1C15F196983B}"/>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2EFE1F8F-3016-667A-98DD-0C9904C12CB1}"/>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865BB967-EF83-7F72-5085-A50265AE9FEB}"/>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0842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13EE33D6-A01C-81F9-51D8-61E30CF9D86A}"/>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C9FFFFCC-FAD6-64A1-78CD-82C004DFFB30}"/>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955D1CFF-638F-1472-C749-F16571164DEC}"/>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826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6FE6FC5-B0CA-4EBB-825D-A0BD6E820CD9}" type="slidenum">
              <a:rPr kumimoji="0" lang="it-IT"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5911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0437-5586-0A56-AA8A-A2FF54A1D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D895B-7EB1-C92F-00F4-3E8D31BE8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1D1DF-9777-5B6E-A53F-DDEBA257EE22}"/>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0BD5373C-DADB-4176-7F7C-B7C5453FF4C3}"/>
              </a:ext>
            </a:extLst>
          </p:cNvPr>
          <p:cNvSpPr>
            <a:spLocks noGrp="1"/>
          </p:cNvSpPr>
          <p:nvPr>
            <p:ph type="sldNum" sz="quarter" idx="5"/>
          </p:nvPr>
        </p:nvSpPr>
        <p:spPr/>
        <p:txBody>
          <a:bodyPr/>
          <a:lstStyle/>
          <a:p>
            <a:fld id="{D6FE6FC5-B0CA-4EBB-825D-A0BD6E820CD9}" type="slidenum">
              <a:rPr lang="it-IT" smtClean="0"/>
              <a:t>24</a:t>
            </a:fld>
            <a:endParaRPr lang="it-IT"/>
          </a:p>
        </p:txBody>
      </p:sp>
    </p:spTree>
    <p:extLst>
      <p:ext uri="{BB962C8B-B14F-4D97-AF65-F5344CB8AC3E}">
        <p14:creationId xmlns:p14="http://schemas.microsoft.com/office/powerpoint/2010/main" val="113498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8bc9afddc0_2_139:notes"/>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18bc9afddc0_2_139:notes"/>
          <p:cNvSpPr txBox="1">
            <a:spLocks noGrp="1"/>
          </p:cNvSpPr>
          <p:nvPr>
            <p:ph type="body" idx="1"/>
          </p:nvPr>
        </p:nvSpPr>
        <p:spPr>
          <a:xfrm>
            <a:off x="385763" y="7823200"/>
            <a:ext cx="3086100" cy="6400800"/>
          </a:xfrm>
          <a:prstGeom prst="rect">
            <a:avLst/>
          </a:prstGeom>
          <a:noFill/>
          <a:ln>
            <a:noFill/>
          </a:ln>
        </p:spPr>
        <p:txBody>
          <a:bodyPr spcFirstLastPara="1" wrap="square" lIns="91425" tIns="45700" rIns="91425" bIns="45700" anchor="t" anchorCtr="0">
            <a:noAutofit/>
          </a:bodyPr>
          <a:lstStyle/>
          <a:p>
            <a:pPr marL="158750" indent="0" algn="just">
              <a:lnSpc>
                <a:spcPct val="107000"/>
              </a:lnSpc>
              <a:spcAft>
                <a:spcPts val="800"/>
              </a:spcAft>
              <a:buNone/>
            </a:pPr>
            <a:r>
              <a:rPr lang="en-US" sz="900" kern="100" dirty="0">
                <a:effectLst/>
                <a:latin typeface="Calibri" panose="020F0502020204030204" pitchFamily="34" charset="0"/>
                <a:ea typeface="Calibri" panose="020F0502020204030204" pitchFamily="34" charset="0"/>
                <a:cs typeface="Arial" panose="020B0604020202020204" pitchFamily="34" charset="0"/>
              </a:rPr>
              <a:t>At minimum: wellbeing is beyond illbeing</a:t>
            </a:r>
          </a:p>
          <a:p>
            <a:pPr marL="158750" indent="0" algn="just">
              <a:lnSpc>
                <a:spcPct val="107000"/>
              </a:lnSpc>
              <a:spcAft>
                <a:spcPts val="800"/>
              </a:spcAft>
              <a:buNone/>
            </a:pPr>
            <a:r>
              <a:rPr lang="en-US" sz="900" kern="100" dirty="0">
                <a:effectLst/>
                <a:latin typeface="Calibri" panose="020F0502020204030204" pitchFamily="34" charset="0"/>
                <a:ea typeface="Calibri" panose="020F0502020204030204" pitchFamily="34" charset="0"/>
                <a:cs typeface="Arial" panose="020B0604020202020204" pitchFamily="34" charset="0"/>
              </a:rPr>
              <a:t>Ill-being already received a lot of attention</a:t>
            </a:r>
            <a:endParaRPr lang="it-IT" sz="9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3" name="Google Shape;183;g18bc9afddc0_2_139:notes"/>
          <p:cNvSpPr txBox="1">
            <a:spLocks noGrp="1"/>
          </p:cNvSpPr>
          <p:nvPr>
            <p:ph type="sldNum" idx="12"/>
          </p:nvPr>
        </p:nvSpPr>
        <p:spPr>
          <a:xfrm>
            <a:off x="2185095" y="15440380"/>
            <a:ext cx="1671638" cy="81562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more about why people do not feel well (especially young) rather than what can help to make them feeling better (especially in the digital domain)</a:t>
            </a:r>
            <a:endParaRPr lang="it-IT" dirty="0"/>
          </a:p>
        </p:txBody>
      </p:sp>
      <p:sp>
        <p:nvSpPr>
          <p:cNvPr id="4" name="Slide Number Placeholder 3">
            <a:extLst>
              <a:ext uri="{FF2B5EF4-FFF2-40B4-BE49-F238E27FC236}">
                <a16:creationId xmlns:a16="http://schemas.microsoft.com/office/drawing/2014/main" id="{656A3E57-FAEA-7603-1216-45547CF6DC02}"/>
              </a:ext>
            </a:extLst>
          </p:cNvPr>
          <p:cNvSpPr>
            <a:spLocks noGrp="1"/>
          </p:cNvSpPr>
          <p:nvPr>
            <p:ph type="sldNum" sz="quarter" idx="5"/>
          </p:nvPr>
        </p:nvSpPr>
        <p:spPr/>
        <p:txBody>
          <a:bodyPr/>
          <a:lstStyle/>
          <a:p>
            <a:fld id="{D6FE6FC5-B0CA-4EBB-825D-A0BD6E820CD9}" type="slidenum">
              <a:rPr lang="it-IT" smtClean="0"/>
              <a:t>27</a:t>
            </a:fld>
            <a:endParaRPr lang="it-IT"/>
          </a:p>
        </p:txBody>
      </p:sp>
    </p:spTree>
    <p:extLst>
      <p:ext uri="{BB962C8B-B14F-4D97-AF65-F5344CB8AC3E}">
        <p14:creationId xmlns:p14="http://schemas.microsoft.com/office/powerpoint/2010/main" val="1851218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8bc9afddc0_2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18bc9afddc0_2_1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indent="0" algn="just">
              <a:lnSpc>
                <a:spcPct val="107000"/>
              </a:lnSpc>
              <a:spcAft>
                <a:spcPts val="800"/>
              </a:spcAft>
              <a:buNone/>
            </a:pPr>
            <a:r>
              <a:rPr lang="en-US" sz="900" kern="100" dirty="0">
                <a:effectLst/>
                <a:latin typeface="Calibri" panose="020F0502020204030204" pitchFamily="34" charset="0"/>
                <a:ea typeface="Calibri" panose="020F0502020204030204" pitchFamily="34" charset="0"/>
                <a:cs typeface="Arial" panose="020B0604020202020204" pitchFamily="34" charset="0"/>
              </a:rPr>
              <a:t>Garden? Orchestra?</a:t>
            </a:r>
            <a:endParaRPr lang="it-IT" sz="9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3" name="Google Shape;183;g18bc9afddc0_2_1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94212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sample consisted of 1,429 participants (86%) attending the first or second year of high school in Switzerland. Participants completed self-report measures assessing their social media use (including inspiration from others, being an inspiration for others, self-expression, and social comparison) and flourishing (including six sub-domains such as positive relationships with others). Regression analyses were conducted to explore the relationship between social media use and flourishing.</a:t>
            </a:r>
          </a:p>
          <a:p>
            <a:endParaRPr lang="it-IT" dirty="0"/>
          </a:p>
        </p:txBody>
      </p:sp>
      <p:sp>
        <p:nvSpPr>
          <p:cNvPr id="4" name="Slide Number Placeholder 3"/>
          <p:cNvSpPr>
            <a:spLocks noGrp="1"/>
          </p:cNvSpPr>
          <p:nvPr>
            <p:ph type="sldNum" sz="quarter" idx="5"/>
          </p:nvPr>
        </p:nvSpPr>
        <p:spPr/>
        <p:txBody>
          <a:bodyPr/>
          <a:lstStyle/>
          <a:p>
            <a:fld id="{D6FE6FC5-B0CA-4EBB-825D-A0BD6E820CD9}" type="slidenum">
              <a:rPr lang="it-IT" smtClean="0"/>
              <a:t>30</a:t>
            </a:fld>
            <a:endParaRPr lang="it-IT"/>
          </a:p>
        </p:txBody>
      </p:sp>
    </p:spTree>
    <p:extLst>
      <p:ext uri="{BB962C8B-B14F-4D97-AF65-F5344CB8AC3E}">
        <p14:creationId xmlns:p14="http://schemas.microsoft.com/office/powerpoint/2010/main" val="2872371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8d5650633c_0_0:notes"/>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18d5650633c_0_0:notes"/>
          <p:cNvSpPr txBox="1">
            <a:spLocks noGrp="1"/>
          </p:cNvSpPr>
          <p:nvPr>
            <p:ph type="body" idx="1"/>
          </p:nvPr>
        </p:nvSpPr>
        <p:spPr>
          <a:xfrm>
            <a:off x="385763" y="7823200"/>
            <a:ext cx="3086100" cy="640106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a:t>The sample consisted of 1,429 participants (86%) attending the first or second year of high school in Switzerland. Participants completed self-report measures assessing their social media use (including inspiration from others, being an inspiration for others, self-expression, and social comparison) and flourishing (including six sub-domains such as positive relationships with others). Regression analyses were conducted to explore the relationship between social media use and flourishing.</a:t>
            </a:r>
            <a:endParaRPr/>
          </a:p>
        </p:txBody>
      </p:sp>
      <p:sp>
        <p:nvSpPr>
          <p:cNvPr id="196" name="Google Shape;196;g18d5650633c_0_0:notes"/>
          <p:cNvSpPr txBox="1">
            <a:spLocks noGrp="1"/>
          </p:cNvSpPr>
          <p:nvPr>
            <p:ph type="sldNum" idx="12"/>
          </p:nvPr>
        </p:nvSpPr>
        <p:spPr>
          <a:xfrm>
            <a:off x="2185095" y="15440379"/>
            <a:ext cx="1671638" cy="81546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extLst>
      <p:ext uri="{BB962C8B-B14F-4D97-AF65-F5344CB8AC3E}">
        <p14:creationId xmlns:p14="http://schemas.microsoft.com/office/powerpoint/2010/main" val="246756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D343B-FDCF-24DA-956E-90589A0B0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CAAC7-CC57-5168-9743-1C0CA6583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93CD4-19DD-CEEE-77B9-53761C43B2DA}"/>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97F7FA6C-C01E-AC22-DE64-0369B77C82B2}"/>
              </a:ext>
            </a:extLst>
          </p:cNvPr>
          <p:cNvSpPr>
            <a:spLocks noGrp="1"/>
          </p:cNvSpPr>
          <p:nvPr>
            <p:ph type="sldNum" sz="quarter" idx="5"/>
          </p:nvPr>
        </p:nvSpPr>
        <p:spPr/>
        <p:txBody>
          <a:bodyPr/>
          <a:lstStyle/>
          <a:p>
            <a:fld id="{D6FE6FC5-B0CA-4EBB-825D-A0BD6E820CD9}" type="slidenum">
              <a:rPr lang="it-IT" smtClean="0"/>
              <a:t>3</a:t>
            </a:fld>
            <a:endParaRPr lang="it-IT"/>
          </a:p>
        </p:txBody>
      </p:sp>
    </p:spTree>
    <p:extLst>
      <p:ext uri="{BB962C8B-B14F-4D97-AF65-F5344CB8AC3E}">
        <p14:creationId xmlns:p14="http://schemas.microsoft.com/office/powerpoint/2010/main" val="60625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1" indent="-285751">
              <a:buFont typeface="Arial" panose="020B0604020202020204" pitchFamily="34" charset="0"/>
              <a:buChar char="•"/>
            </a:pPr>
            <a:r>
              <a:rPr lang="en-US" sz="1000" b="1" dirty="0">
                <a:latin typeface="Arial" panose="020B0604020202020204" pitchFamily="34" charset="0"/>
                <a:cs typeface="Arial" panose="020B0604020202020204" pitchFamily="34" charset="0"/>
              </a:rPr>
              <a:t>Social anxiety (disorder): fear or anxiety of social situations in which the individual is exposed to possible scrutiny by others </a:t>
            </a:r>
            <a:r>
              <a:rPr lang="en-US" sz="1000" dirty="0">
                <a:latin typeface="Arial" panose="020B0604020202020204" pitchFamily="34" charset="0"/>
                <a:cs typeface="Arial" panose="020B0604020202020204" pitchFamily="34" charset="0"/>
              </a:rPr>
              <a:t>(e.g., social interactions, being observed, performing in front of others)</a:t>
            </a:r>
          </a:p>
          <a:p>
            <a:pPr marL="285751" indent="-285751">
              <a:buFont typeface="Arial" panose="020B0604020202020204" pitchFamily="34" charset="0"/>
              <a:buChar char="•"/>
            </a:pPr>
            <a:r>
              <a:rPr lang="en-US" sz="1000" dirty="0">
                <a:latin typeface="Arial" panose="020B0604020202020204" pitchFamily="34" charset="0"/>
                <a:cs typeface="Arial" panose="020B0604020202020204" pitchFamily="34" charset="0"/>
              </a:rPr>
              <a:t>It typically emerges during </a:t>
            </a:r>
            <a:r>
              <a:rPr lang="en-US" sz="1000" b="1" dirty="0">
                <a:latin typeface="Arial" panose="020B0604020202020204" pitchFamily="34" charset="0"/>
                <a:cs typeface="Arial" panose="020B0604020202020204" pitchFamily="34" charset="0"/>
              </a:rPr>
              <a:t>early adolescence</a:t>
            </a:r>
            <a:r>
              <a:rPr lang="en-US" sz="1000" dirty="0">
                <a:latin typeface="Arial" panose="020B0604020202020204" pitchFamily="34" charset="0"/>
                <a:cs typeface="Arial" panose="020B0604020202020204" pitchFamily="34" charset="0"/>
              </a:rPr>
              <a:t>, together with a growing emphasis on social interactions with peers. </a:t>
            </a:r>
          </a:p>
          <a:p>
            <a:r>
              <a:rPr lang="en-US" sz="1000" b="1" dirty="0">
                <a:latin typeface="Arial" panose="020B0604020202020204" pitchFamily="34" charset="0"/>
                <a:cs typeface="Arial" panose="020B0604020202020204" pitchFamily="34" charset="0"/>
              </a:rPr>
              <a:t>Social anxiety </a:t>
            </a:r>
            <a:r>
              <a:rPr lang="en-US" sz="1000" b="1" dirty="0">
                <a:latin typeface="Arial" panose="020B0604020202020204" pitchFamily="34" charset="0"/>
                <a:cs typeface="Arial" panose="020B0604020202020204" pitchFamily="34" charset="0"/>
                <a:sym typeface="Wingdings" panose="05000000000000000000" pitchFamily="2" charset="2"/>
              </a:rPr>
              <a:t> social media use </a:t>
            </a:r>
          </a:p>
          <a:p>
            <a:pPr marL="285751" indent="-285751">
              <a:buFont typeface="Arial" panose="020B0604020202020204" pitchFamily="34" charset="0"/>
              <a:buChar char="•"/>
            </a:pPr>
            <a:r>
              <a:rPr lang="en-US" sz="1000" dirty="0">
                <a:latin typeface="Arial" panose="020B0604020202020204" pitchFamily="34" charset="0"/>
                <a:cs typeface="Arial" panose="020B0604020202020204" pitchFamily="34" charset="0"/>
              </a:rPr>
              <a:t>Socially anxious individuals perceive the internet as a </a:t>
            </a:r>
            <a:r>
              <a:rPr lang="en-US" sz="1000" b="1" dirty="0">
                <a:latin typeface="Arial" panose="020B0604020202020204" pitchFamily="34" charset="0"/>
                <a:cs typeface="Arial" panose="020B0604020202020204" pitchFamily="34" charset="0"/>
              </a:rPr>
              <a:t>more comfortable </a:t>
            </a:r>
            <a:r>
              <a:rPr lang="en-US" sz="1000" dirty="0">
                <a:latin typeface="Arial" panose="020B0604020202020204" pitchFamily="34" charset="0"/>
                <a:cs typeface="Arial" panose="020B0604020202020204" pitchFamily="34" charset="0"/>
              </a:rPr>
              <a:t>medium for interaction (Social compensation theory)</a:t>
            </a:r>
          </a:p>
          <a:p>
            <a:pPr marL="788993" lvl="1" indent="-285751">
              <a:buFont typeface="Arial" panose="020B0604020202020204" pitchFamily="34" charset="0"/>
              <a:buChar char="•"/>
            </a:pPr>
            <a:r>
              <a:rPr lang="en-US" sz="1000" dirty="0">
                <a:latin typeface="Arial" panose="020B0604020202020204" pitchFamily="34" charset="0"/>
                <a:cs typeface="Arial" panose="020B0604020202020204" pitchFamily="34" charset="0"/>
              </a:rPr>
              <a:t>Greater ability to </a:t>
            </a:r>
            <a:r>
              <a:rPr lang="en-US" sz="1000" b="1" dirty="0">
                <a:latin typeface="Arial" panose="020B0604020202020204" pitchFamily="34" charset="0"/>
                <a:cs typeface="Arial" panose="020B0604020202020204" pitchFamily="34" charset="0"/>
              </a:rPr>
              <a:t>control their self-presentation </a:t>
            </a:r>
            <a:r>
              <a:rPr lang="en-US" sz="1000" dirty="0">
                <a:latin typeface="Arial" panose="020B0604020202020204" pitchFamily="34" charset="0"/>
                <a:cs typeface="Arial" panose="020B0604020202020204" pitchFamily="34" charset="0"/>
              </a:rPr>
              <a:t>when using this medium</a:t>
            </a:r>
          </a:p>
          <a:p>
            <a:pPr marL="788993" lvl="1" indent="-285751">
              <a:buFont typeface="Arial" panose="020B0604020202020204" pitchFamily="34" charset="0"/>
              <a:buChar char="•"/>
            </a:pPr>
            <a:r>
              <a:rPr lang="en-US" sz="1000" dirty="0">
                <a:latin typeface="Arial" panose="020B0604020202020204" pitchFamily="34" charset="0"/>
                <a:cs typeface="Arial" panose="020B0604020202020204" pitchFamily="34" charset="0"/>
              </a:rPr>
              <a:t>Conduct</a:t>
            </a:r>
            <a:r>
              <a:rPr lang="en-US" sz="1000" b="1" dirty="0">
                <a:latin typeface="Arial" panose="020B0604020202020204" pitchFamily="34" charset="0"/>
                <a:cs typeface="Arial" panose="020B0604020202020204" pitchFamily="34" charset="0"/>
              </a:rPr>
              <a:t> anonymous </a:t>
            </a:r>
            <a:r>
              <a:rPr lang="en-US" sz="1000" dirty="0">
                <a:latin typeface="Arial" panose="020B0604020202020204" pitchFamily="34" charset="0"/>
                <a:cs typeface="Arial" panose="020B0604020202020204" pitchFamily="34" charset="0"/>
              </a:rPr>
              <a:t>interactions</a:t>
            </a:r>
          </a:p>
          <a:p>
            <a:pPr marL="788993" lvl="1" indent="-285751">
              <a:buFont typeface="Arial" panose="020B0604020202020204" pitchFamily="34" charset="0"/>
              <a:buChar char="•"/>
            </a:pPr>
            <a:r>
              <a:rPr lang="en-US" sz="1000" b="1" dirty="0">
                <a:latin typeface="Arial" panose="020B0604020202020204" pitchFamily="34" charset="0"/>
                <a:cs typeface="Arial" panose="020B0604020202020204" pitchFamily="34" charset="0"/>
              </a:rPr>
              <a:t>Reduced</a:t>
            </a:r>
            <a:r>
              <a:rPr lang="en-US" sz="1000" dirty="0">
                <a:latin typeface="Arial" panose="020B060402020202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non-verbal cues</a:t>
            </a:r>
          </a:p>
          <a:p>
            <a:pPr marL="285751" indent="-285751">
              <a:buFont typeface="Arial" panose="020B0604020202020204" pitchFamily="34" charset="0"/>
              <a:buChar char="•"/>
            </a:pPr>
            <a:r>
              <a:rPr lang="en-US" sz="1000" dirty="0">
                <a:latin typeface="Arial" panose="020B0604020202020204" pitchFamily="34" charset="0"/>
                <a:cs typeface="Arial" panose="020B0604020202020204" pitchFamily="34" charset="0"/>
              </a:rPr>
              <a:t>Socially anxious individuals are more vulnerable to </a:t>
            </a:r>
            <a:r>
              <a:rPr lang="en-US" sz="1000" b="1" dirty="0">
                <a:latin typeface="Arial" panose="020B0604020202020204" pitchFamily="34" charset="0"/>
                <a:cs typeface="Arial" panose="020B0604020202020204" pitchFamily="34" charset="0"/>
              </a:rPr>
              <a:t>problematic internet use</a:t>
            </a:r>
          </a:p>
          <a:p>
            <a:r>
              <a:rPr lang="it-IT" sz="1000" b="1" dirty="0">
                <a:latin typeface="Arial" panose="020B0604020202020204" pitchFamily="34" charset="0"/>
                <a:cs typeface="Arial" panose="020B0604020202020204" pitchFamily="34" charset="0"/>
              </a:rPr>
              <a:t>Social media use </a:t>
            </a:r>
            <a:r>
              <a:rPr lang="it-IT" sz="1000" b="1" dirty="0">
                <a:latin typeface="Arial" panose="020B0604020202020204" pitchFamily="34" charset="0"/>
                <a:cs typeface="Arial" panose="020B0604020202020204" pitchFamily="34" charset="0"/>
                <a:sym typeface="Wingdings" panose="05000000000000000000" pitchFamily="2" charset="2"/>
              </a:rPr>
              <a:t> social anxiety</a:t>
            </a:r>
          </a:p>
          <a:p>
            <a:pPr marL="285751" indent="-285751">
              <a:buFont typeface="Arial" panose="020B0604020202020204" pitchFamily="34" charset="0"/>
              <a:buChar char="•"/>
            </a:pPr>
            <a:r>
              <a:rPr lang="it-CH" sz="1000" dirty="0">
                <a:latin typeface="Arial" panose="020B0604020202020204" pitchFamily="34" charset="0"/>
                <a:cs typeface="Arial" panose="020B0604020202020204" pitchFamily="34" charset="0"/>
              </a:rPr>
              <a:t>‘</a:t>
            </a:r>
            <a:r>
              <a:rPr lang="it-CH" sz="1000" b="1" u="sng" dirty="0">
                <a:latin typeface="Arial" panose="020B0604020202020204" pitchFamily="34" charset="0"/>
                <a:cs typeface="Arial" panose="020B0604020202020204" pitchFamily="34" charset="0"/>
              </a:rPr>
              <a:t>Compare and despair</a:t>
            </a:r>
            <a:r>
              <a:rPr lang="it-CH" sz="1000" dirty="0">
                <a:latin typeface="Arial" panose="020B0604020202020204" pitchFamily="34" charset="0"/>
                <a:cs typeface="Arial" panose="020B0604020202020204" pitchFamily="34" charset="0"/>
              </a:rPr>
              <a:t>’ attitude.</a:t>
            </a:r>
          </a:p>
          <a:p>
            <a:pPr marL="285751" indent="-285751">
              <a:buFont typeface="Arial" panose="020B0604020202020204" pitchFamily="34" charset="0"/>
              <a:buChar char="•"/>
            </a:pPr>
            <a:r>
              <a:rPr lang="en-US" sz="1000" dirty="0">
                <a:latin typeface="Arial" panose="020B0604020202020204" pitchFamily="34" charset="0"/>
                <a:cs typeface="Arial" panose="020B0604020202020204" pitchFamily="34" charset="0"/>
              </a:rPr>
              <a:t>The </a:t>
            </a:r>
            <a:r>
              <a:rPr lang="en-US" sz="1000" b="1" u="sng" dirty="0">
                <a:latin typeface="Arial" panose="020B0604020202020204" pitchFamily="34" charset="0"/>
                <a:cs typeface="Arial" panose="020B0604020202020204" pitchFamily="34" charset="0"/>
              </a:rPr>
              <a:t>unrealistic expectations </a:t>
            </a:r>
            <a:r>
              <a:rPr lang="en-US" sz="1000" dirty="0">
                <a:latin typeface="Arial" panose="020B0604020202020204" pitchFamily="34" charset="0"/>
                <a:cs typeface="Arial" panose="020B0604020202020204" pitchFamily="34" charset="0"/>
              </a:rPr>
              <a:t>set by social media may leave young people with feelings of self-consciousness, low self-esteem and the pursuit of perfectionism which can manifest as anxiety disorders.</a:t>
            </a:r>
            <a:endParaRPr lang="it-CH" sz="1000" dirty="0">
              <a:latin typeface="Arial" panose="020B0604020202020204" pitchFamily="34" charset="0"/>
              <a:cs typeface="Arial" panose="020B0604020202020204" pitchFamily="34" charset="0"/>
            </a:endParaRPr>
          </a:p>
          <a:p>
            <a:endParaRPr lang="it-IT" dirty="0"/>
          </a:p>
        </p:txBody>
      </p:sp>
      <p:sp>
        <p:nvSpPr>
          <p:cNvPr id="4" name="Slide Number Placeholder 3"/>
          <p:cNvSpPr>
            <a:spLocks noGrp="1"/>
          </p:cNvSpPr>
          <p:nvPr>
            <p:ph type="sldNum" sz="quarter" idx="5"/>
          </p:nvPr>
        </p:nvSpPr>
        <p:spPr/>
        <p:txBody>
          <a:bodyPr/>
          <a:lstStyle/>
          <a:p>
            <a:pPr>
              <a:defRPr/>
            </a:pPr>
            <a:fld id="{4337DBE2-B559-44FB-929F-E23F33454273}" type="slidenum">
              <a:rPr lang="it-CH" smtClean="0"/>
              <a:pPr>
                <a:defRPr/>
              </a:pPr>
              <a:t>33</a:t>
            </a:fld>
            <a:endParaRPr lang="it-CH"/>
          </a:p>
        </p:txBody>
      </p:sp>
    </p:spTree>
    <p:extLst>
      <p:ext uri="{BB962C8B-B14F-4D97-AF65-F5344CB8AC3E}">
        <p14:creationId xmlns:p14="http://schemas.microsoft.com/office/powerpoint/2010/main" val="4187430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B541A-7BF4-6A9E-AEB4-B722CEA4B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49239-8871-4E72-9E4E-232C55DD49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4970F-DD94-813F-A6ED-9BF1CC48B937}"/>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BC955D12-ACD8-B1F3-2B75-2F999A67DE9A}"/>
              </a:ext>
            </a:extLst>
          </p:cNvPr>
          <p:cNvSpPr>
            <a:spLocks noGrp="1"/>
          </p:cNvSpPr>
          <p:nvPr>
            <p:ph type="sldNum" sz="quarter" idx="5"/>
          </p:nvPr>
        </p:nvSpPr>
        <p:spPr/>
        <p:txBody>
          <a:bodyPr/>
          <a:lstStyle/>
          <a:p>
            <a:fld id="{D6FE6FC5-B0CA-4EBB-825D-A0BD6E820CD9}" type="slidenum">
              <a:rPr lang="it-IT" smtClean="0"/>
              <a:t>38</a:t>
            </a:fld>
            <a:endParaRPr lang="it-IT"/>
          </a:p>
        </p:txBody>
      </p:sp>
    </p:spTree>
    <p:extLst>
      <p:ext uri="{BB962C8B-B14F-4D97-AF65-F5344CB8AC3E}">
        <p14:creationId xmlns:p14="http://schemas.microsoft.com/office/powerpoint/2010/main" val="1391657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8930C-F378-5109-4BEA-75E01B9F7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DECD5-C208-A48B-0636-459F925D4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1F951-4B65-5108-3149-BE6F07D241AE}"/>
              </a:ext>
            </a:extLst>
          </p:cNvPr>
          <p:cNvSpPr>
            <a:spLocks noGrp="1"/>
          </p:cNvSpPr>
          <p:nvPr>
            <p:ph type="body" idx="1"/>
          </p:nvPr>
        </p:nvSpPr>
        <p:spPr/>
        <p:txBody>
          <a:bodyPr/>
          <a:lstStyle/>
          <a:p>
            <a:r>
              <a:rPr lang="en-US" dirty="0"/>
              <a:t>Gender: all differences are significant, larger effects for happiness and unhappiness </a:t>
            </a:r>
          </a:p>
          <a:p>
            <a:r>
              <a:rPr lang="en-US" dirty="0"/>
              <a:t>Chi </a:t>
            </a:r>
            <a:r>
              <a:rPr lang="en-US" dirty="0" err="1"/>
              <a:t>frequenta</a:t>
            </a:r>
            <a:r>
              <a:rPr lang="en-US" dirty="0"/>
              <a:t> il secondo anno ha </a:t>
            </a:r>
            <a:r>
              <a:rPr lang="en-US" dirty="0" err="1"/>
              <a:t>livelli</a:t>
            </a:r>
            <a:r>
              <a:rPr lang="en-US" dirty="0"/>
              <a:t> </a:t>
            </a:r>
            <a:r>
              <a:rPr lang="en-US" dirty="0" err="1"/>
              <a:t>maggiori</a:t>
            </a:r>
            <a:r>
              <a:rPr lang="en-US" dirty="0"/>
              <a:t> di tristeza e </a:t>
            </a:r>
            <a:r>
              <a:rPr lang="en-US" dirty="0" err="1"/>
              <a:t>minori</a:t>
            </a:r>
            <a:r>
              <a:rPr lang="en-US" dirty="0"/>
              <a:t> di </a:t>
            </a:r>
            <a:r>
              <a:rPr lang="en-US" dirty="0" err="1"/>
              <a:t>felicità</a:t>
            </a:r>
            <a:r>
              <a:rPr lang="en-US" dirty="0"/>
              <a:t>, ma con </a:t>
            </a:r>
            <a:r>
              <a:rPr lang="en-US" dirty="0" err="1"/>
              <a:t>differenze</a:t>
            </a:r>
            <a:r>
              <a:rPr lang="en-US" dirty="0"/>
              <a:t> </a:t>
            </a:r>
            <a:r>
              <a:rPr lang="en-US" dirty="0" err="1"/>
              <a:t>più</a:t>
            </a:r>
            <a:r>
              <a:rPr lang="en-US" dirty="0"/>
              <a:t> </a:t>
            </a:r>
            <a:r>
              <a:rPr lang="en-US" dirty="0" err="1"/>
              <a:t>lievi</a:t>
            </a:r>
            <a:endParaRPr lang="it-IT" dirty="0"/>
          </a:p>
          <a:p>
            <a:endParaRPr lang="it-IT" dirty="0"/>
          </a:p>
        </p:txBody>
      </p:sp>
      <p:sp>
        <p:nvSpPr>
          <p:cNvPr id="4" name="Slide Number Placeholder 3">
            <a:extLst>
              <a:ext uri="{FF2B5EF4-FFF2-40B4-BE49-F238E27FC236}">
                <a16:creationId xmlns:a16="http://schemas.microsoft.com/office/drawing/2014/main" id="{9A64B4C4-0FCD-D8F8-BF94-32C0CEBC720A}"/>
              </a:ext>
            </a:extLst>
          </p:cNvPr>
          <p:cNvSpPr>
            <a:spLocks noGrp="1"/>
          </p:cNvSpPr>
          <p:nvPr>
            <p:ph type="sldNum" sz="quarter" idx="5"/>
          </p:nvPr>
        </p:nvSpPr>
        <p:spPr/>
        <p:txBody>
          <a:bodyPr/>
          <a:lstStyle/>
          <a:p>
            <a:fld id="{D6FE6FC5-B0CA-4EBB-825D-A0BD6E820CD9}" type="slidenum">
              <a:rPr lang="it-IT" smtClean="0"/>
              <a:t>39</a:t>
            </a:fld>
            <a:endParaRPr lang="it-IT"/>
          </a:p>
        </p:txBody>
      </p:sp>
    </p:spTree>
    <p:extLst>
      <p:ext uri="{BB962C8B-B14F-4D97-AF65-F5344CB8AC3E}">
        <p14:creationId xmlns:p14="http://schemas.microsoft.com/office/powerpoint/2010/main" val="3342377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all differences are significant, larger effects for happiness and unhappiness </a:t>
            </a:r>
          </a:p>
          <a:p>
            <a:r>
              <a:rPr lang="en-US" dirty="0"/>
              <a:t>Chi </a:t>
            </a:r>
            <a:r>
              <a:rPr lang="en-US" dirty="0" err="1"/>
              <a:t>frequenta</a:t>
            </a:r>
            <a:r>
              <a:rPr lang="en-US" dirty="0"/>
              <a:t> il secondo anno ha </a:t>
            </a:r>
            <a:r>
              <a:rPr lang="en-US" dirty="0" err="1"/>
              <a:t>livelli</a:t>
            </a:r>
            <a:r>
              <a:rPr lang="en-US" dirty="0"/>
              <a:t> </a:t>
            </a:r>
            <a:r>
              <a:rPr lang="en-US" dirty="0" err="1"/>
              <a:t>maggiori</a:t>
            </a:r>
            <a:r>
              <a:rPr lang="en-US" dirty="0"/>
              <a:t> di tristeza e </a:t>
            </a:r>
            <a:r>
              <a:rPr lang="en-US" dirty="0" err="1"/>
              <a:t>minori</a:t>
            </a:r>
            <a:r>
              <a:rPr lang="en-US" dirty="0"/>
              <a:t> di </a:t>
            </a:r>
            <a:r>
              <a:rPr lang="en-US" dirty="0" err="1"/>
              <a:t>felicità</a:t>
            </a:r>
            <a:r>
              <a:rPr lang="en-US" dirty="0"/>
              <a:t>, ma con </a:t>
            </a:r>
            <a:r>
              <a:rPr lang="en-US" dirty="0" err="1"/>
              <a:t>differenze</a:t>
            </a:r>
            <a:r>
              <a:rPr lang="en-US" dirty="0"/>
              <a:t> </a:t>
            </a:r>
            <a:r>
              <a:rPr lang="en-US" dirty="0" err="1"/>
              <a:t>più</a:t>
            </a:r>
            <a:r>
              <a:rPr lang="en-US" dirty="0"/>
              <a:t> </a:t>
            </a:r>
            <a:r>
              <a:rPr lang="en-US" dirty="0" err="1"/>
              <a:t>lievi</a:t>
            </a:r>
            <a:endParaRPr lang="it-IT" dirty="0"/>
          </a:p>
          <a:p>
            <a:endParaRPr lang="it-IT" dirty="0"/>
          </a:p>
        </p:txBody>
      </p:sp>
      <p:sp>
        <p:nvSpPr>
          <p:cNvPr id="4" name="Slide Number Placeholder 3">
            <a:extLst>
              <a:ext uri="{FF2B5EF4-FFF2-40B4-BE49-F238E27FC236}">
                <a16:creationId xmlns:a16="http://schemas.microsoft.com/office/drawing/2014/main" id="{98315ECB-F490-A208-7A82-37C2FD06449B}"/>
              </a:ext>
            </a:extLst>
          </p:cNvPr>
          <p:cNvSpPr>
            <a:spLocks noGrp="1"/>
          </p:cNvSpPr>
          <p:nvPr>
            <p:ph type="sldNum" sz="quarter" idx="5"/>
          </p:nvPr>
        </p:nvSpPr>
        <p:spPr/>
        <p:txBody>
          <a:bodyPr/>
          <a:lstStyle/>
          <a:p>
            <a:fld id="{D6FE6FC5-B0CA-4EBB-825D-A0BD6E820CD9}" type="slidenum">
              <a:rPr lang="it-IT" smtClean="0"/>
              <a:t>40</a:t>
            </a:fld>
            <a:endParaRPr lang="it-IT"/>
          </a:p>
        </p:txBody>
      </p:sp>
    </p:spTree>
    <p:extLst>
      <p:ext uri="{BB962C8B-B14F-4D97-AF65-F5344CB8AC3E}">
        <p14:creationId xmlns:p14="http://schemas.microsoft.com/office/powerpoint/2010/main" val="2754809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5BFC2-7329-4C36-FE6D-B75B279D2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7BAB4-B7F1-DB03-B010-979F606F14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C662BD-326B-4A77-EF69-7FA811BC3662}"/>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D28266AB-CEFA-2A93-4536-A4289D7BB5A2}"/>
              </a:ext>
            </a:extLst>
          </p:cNvPr>
          <p:cNvSpPr>
            <a:spLocks noGrp="1"/>
          </p:cNvSpPr>
          <p:nvPr>
            <p:ph type="sldNum" sz="quarter" idx="5"/>
          </p:nvPr>
        </p:nvSpPr>
        <p:spPr/>
        <p:txBody>
          <a:bodyPr/>
          <a:lstStyle/>
          <a:p>
            <a:fld id="{D6FE6FC5-B0CA-4EBB-825D-A0BD6E820CD9}" type="slidenum">
              <a:rPr lang="it-IT" smtClean="0"/>
              <a:t>41</a:t>
            </a:fld>
            <a:endParaRPr lang="it-IT"/>
          </a:p>
        </p:txBody>
      </p:sp>
    </p:spTree>
    <p:extLst>
      <p:ext uri="{BB962C8B-B14F-4D97-AF65-F5344CB8AC3E}">
        <p14:creationId xmlns:p14="http://schemas.microsoft.com/office/powerpoint/2010/main" val="4265372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0C36F-217A-C974-86AD-5F35055FE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EBAD1-A80E-2329-3A92-623B1E472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EE51B-6DC7-87FB-3BB1-2C6DB8321209}"/>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CB595E3A-7530-7EBB-C963-AA6488A7A786}"/>
              </a:ext>
            </a:extLst>
          </p:cNvPr>
          <p:cNvSpPr>
            <a:spLocks noGrp="1"/>
          </p:cNvSpPr>
          <p:nvPr>
            <p:ph type="sldNum" sz="quarter" idx="5"/>
          </p:nvPr>
        </p:nvSpPr>
        <p:spPr/>
        <p:txBody>
          <a:bodyPr/>
          <a:lstStyle/>
          <a:p>
            <a:fld id="{D6FE6FC5-B0CA-4EBB-825D-A0BD6E820CD9}" type="slidenum">
              <a:rPr lang="it-IT" smtClean="0"/>
              <a:t>42</a:t>
            </a:fld>
            <a:endParaRPr lang="it-IT"/>
          </a:p>
        </p:txBody>
      </p:sp>
    </p:spTree>
    <p:extLst>
      <p:ext uri="{BB962C8B-B14F-4D97-AF65-F5344CB8AC3E}">
        <p14:creationId xmlns:p14="http://schemas.microsoft.com/office/powerpoint/2010/main" val="296689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C7C67042-72EA-E9BE-B63F-E6946096D1BD}"/>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E4D83588-DC8A-A1B5-7472-61C70D40233E}"/>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A0869AAF-D004-BA7E-9D14-91867A598183}"/>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98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F33E9654-BE85-EDC7-EA45-C4273DC491AB}"/>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599A5B32-5024-19E1-4947-AE2133B75E84}"/>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spc="20" dirty="0">
                <a:effectLst/>
                <a:latin typeface="Arial" panose="020B0604020202020204" pitchFamily="34" charset="0"/>
                <a:ea typeface="Calibri" panose="020F0502020204030204" pitchFamily="34" charset="0"/>
              </a:rPr>
              <a:t>Loneliness is experienced when there is a gap between the quantity or quality of actual and desired social relationships</a:t>
            </a:r>
            <a:r>
              <a:rPr lang="en-US" sz="1800" baseline="30000" dirty="0">
                <a:effectLst/>
                <a:latin typeface="Arial" panose="020B0604020202020204" pitchFamily="34" charset="0"/>
                <a:ea typeface="Calibri" panose="020F0502020204030204" pitchFamily="34" charset="0"/>
              </a:rPr>
              <a:t>46</a:t>
            </a:r>
            <a:r>
              <a:rPr lang="en-US" sz="1800" b="1" spc="20" dirty="0">
                <a:effectLst/>
                <a:latin typeface="Arial" panose="020B0604020202020204" pitchFamily="34" charset="0"/>
                <a:ea typeface="Calibri" panose="020F0502020204030204" pitchFamily="34" charset="0"/>
              </a:rPr>
              <a:t>. </a:t>
            </a:r>
            <a:r>
              <a:rPr lang="en-US" sz="1800" spc="20" dirty="0">
                <a:effectLst/>
                <a:latin typeface="Arial" panose="020B0604020202020204" pitchFamily="34" charset="0"/>
                <a:ea typeface="Calibri" panose="020F0502020204030204" pitchFamily="34" charset="0"/>
              </a:rPr>
              <a:t>Conceptually, loneliness differs from the experience of being alone, solitude, and social isolation</a:t>
            </a:r>
            <a:r>
              <a:rPr lang="it-IT" sz="1800" baseline="30000" dirty="0">
                <a:effectLst/>
                <a:latin typeface="Arial" panose="020B0604020202020204" pitchFamily="34" charset="0"/>
                <a:ea typeface="Calibri" panose="020F0502020204030204" pitchFamily="34" charset="0"/>
              </a:rPr>
              <a:t>17</a:t>
            </a:r>
            <a:r>
              <a:rPr lang="en-US" sz="1800" spc="20" dirty="0">
                <a:effectLst/>
                <a:latin typeface="Arial" panose="020B0604020202020204" pitchFamily="34" charset="0"/>
                <a:ea typeface="Calibri" panose="020F0502020204030204" pitchFamily="34" charset="0"/>
              </a:rPr>
              <a:t>. </a:t>
            </a:r>
            <a:endParaRPr dirty="0"/>
          </a:p>
        </p:txBody>
      </p:sp>
      <p:sp>
        <p:nvSpPr>
          <p:cNvPr id="146" name="Google Shape;146;p7:notes">
            <a:extLst>
              <a:ext uri="{FF2B5EF4-FFF2-40B4-BE49-F238E27FC236}">
                <a16:creationId xmlns:a16="http://schemas.microsoft.com/office/drawing/2014/main" id="{9BFAD061-9F5E-B5A9-CE49-A52A380F637D}"/>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4665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4D7D665E-C72A-DB64-BB24-813727519BD8}"/>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6CB61013-7550-3BF5-B7CF-614BC85F04EE}"/>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F0CE3076-DFBA-97BE-2163-137D44F171DA}"/>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913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9EE2E71D-1909-913D-D568-49A5C5D845CD}"/>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3712EC09-0D72-C812-7842-8648B07E8FF9}"/>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F9E113F1-F85D-EC1C-55BB-2E0ECB1BA14B}"/>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617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0F19EFB7-2D7F-1E0E-B455-B4869E4DC70F}"/>
            </a:ext>
          </a:extLst>
        </p:cNvPr>
        <p:cNvGrpSpPr/>
        <p:nvPr/>
      </p:nvGrpSpPr>
      <p:grpSpPr>
        <a:xfrm>
          <a:off x="0" y="0"/>
          <a:ext cx="0" cy="0"/>
          <a:chOff x="0" y="0"/>
          <a:chExt cx="0" cy="0"/>
        </a:xfrm>
      </p:grpSpPr>
      <p:sp>
        <p:nvSpPr>
          <p:cNvPr id="145" name="Google Shape;145;p7:notes">
            <a:extLst>
              <a:ext uri="{FF2B5EF4-FFF2-40B4-BE49-F238E27FC236}">
                <a16:creationId xmlns:a16="http://schemas.microsoft.com/office/drawing/2014/main" id="{DF8ED28D-AE7D-A264-7E57-AD15108848A9}"/>
              </a:ext>
            </a:extLst>
          </p:cNvPr>
          <p:cNvSpPr txBox="1">
            <a:spLocks noGrp="1"/>
          </p:cNvSpPr>
          <p:nvPr>
            <p:ph type="body" idx="1"/>
          </p:nvPr>
        </p:nvSpPr>
        <p:spPr>
          <a:xfrm>
            <a:off x="385763" y="7823200"/>
            <a:ext cx="3086100" cy="6400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Arial" panose="020B0604020202020204" pitchFamily="34" charset="0"/>
                <a:ea typeface="Aptos" panose="020B0004020202020204" pitchFamily="34" charset="0"/>
                <a:cs typeface="Arial" panose="020B0604020202020204" pitchFamily="34" charset="0"/>
              </a:rPr>
              <a:t>The role of social media – and digital media in general – in youth health and wellbeing has been highly debated. The ongoing public discussion tends to highlight the negative effects on adolescent well-being, although the picture is more nuanced and complicated than what we think. During two workshops organized by Harvard, of which the second one jointly organized with USI, we concluded our discussion stating that there is no effect of social media use that can apply to everyone, and that the type of the effect (negative, positive, none </a:t>
            </a:r>
            <a:r>
              <a:rPr lang="en-US" sz="1800" kern="100" dirty="0" err="1">
                <a:effectLst/>
                <a:latin typeface="Arial" panose="020B0604020202020204" pitchFamily="34" charset="0"/>
                <a:ea typeface="Aptos" panose="020B0004020202020204" pitchFamily="34" charset="0"/>
                <a:cs typeface="Arial" panose="020B0604020202020204" pitchFamily="34" charset="0"/>
              </a:rPr>
              <a:t>exhistent</a:t>
            </a:r>
            <a:r>
              <a:rPr lang="en-US" sz="1800" kern="100" dirty="0">
                <a:effectLst/>
                <a:latin typeface="Arial" panose="020B0604020202020204" pitchFamily="34" charset="0"/>
                <a:ea typeface="Aptos" panose="020B0004020202020204" pitchFamily="34" charset="0"/>
                <a:cs typeface="Arial" panose="020B0604020202020204" pitchFamily="34" charset="0"/>
              </a:rPr>
              <a:t>) depends on a variety of factors.</a:t>
            </a:r>
            <a:endParaRPr lang="it-IT" sz="18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46" name="Google Shape;146;p7:notes">
            <a:extLst>
              <a:ext uri="{FF2B5EF4-FFF2-40B4-BE49-F238E27FC236}">
                <a16:creationId xmlns:a16="http://schemas.microsoft.com/office/drawing/2014/main" id="{583F9787-35DC-3386-07B7-152B12456B01}"/>
              </a:ext>
            </a:extLst>
          </p:cNvPr>
          <p:cNvSpPr>
            <a:spLocks noGrp="1" noRot="1" noChangeAspect="1"/>
          </p:cNvSpPr>
          <p:nvPr>
            <p:ph type="sldImg" idx="2"/>
          </p:nvPr>
        </p:nvSpPr>
        <p:spPr>
          <a:xfrm>
            <a:off x="-2947988" y="2032000"/>
            <a:ext cx="9753601"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37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0774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02681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57048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sto con titolo">
    <p:spTree>
      <p:nvGrpSpPr>
        <p:cNvPr id="1" name=""/>
        <p:cNvGrpSpPr/>
        <p:nvPr/>
      </p:nvGrpSpPr>
      <p:grpSpPr>
        <a:xfrm>
          <a:off x="0" y="0"/>
          <a:ext cx="0" cy="0"/>
          <a:chOff x="0" y="0"/>
          <a:chExt cx="0" cy="0"/>
        </a:xfrm>
      </p:grpSpPr>
      <p:sp>
        <p:nvSpPr>
          <p:cNvPr id="14" name="Content Placeholder 13"/>
          <p:cNvSpPr>
            <a:spLocks noGrp="1"/>
          </p:cNvSpPr>
          <p:nvPr>
            <p:ph sz="quarter" idx="13"/>
          </p:nvPr>
        </p:nvSpPr>
        <p:spPr>
          <a:xfrm>
            <a:off x="3918611" y="1763562"/>
            <a:ext cx="13471297" cy="314060"/>
          </a:xfrm>
          <a:prstGeom prst="rect">
            <a:avLst/>
          </a:prstGeom>
        </p:spPr>
        <p:txBody>
          <a:bodyPr lIns="0" tIns="0" rIns="0" bIns="0"/>
          <a:lstStyle>
            <a:lvl1pPr>
              <a:lnSpc>
                <a:spcPct val="100000"/>
              </a:lnSpc>
              <a:spcBef>
                <a:spcPts val="0"/>
              </a:spcBef>
              <a:defRPr sz="2041" b="1">
                <a:latin typeface="Arial" panose="020B0604020202020204" pitchFamily="34" charset="0"/>
                <a:cs typeface="Arial" panose="020B0604020202020204" pitchFamily="34" charset="0"/>
              </a:defRPr>
            </a:lvl1pPr>
            <a:lvl2pPr>
              <a:defRPr sz="2041">
                <a:latin typeface="Akzidenz-Grotesk Pro Regular" panose="02000503030000020003" pitchFamily="50" charset="0"/>
              </a:defRPr>
            </a:lvl2pPr>
            <a:lvl3pPr>
              <a:defRPr sz="2041">
                <a:latin typeface="Akzidenz-Grotesk Pro Regular" panose="02000503030000020003" pitchFamily="50" charset="0"/>
              </a:defRPr>
            </a:lvl3pPr>
            <a:lvl4pPr>
              <a:defRPr sz="2041">
                <a:latin typeface="Akzidenz-Grotesk Pro Regular" panose="02000503030000020003" pitchFamily="50" charset="0"/>
              </a:defRPr>
            </a:lvl4pPr>
            <a:lvl5pPr>
              <a:defRPr sz="2041">
                <a:latin typeface="Akzidenz-Grotesk Pro Regular" panose="02000503030000020003" pitchFamily="50" charset="0"/>
              </a:defRPr>
            </a:lvl5pPr>
          </a:lstStyle>
          <a:p>
            <a:pPr lvl="0"/>
            <a:r>
              <a:rPr lang="en-US"/>
              <a:t>Edit Master text styles</a:t>
            </a:r>
          </a:p>
        </p:txBody>
      </p:sp>
      <p:sp>
        <p:nvSpPr>
          <p:cNvPr id="3" name="Text Placeholder 2"/>
          <p:cNvSpPr>
            <a:spLocks noGrp="1"/>
          </p:cNvSpPr>
          <p:nvPr>
            <p:ph type="body" sz="quarter" idx="15"/>
          </p:nvPr>
        </p:nvSpPr>
        <p:spPr>
          <a:xfrm>
            <a:off x="3918612" y="2204452"/>
            <a:ext cx="13471297" cy="923330"/>
          </a:xfrm>
          <a:prstGeom prst="rect">
            <a:avLst/>
          </a:prstGeom>
        </p:spPr>
        <p:txBody>
          <a:bodyPr lIns="0" tIns="0" rIns="0" bIns="0"/>
          <a:lstStyle>
            <a:lvl1pPr marL="0" indent="0">
              <a:lnSpc>
                <a:spcPts val="2449"/>
              </a:lnSpc>
              <a:buSzPct val="125000"/>
              <a:buFont typeface="Arial" panose="020B0604020202020204" pitchFamily="34" charset="0"/>
              <a:buNone/>
              <a:defRPr sz="2041">
                <a:latin typeface="Arial" panose="020B0604020202020204" pitchFamily="34" charset="0"/>
                <a:cs typeface="Arial" panose="020B0604020202020204" pitchFamily="34" charset="0"/>
              </a:defRPr>
            </a:lvl1pPr>
            <a:lvl2pPr marL="933199"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2pPr>
            <a:lvl3pPr marL="1555332"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3pPr>
            <a:lvl4pPr marL="2177466"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4pPr>
            <a:lvl5pPr marL="2799598"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4" name="Footer Placeholder 4"/>
          <p:cNvSpPr>
            <a:spLocks noGrp="1"/>
          </p:cNvSpPr>
          <p:nvPr>
            <p:ph type="ftr" sz="quarter" idx="16"/>
          </p:nvPr>
        </p:nvSpPr>
        <p:spPr>
          <a:xfrm>
            <a:off x="3920710" y="9124799"/>
            <a:ext cx="11919819" cy="276999"/>
          </a:xfrm>
          <a:prstGeom prst="rect">
            <a:avLst/>
          </a:prstGeom>
        </p:spPr>
        <p:txBody>
          <a:bodyPr/>
          <a:lstStyle>
            <a:lvl1pPr>
              <a:defRPr smtClean="0"/>
            </a:lvl1pPr>
          </a:lstStyle>
          <a:p>
            <a:pPr>
              <a:defRPr/>
            </a:pPr>
            <a:r>
              <a:rPr lang="it-CH" altLang="it-CH"/>
              <a:t>Nome Cognome o evento, data</a:t>
            </a:r>
          </a:p>
        </p:txBody>
      </p:sp>
    </p:spTree>
    <p:extLst>
      <p:ext uri="{BB962C8B-B14F-4D97-AF65-F5344CB8AC3E}">
        <p14:creationId xmlns:p14="http://schemas.microsoft.com/office/powerpoint/2010/main" val="1582908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2286000" y="1683544"/>
            <a:ext cx="13716000" cy="35814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9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2286000" y="5403057"/>
            <a:ext cx="13716000" cy="2483642"/>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600"/>
              </a:spcBef>
              <a:spcAft>
                <a:spcPts val="0"/>
              </a:spcAft>
              <a:buClr>
                <a:schemeClr val="dk1"/>
              </a:buClr>
              <a:buSzPts val="1800"/>
              <a:buNone/>
              <a:defRPr sz="3600"/>
            </a:lvl1pPr>
            <a:lvl2pPr lvl="1" algn="ctr">
              <a:lnSpc>
                <a:spcPct val="90000"/>
              </a:lnSpc>
              <a:spcBef>
                <a:spcPts val="800"/>
              </a:spcBef>
              <a:spcAft>
                <a:spcPts val="0"/>
              </a:spcAft>
              <a:buClr>
                <a:schemeClr val="dk1"/>
              </a:buClr>
              <a:buSzPts val="1500"/>
              <a:buNone/>
              <a:defRPr sz="3000"/>
            </a:lvl2pPr>
            <a:lvl3pPr lvl="2" algn="ctr">
              <a:lnSpc>
                <a:spcPct val="90000"/>
              </a:lnSpc>
              <a:spcBef>
                <a:spcPts val="800"/>
              </a:spcBef>
              <a:spcAft>
                <a:spcPts val="0"/>
              </a:spcAft>
              <a:buClr>
                <a:schemeClr val="dk1"/>
              </a:buClr>
              <a:buSzPts val="1400"/>
              <a:buNone/>
              <a:defRPr sz="2800"/>
            </a:lvl3pPr>
            <a:lvl4pPr lvl="3" algn="ctr">
              <a:lnSpc>
                <a:spcPct val="90000"/>
              </a:lnSpc>
              <a:spcBef>
                <a:spcPts val="800"/>
              </a:spcBef>
              <a:spcAft>
                <a:spcPts val="0"/>
              </a:spcAft>
              <a:buClr>
                <a:schemeClr val="dk1"/>
              </a:buClr>
              <a:buSzPts val="1200"/>
              <a:buNone/>
              <a:defRPr sz="2400"/>
            </a:lvl4pPr>
            <a:lvl5pPr lvl="4" algn="ctr">
              <a:lnSpc>
                <a:spcPct val="90000"/>
              </a:lnSpc>
              <a:spcBef>
                <a:spcPts val="800"/>
              </a:spcBef>
              <a:spcAft>
                <a:spcPts val="0"/>
              </a:spcAft>
              <a:buClr>
                <a:schemeClr val="dk1"/>
              </a:buClr>
              <a:buSzPts val="1200"/>
              <a:buNone/>
              <a:defRPr sz="2400"/>
            </a:lvl5pPr>
            <a:lvl6pPr lvl="5" algn="ctr">
              <a:lnSpc>
                <a:spcPct val="90000"/>
              </a:lnSpc>
              <a:spcBef>
                <a:spcPts val="800"/>
              </a:spcBef>
              <a:spcAft>
                <a:spcPts val="0"/>
              </a:spcAft>
              <a:buClr>
                <a:schemeClr val="dk1"/>
              </a:buClr>
              <a:buSzPts val="1200"/>
              <a:buNone/>
              <a:defRPr sz="2400"/>
            </a:lvl6pPr>
            <a:lvl7pPr lvl="6" algn="ctr">
              <a:lnSpc>
                <a:spcPct val="90000"/>
              </a:lnSpc>
              <a:spcBef>
                <a:spcPts val="800"/>
              </a:spcBef>
              <a:spcAft>
                <a:spcPts val="0"/>
              </a:spcAft>
              <a:buClr>
                <a:schemeClr val="dk1"/>
              </a:buClr>
              <a:buSzPts val="1200"/>
              <a:buNone/>
              <a:defRPr sz="2400"/>
            </a:lvl7pPr>
            <a:lvl8pPr lvl="7" algn="ctr">
              <a:lnSpc>
                <a:spcPct val="90000"/>
              </a:lnSpc>
              <a:spcBef>
                <a:spcPts val="800"/>
              </a:spcBef>
              <a:spcAft>
                <a:spcPts val="0"/>
              </a:spcAft>
              <a:buClr>
                <a:schemeClr val="dk1"/>
              </a:buClr>
              <a:buSzPts val="1200"/>
              <a:buNone/>
              <a:defRPr sz="2400"/>
            </a:lvl8pPr>
            <a:lvl9pPr lvl="8" algn="ctr">
              <a:lnSpc>
                <a:spcPct val="90000"/>
              </a:lnSpc>
              <a:spcBef>
                <a:spcPts val="800"/>
              </a:spcBef>
              <a:spcAft>
                <a:spcPts val="0"/>
              </a:spcAft>
              <a:buClr>
                <a:schemeClr val="dk1"/>
              </a:buClr>
              <a:buSzPts val="1200"/>
              <a:buNone/>
              <a:defRPr sz="2400"/>
            </a:lvl9pPr>
          </a:lstStyle>
          <a:p>
            <a:endParaRPr/>
          </a:p>
        </p:txBody>
      </p:sp>
      <p:sp>
        <p:nvSpPr>
          <p:cNvPr id="59" name="Google Shape;59;p14"/>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61" name="Google Shape;61;p14"/>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8299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lank">
  <p:cSld name="1_Blan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5"/>
          <p:cNvSpPr/>
          <p:nvPr/>
        </p:nvSpPr>
        <p:spPr>
          <a:xfrm>
            <a:off x="0" y="0"/>
            <a:ext cx="18288000" cy="10287000"/>
          </a:xfrm>
          <a:prstGeom prst="rect">
            <a:avLst/>
          </a:prstGeom>
          <a:solidFill>
            <a:srgbClr val="A51C30">
              <a:alpha val="84705"/>
            </a:srgbClr>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800">
              <a:solidFill>
                <a:schemeClr val="lt1"/>
              </a:solidFill>
              <a:latin typeface="Calibri"/>
              <a:ea typeface="Calibri"/>
              <a:cs typeface="Calibri"/>
              <a:sym typeface="Calibri"/>
            </a:endParaRPr>
          </a:p>
        </p:txBody>
      </p:sp>
      <p:sp>
        <p:nvSpPr>
          <p:cNvPr id="64" name="Google Shape;64;p15"/>
          <p:cNvSpPr>
            <a:spLocks noGrp="1"/>
          </p:cNvSpPr>
          <p:nvPr>
            <p:ph type="pic" idx="2"/>
          </p:nvPr>
        </p:nvSpPr>
        <p:spPr>
          <a:xfrm>
            <a:off x="1143000" y="2550320"/>
            <a:ext cx="3771900" cy="3886200"/>
          </a:xfrm>
          <a:prstGeom prst="rect">
            <a:avLst/>
          </a:prstGeom>
          <a:solidFill>
            <a:srgbClr val="BFBFBF"/>
          </a:solidFill>
          <a:ln w="76200" cap="flat" cmpd="sng">
            <a:solidFill>
              <a:schemeClr val="lt1"/>
            </a:solidFill>
            <a:prstDash val="solid"/>
            <a:round/>
            <a:headEnd type="none" w="sm" len="sm"/>
            <a:tailEnd type="none" w="sm" len="sm"/>
          </a:ln>
        </p:spPr>
      </p:sp>
      <p:sp>
        <p:nvSpPr>
          <p:cNvPr id="65" name="Google Shape;65;p15"/>
          <p:cNvSpPr txBox="1">
            <a:spLocks noGrp="1"/>
          </p:cNvSpPr>
          <p:nvPr>
            <p:ph type="title"/>
          </p:nvPr>
        </p:nvSpPr>
        <p:spPr>
          <a:xfrm>
            <a:off x="6400800" y="457200"/>
            <a:ext cx="5943600" cy="19883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600"/>
              <a:buFont typeface="Avenir"/>
              <a:buNone/>
              <a:defRPr sz="5200">
                <a:solidFill>
                  <a:schemeClr val="lt1"/>
                </a:solidFill>
                <a:latin typeface="Avenir"/>
                <a:ea typeface="Avenir"/>
                <a:cs typeface="Avenir"/>
                <a:sym typeface="Avenir"/>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5"/>
          <p:cNvSpPr txBox="1">
            <a:spLocks noGrp="1"/>
          </p:cNvSpPr>
          <p:nvPr>
            <p:ph type="body" idx="1"/>
          </p:nvPr>
        </p:nvSpPr>
        <p:spPr>
          <a:xfrm>
            <a:off x="7086600" y="571500"/>
            <a:ext cx="4114800" cy="547688"/>
          </a:xfrm>
          <a:prstGeom prst="rect">
            <a:avLst/>
          </a:prstGeom>
          <a:noFill/>
          <a:ln>
            <a:noFill/>
          </a:ln>
        </p:spPr>
        <p:txBody>
          <a:bodyPr spcFirstLastPara="1" wrap="square" lIns="68575" tIns="34275" rIns="68575" bIns="34275" anchor="t" anchorCtr="0">
            <a:noAutofit/>
          </a:bodyPr>
          <a:lstStyle>
            <a:lvl1pPr marL="914400" lvl="0" indent="-457200" algn="ctr">
              <a:lnSpc>
                <a:spcPct val="90000"/>
              </a:lnSpc>
              <a:spcBef>
                <a:spcPts val="1600"/>
              </a:spcBef>
              <a:spcAft>
                <a:spcPts val="0"/>
              </a:spcAft>
              <a:buClr>
                <a:schemeClr val="lt1"/>
              </a:buClr>
              <a:buSzPts val="1500"/>
              <a:buNone/>
              <a:defRPr sz="3000">
                <a:solidFill>
                  <a:schemeClr val="lt1"/>
                </a:solidFill>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67" name="Google Shape;67;p15"/>
          <p:cNvSpPr txBox="1">
            <a:spLocks noGrp="1"/>
          </p:cNvSpPr>
          <p:nvPr>
            <p:ph type="body" idx="3"/>
          </p:nvPr>
        </p:nvSpPr>
        <p:spPr>
          <a:xfrm>
            <a:off x="685800" y="6881812"/>
            <a:ext cx="4686300" cy="547688"/>
          </a:xfrm>
          <a:prstGeom prst="rect">
            <a:avLst/>
          </a:prstGeom>
          <a:noFill/>
          <a:ln>
            <a:noFill/>
          </a:ln>
        </p:spPr>
        <p:txBody>
          <a:bodyPr spcFirstLastPara="1" wrap="square" lIns="68575" tIns="34275" rIns="68575" bIns="34275" anchor="t" anchorCtr="0">
            <a:noAutofit/>
          </a:bodyPr>
          <a:lstStyle>
            <a:lvl1pPr marL="914400" lvl="0" indent="-457200" algn="ctr">
              <a:lnSpc>
                <a:spcPct val="90000"/>
              </a:lnSpc>
              <a:spcBef>
                <a:spcPts val="1600"/>
              </a:spcBef>
              <a:spcAft>
                <a:spcPts val="0"/>
              </a:spcAft>
              <a:buClr>
                <a:schemeClr val="lt1"/>
              </a:buClr>
              <a:buSzPts val="1200"/>
              <a:buNone/>
              <a:defRPr sz="2400" b="1">
                <a:solidFill>
                  <a:schemeClr val="lt1"/>
                </a:solidFill>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68" name="Google Shape;68;p15"/>
          <p:cNvSpPr txBox="1">
            <a:spLocks noGrp="1"/>
          </p:cNvSpPr>
          <p:nvPr>
            <p:ph type="body" idx="4"/>
          </p:nvPr>
        </p:nvSpPr>
        <p:spPr>
          <a:xfrm>
            <a:off x="1257300" y="7358062"/>
            <a:ext cx="3429000" cy="1557340"/>
          </a:xfrm>
          <a:prstGeom prst="rect">
            <a:avLst/>
          </a:prstGeom>
          <a:noFill/>
          <a:ln>
            <a:noFill/>
          </a:ln>
        </p:spPr>
        <p:txBody>
          <a:bodyPr spcFirstLastPara="1" wrap="square" lIns="68575" tIns="34275" rIns="68575" bIns="34275" anchor="t" anchorCtr="0">
            <a:normAutofit/>
          </a:bodyPr>
          <a:lstStyle>
            <a:lvl1pPr marL="914400" lvl="0" indent="-457200" algn="ctr">
              <a:lnSpc>
                <a:spcPct val="90000"/>
              </a:lnSpc>
              <a:spcBef>
                <a:spcPts val="1600"/>
              </a:spcBef>
              <a:spcAft>
                <a:spcPts val="0"/>
              </a:spcAft>
              <a:buClr>
                <a:schemeClr val="lt1"/>
              </a:buClr>
              <a:buSzPts val="1100"/>
              <a:buNone/>
              <a:defRPr sz="2200" i="1">
                <a:solidFill>
                  <a:schemeClr val="lt1"/>
                </a:solidFill>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69" name="Google Shape;69;p15"/>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30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5"/>
          <p:cNvSpPr txBox="1">
            <a:spLocks noGrp="1"/>
          </p:cNvSpPr>
          <p:nvPr>
            <p:ph type="ftr" idx="11"/>
          </p:nvPr>
        </p:nvSpPr>
        <p:spPr>
          <a:xfrm>
            <a:off x="6057900" y="9534527"/>
            <a:ext cx="6172200" cy="59421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24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71" name="Google Shape;71;p15"/>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2400">
                <a:solidFill>
                  <a:schemeClr val="lt1"/>
                </a:solidFill>
                <a:latin typeface="Calibri"/>
                <a:ea typeface="Calibri"/>
                <a:cs typeface="Calibri"/>
                <a:sym typeface="Calibri"/>
              </a:defRPr>
            </a:lvl1pPr>
            <a:lvl2pPr marL="0" lvl="1" indent="0" algn="r">
              <a:spcBef>
                <a:spcPts val="0"/>
              </a:spcBef>
              <a:buNone/>
              <a:defRPr sz="2400">
                <a:solidFill>
                  <a:schemeClr val="lt1"/>
                </a:solidFill>
                <a:latin typeface="Calibri"/>
                <a:ea typeface="Calibri"/>
                <a:cs typeface="Calibri"/>
                <a:sym typeface="Calibri"/>
              </a:defRPr>
            </a:lvl2pPr>
            <a:lvl3pPr marL="0" lvl="2" indent="0" algn="r">
              <a:spcBef>
                <a:spcPts val="0"/>
              </a:spcBef>
              <a:buNone/>
              <a:defRPr sz="2400">
                <a:solidFill>
                  <a:schemeClr val="lt1"/>
                </a:solidFill>
                <a:latin typeface="Calibri"/>
                <a:ea typeface="Calibri"/>
                <a:cs typeface="Calibri"/>
                <a:sym typeface="Calibri"/>
              </a:defRPr>
            </a:lvl3pPr>
            <a:lvl4pPr marL="0" lvl="3" indent="0" algn="r">
              <a:spcBef>
                <a:spcPts val="0"/>
              </a:spcBef>
              <a:buNone/>
              <a:defRPr sz="2400">
                <a:solidFill>
                  <a:schemeClr val="lt1"/>
                </a:solidFill>
                <a:latin typeface="Calibri"/>
                <a:ea typeface="Calibri"/>
                <a:cs typeface="Calibri"/>
                <a:sym typeface="Calibri"/>
              </a:defRPr>
            </a:lvl4pPr>
            <a:lvl5pPr marL="0" lvl="4" indent="0" algn="r">
              <a:spcBef>
                <a:spcPts val="0"/>
              </a:spcBef>
              <a:buNone/>
              <a:defRPr sz="2400">
                <a:solidFill>
                  <a:schemeClr val="lt1"/>
                </a:solidFill>
                <a:latin typeface="Calibri"/>
                <a:ea typeface="Calibri"/>
                <a:cs typeface="Calibri"/>
                <a:sym typeface="Calibri"/>
              </a:defRPr>
            </a:lvl5pPr>
            <a:lvl6pPr marL="0" lvl="5" indent="0" algn="r">
              <a:spcBef>
                <a:spcPts val="0"/>
              </a:spcBef>
              <a:buNone/>
              <a:defRPr sz="2400">
                <a:solidFill>
                  <a:schemeClr val="lt1"/>
                </a:solidFill>
                <a:latin typeface="Calibri"/>
                <a:ea typeface="Calibri"/>
                <a:cs typeface="Calibri"/>
                <a:sym typeface="Calibri"/>
              </a:defRPr>
            </a:lvl6pPr>
            <a:lvl7pPr marL="0" lvl="6" indent="0" algn="r">
              <a:spcBef>
                <a:spcPts val="0"/>
              </a:spcBef>
              <a:buNone/>
              <a:defRPr sz="2400">
                <a:solidFill>
                  <a:schemeClr val="lt1"/>
                </a:solidFill>
                <a:latin typeface="Calibri"/>
                <a:ea typeface="Calibri"/>
                <a:cs typeface="Calibri"/>
                <a:sym typeface="Calibri"/>
              </a:defRPr>
            </a:lvl7pPr>
            <a:lvl8pPr marL="0" lvl="7" indent="0" algn="r">
              <a:spcBef>
                <a:spcPts val="0"/>
              </a:spcBef>
              <a:buNone/>
              <a:defRPr sz="2400">
                <a:solidFill>
                  <a:schemeClr val="lt1"/>
                </a:solidFill>
                <a:latin typeface="Calibri"/>
                <a:ea typeface="Calibri"/>
                <a:cs typeface="Calibri"/>
                <a:sym typeface="Calibri"/>
              </a:defRPr>
            </a:lvl8pPr>
            <a:lvl9pPr marL="0" lvl="8" indent="0" algn="r">
              <a:spcBef>
                <a:spcPts val="0"/>
              </a:spcBef>
              <a:buNone/>
              <a:defRPr sz="2400">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72" name="Google Shape;72;p15"/>
          <p:cNvSpPr>
            <a:spLocks noGrp="1"/>
          </p:cNvSpPr>
          <p:nvPr>
            <p:ph type="pic" idx="5"/>
          </p:nvPr>
        </p:nvSpPr>
        <p:spPr>
          <a:xfrm>
            <a:off x="5257800" y="2550320"/>
            <a:ext cx="3771900" cy="3886200"/>
          </a:xfrm>
          <a:prstGeom prst="rect">
            <a:avLst/>
          </a:prstGeom>
          <a:solidFill>
            <a:srgbClr val="BFBFBF"/>
          </a:solidFill>
          <a:ln w="76200" cap="flat" cmpd="sng">
            <a:solidFill>
              <a:schemeClr val="lt1"/>
            </a:solidFill>
            <a:prstDash val="solid"/>
            <a:round/>
            <a:headEnd type="none" w="sm" len="sm"/>
            <a:tailEnd type="none" w="sm" len="sm"/>
          </a:ln>
        </p:spPr>
      </p:sp>
      <p:sp>
        <p:nvSpPr>
          <p:cNvPr id="73" name="Google Shape;73;p15"/>
          <p:cNvSpPr txBox="1">
            <a:spLocks noGrp="1"/>
          </p:cNvSpPr>
          <p:nvPr>
            <p:ph type="body" idx="6"/>
          </p:nvPr>
        </p:nvSpPr>
        <p:spPr>
          <a:xfrm>
            <a:off x="4800600" y="6881812"/>
            <a:ext cx="4686300" cy="547688"/>
          </a:xfrm>
          <a:prstGeom prst="rect">
            <a:avLst/>
          </a:prstGeom>
          <a:noFill/>
          <a:ln>
            <a:noFill/>
          </a:ln>
        </p:spPr>
        <p:txBody>
          <a:bodyPr spcFirstLastPara="1" wrap="square" lIns="68575" tIns="34275" rIns="68575" bIns="34275" anchor="t" anchorCtr="0">
            <a:noAutofit/>
          </a:bodyPr>
          <a:lstStyle>
            <a:lvl1pPr marL="914400" lvl="0" indent="-457200" algn="ctr">
              <a:lnSpc>
                <a:spcPct val="90000"/>
              </a:lnSpc>
              <a:spcBef>
                <a:spcPts val="1600"/>
              </a:spcBef>
              <a:spcAft>
                <a:spcPts val="0"/>
              </a:spcAft>
              <a:buClr>
                <a:schemeClr val="lt1"/>
              </a:buClr>
              <a:buSzPts val="1200"/>
              <a:buNone/>
              <a:defRPr sz="2400" b="1">
                <a:solidFill>
                  <a:schemeClr val="lt1"/>
                </a:solidFill>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74" name="Google Shape;74;p15"/>
          <p:cNvSpPr txBox="1">
            <a:spLocks noGrp="1"/>
          </p:cNvSpPr>
          <p:nvPr>
            <p:ph type="body" idx="7"/>
          </p:nvPr>
        </p:nvSpPr>
        <p:spPr>
          <a:xfrm>
            <a:off x="5372100" y="7358062"/>
            <a:ext cx="3429000" cy="1557340"/>
          </a:xfrm>
          <a:prstGeom prst="rect">
            <a:avLst/>
          </a:prstGeom>
          <a:noFill/>
          <a:ln>
            <a:noFill/>
          </a:ln>
        </p:spPr>
        <p:txBody>
          <a:bodyPr spcFirstLastPara="1" wrap="square" lIns="68575" tIns="34275" rIns="68575" bIns="34275" anchor="t" anchorCtr="0">
            <a:normAutofit/>
          </a:bodyPr>
          <a:lstStyle>
            <a:lvl1pPr marL="914400" lvl="0" indent="-457200" algn="ctr">
              <a:lnSpc>
                <a:spcPct val="90000"/>
              </a:lnSpc>
              <a:spcBef>
                <a:spcPts val="1600"/>
              </a:spcBef>
              <a:spcAft>
                <a:spcPts val="0"/>
              </a:spcAft>
              <a:buClr>
                <a:schemeClr val="lt1"/>
              </a:buClr>
              <a:buSzPts val="1100"/>
              <a:buNone/>
              <a:defRPr sz="2200" i="1">
                <a:solidFill>
                  <a:schemeClr val="lt1"/>
                </a:solidFill>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75" name="Google Shape;75;p15"/>
          <p:cNvSpPr>
            <a:spLocks noGrp="1"/>
          </p:cNvSpPr>
          <p:nvPr>
            <p:ph type="pic" idx="8"/>
          </p:nvPr>
        </p:nvSpPr>
        <p:spPr>
          <a:xfrm>
            <a:off x="9315450" y="2550320"/>
            <a:ext cx="3771900" cy="3886200"/>
          </a:xfrm>
          <a:prstGeom prst="rect">
            <a:avLst/>
          </a:prstGeom>
          <a:solidFill>
            <a:srgbClr val="BFBFBF"/>
          </a:solidFill>
          <a:ln w="76200" cap="flat" cmpd="sng">
            <a:solidFill>
              <a:schemeClr val="lt1"/>
            </a:solidFill>
            <a:prstDash val="solid"/>
            <a:round/>
            <a:headEnd type="none" w="sm" len="sm"/>
            <a:tailEnd type="none" w="sm" len="sm"/>
          </a:ln>
        </p:spPr>
      </p:sp>
      <p:sp>
        <p:nvSpPr>
          <p:cNvPr id="76" name="Google Shape;76;p15"/>
          <p:cNvSpPr txBox="1">
            <a:spLocks noGrp="1"/>
          </p:cNvSpPr>
          <p:nvPr>
            <p:ph type="body" idx="9"/>
          </p:nvPr>
        </p:nvSpPr>
        <p:spPr>
          <a:xfrm>
            <a:off x="8858250" y="6881812"/>
            <a:ext cx="4686300" cy="547688"/>
          </a:xfrm>
          <a:prstGeom prst="rect">
            <a:avLst/>
          </a:prstGeom>
          <a:noFill/>
          <a:ln>
            <a:noFill/>
          </a:ln>
        </p:spPr>
        <p:txBody>
          <a:bodyPr spcFirstLastPara="1" wrap="square" lIns="68575" tIns="34275" rIns="68575" bIns="34275" anchor="t" anchorCtr="0">
            <a:noAutofit/>
          </a:bodyPr>
          <a:lstStyle>
            <a:lvl1pPr marL="914400" lvl="0" indent="-457200" algn="ctr">
              <a:lnSpc>
                <a:spcPct val="90000"/>
              </a:lnSpc>
              <a:spcBef>
                <a:spcPts val="1600"/>
              </a:spcBef>
              <a:spcAft>
                <a:spcPts val="0"/>
              </a:spcAft>
              <a:buClr>
                <a:schemeClr val="lt1"/>
              </a:buClr>
              <a:buSzPts val="1200"/>
              <a:buNone/>
              <a:defRPr sz="2400" b="1">
                <a:solidFill>
                  <a:schemeClr val="lt1"/>
                </a:solidFill>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77" name="Google Shape;77;p15"/>
          <p:cNvSpPr txBox="1">
            <a:spLocks noGrp="1"/>
          </p:cNvSpPr>
          <p:nvPr>
            <p:ph type="body" idx="13"/>
          </p:nvPr>
        </p:nvSpPr>
        <p:spPr>
          <a:xfrm>
            <a:off x="9429750" y="7358062"/>
            <a:ext cx="3429000" cy="1557340"/>
          </a:xfrm>
          <a:prstGeom prst="rect">
            <a:avLst/>
          </a:prstGeom>
          <a:noFill/>
          <a:ln>
            <a:noFill/>
          </a:ln>
        </p:spPr>
        <p:txBody>
          <a:bodyPr spcFirstLastPara="1" wrap="square" lIns="68575" tIns="34275" rIns="68575" bIns="34275" anchor="t" anchorCtr="0">
            <a:normAutofit/>
          </a:bodyPr>
          <a:lstStyle>
            <a:lvl1pPr marL="914400" lvl="0" indent="-457200" algn="ctr">
              <a:lnSpc>
                <a:spcPct val="90000"/>
              </a:lnSpc>
              <a:spcBef>
                <a:spcPts val="1600"/>
              </a:spcBef>
              <a:spcAft>
                <a:spcPts val="0"/>
              </a:spcAft>
              <a:buClr>
                <a:schemeClr val="lt1"/>
              </a:buClr>
              <a:buSzPts val="1100"/>
              <a:buNone/>
              <a:defRPr sz="2200" i="1">
                <a:solidFill>
                  <a:schemeClr val="lt1"/>
                </a:solidFill>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78" name="Google Shape;78;p15"/>
          <p:cNvSpPr>
            <a:spLocks noGrp="1"/>
          </p:cNvSpPr>
          <p:nvPr>
            <p:ph type="pic" idx="14"/>
          </p:nvPr>
        </p:nvSpPr>
        <p:spPr>
          <a:xfrm>
            <a:off x="13430250" y="2550320"/>
            <a:ext cx="3771900" cy="3886200"/>
          </a:xfrm>
          <a:prstGeom prst="rect">
            <a:avLst/>
          </a:prstGeom>
          <a:solidFill>
            <a:srgbClr val="BFBFBF"/>
          </a:solidFill>
          <a:ln w="76200" cap="flat" cmpd="sng">
            <a:solidFill>
              <a:schemeClr val="lt1"/>
            </a:solidFill>
            <a:prstDash val="solid"/>
            <a:round/>
            <a:headEnd type="none" w="sm" len="sm"/>
            <a:tailEnd type="none" w="sm" len="sm"/>
          </a:ln>
        </p:spPr>
      </p:sp>
      <p:sp>
        <p:nvSpPr>
          <p:cNvPr id="79" name="Google Shape;79;p15"/>
          <p:cNvSpPr txBox="1">
            <a:spLocks noGrp="1"/>
          </p:cNvSpPr>
          <p:nvPr>
            <p:ph type="body" idx="15"/>
          </p:nvPr>
        </p:nvSpPr>
        <p:spPr>
          <a:xfrm>
            <a:off x="12973050" y="6881812"/>
            <a:ext cx="4686300" cy="547688"/>
          </a:xfrm>
          <a:prstGeom prst="rect">
            <a:avLst/>
          </a:prstGeom>
          <a:noFill/>
          <a:ln>
            <a:noFill/>
          </a:ln>
        </p:spPr>
        <p:txBody>
          <a:bodyPr spcFirstLastPara="1" wrap="square" lIns="68575" tIns="34275" rIns="68575" bIns="34275" anchor="t" anchorCtr="0">
            <a:noAutofit/>
          </a:bodyPr>
          <a:lstStyle>
            <a:lvl1pPr marL="914400" lvl="0" indent="-457200" algn="ctr">
              <a:lnSpc>
                <a:spcPct val="90000"/>
              </a:lnSpc>
              <a:spcBef>
                <a:spcPts val="1600"/>
              </a:spcBef>
              <a:spcAft>
                <a:spcPts val="0"/>
              </a:spcAft>
              <a:buClr>
                <a:schemeClr val="lt1"/>
              </a:buClr>
              <a:buSzPts val="1200"/>
              <a:buNone/>
              <a:defRPr sz="2400" b="1">
                <a:solidFill>
                  <a:schemeClr val="lt1"/>
                </a:solidFill>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80" name="Google Shape;80;p15"/>
          <p:cNvSpPr txBox="1">
            <a:spLocks noGrp="1"/>
          </p:cNvSpPr>
          <p:nvPr>
            <p:ph type="body" idx="16"/>
          </p:nvPr>
        </p:nvSpPr>
        <p:spPr>
          <a:xfrm>
            <a:off x="13544550" y="7358062"/>
            <a:ext cx="3429000" cy="1557340"/>
          </a:xfrm>
          <a:prstGeom prst="rect">
            <a:avLst/>
          </a:prstGeom>
          <a:noFill/>
          <a:ln>
            <a:noFill/>
          </a:ln>
        </p:spPr>
        <p:txBody>
          <a:bodyPr spcFirstLastPara="1" wrap="square" lIns="68575" tIns="34275" rIns="68575" bIns="34275" anchor="t" anchorCtr="0">
            <a:normAutofit/>
          </a:bodyPr>
          <a:lstStyle>
            <a:lvl1pPr marL="914400" lvl="0" indent="-457200" algn="ctr">
              <a:lnSpc>
                <a:spcPct val="90000"/>
              </a:lnSpc>
              <a:spcBef>
                <a:spcPts val="1600"/>
              </a:spcBef>
              <a:spcAft>
                <a:spcPts val="0"/>
              </a:spcAft>
              <a:buClr>
                <a:schemeClr val="lt1"/>
              </a:buClr>
              <a:buSzPts val="1100"/>
              <a:buNone/>
              <a:defRPr sz="2200" i="1">
                <a:solidFill>
                  <a:schemeClr val="lt1"/>
                </a:solidFill>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867138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16"/>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6"/>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84" name="Google Shape;84;p16"/>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2904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1257300" y="547688"/>
            <a:ext cx="15773400" cy="19883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7"/>
          <p:cNvSpPr txBox="1">
            <a:spLocks noGrp="1"/>
          </p:cNvSpPr>
          <p:nvPr>
            <p:ph type="body" idx="1"/>
          </p:nvPr>
        </p:nvSpPr>
        <p:spPr>
          <a:xfrm>
            <a:off x="1257300" y="2738438"/>
            <a:ext cx="15773400" cy="6527008"/>
          </a:xfrm>
          <a:prstGeom prst="rect">
            <a:avLst/>
          </a:prstGeom>
          <a:noFill/>
          <a:ln>
            <a:noFill/>
          </a:ln>
        </p:spPr>
        <p:txBody>
          <a:bodyPr spcFirstLastPara="1" wrap="square" lIns="68575" tIns="34275" rIns="68575" bIns="34275" anchor="t" anchorCtr="0">
            <a:normAutofit/>
          </a:bodyPr>
          <a:lstStyle>
            <a:lvl1pPr marL="914400" lvl="0" indent="-635000" algn="l">
              <a:lnSpc>
                <a:spcPct val="90000"/>
              </a:lnSpc>
              <a:spcBef>
                <a:spcPts val="1600"/>
              </a:spcBef>
              <a:spcAft>
                <a:spcPts val="0"/>
              </a:spcAft>
              <a:buClr>
                <a:schemeClr val="dk1"/>
              </a:buClr>
              <a:buSzPts val="1400"/>
              <a:buChar char="•"/>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88" name="Google Shape;88;p17"/>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7"/>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90" name="Google Shape;90;p17"/>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0727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1247776" y="2564609"/>
            <a:ext cx="15773400" cy="4279106"/>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9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3" name="Google Shape;93;p18"/>
          <p:cNvSpPr txBox="1">
            <a:spLocks noGrp="1"/>
          </p:cNvSpPr>
          <p:nvPr>
            <p:ph type="body" idx="1"/>
          </p:nvPr>
        </p:nvSpPr>
        <p:spPr>
          <a:xfrm>
            <a:off x="1247776" y="6884194"/>
            <a:ext cx="15773400" cy="2250280"/>
          </a:xfrm>
          <a:prstGeom prst="rect">
            <a:avLst/>
          </a:prstGeom>
          <a:noFill/>
          <a:ln>
            <a:noFill/>
          </a:ln>
        </p:spPr>
        <p:txBody>
          <a:bodyPr spcFirstLastPara="1" wrap="square" lIns="68575" tIns="34275" rIns="68575" bIns="34275" anchor="t" anchorCtr="0">
            <a:normAutofit/>
          </a:bodyPr>
          <a:lstStyle>
            <a:lvl1pPr marL="914400" lvl="0" indent="-457200" algn="l">
              <a:lnSpc>
                <a:spcPct val="90000"/>
              </a:lnSpc>
              <a:spcBef>
                <a:spcPts val="1600"/>
              </a:spcBef>
              <a:spcAft>
                <a:spcPts val="0"/>
              </a:spcAft>
              <a:buClr>
                <a:srgbClr val="888888"/>
              </a:buClr>
              <a:buSzPts val="1800"/>
              <a:buNone/>
              <a:defRPr sz="3600">
                <a:solidFill>
                  <a:srgbClr val="888888"/>
                </a:solidFill>
              </a:defRPr>
            </a:lvl1pPr>
            <a:lvl2pPr marL="1828800" lvl="1" indent="-457200" algn="l">
              <a:lnSpc>
                <a:spcPct val="90000"/>
              </a:lnSpc>
              <a:spcBef>
                <a:spcPts val="800"/>
              </a:spcBef>
              <a:spcAft>
                <a:spcPts val="0"/>
              </a:spcAft>
              <a:buClr>
                <a:srgbClr val="888888"/>
              </a:buClr>
              <a:buSzPts val="1500"/>
              <a:buNone/>
              <a:defRPr sz="3000">
                <a:solidFill>
                  <a:srgbClr val="888888"/>
                </a:solidFill>
              </a:defRPr>
            </a:lvl2pPr>
            <a:lvl3pPr marL="2743200" lvl="2" indent="-457200" algn="l">
              <a:lnSpc>
                <a:spcPct val="90000"/>
              </a:lnSpc>
              <a:spcBef>
                <a:spcPts val="800"/>
              </a:spcBef>
              <a:spcAft>
                <a:spcPts val="0"/>
              </a:spcAft>
              <a:buClr>
                <a:srgbClr val="888888"/>
              </a:buClr>
              <a:buSzPts val="1400"/>
              <a:buNone/>
              <a:defRPr sz="2800">
                <a:solidFill>
                  <a:srgbClr val="888888"/>
                </a:solidFill>
              </a:defRPr>
            </a:lvl3pPr>
            <a:lvl4pPr marL="3657600" lvl="3" indent="-457200" algn="l">
              <a:lnSpc>
                <a:spcPct val="90000"/>
              </a:lnSpc>
              <a:spcBef>
                <a:spcPts val="800"/>
              </a:spcBef>
              <a:spcAft>
                <a:spcPts val="0"/>
              </a:spcAft>
              <a:buClr>
                <a:srgbClr val="888888"/>
              </a:buClr>
              <a:buSzPts val="1200"/>
              <a:buNone/>
              <a:defRPr sz="2400">
                <a:solidFill>
                  <a:srgbClr val="888888"/>
                </a:solidFill>
              </a:defRPr>
            </a:lvl4pPr>
            <a:lvl5pPr marL="4572000" lvl="4" indent="-457200" algn="l">
              <a:lnSpc>
                <a:spcPct val="90000"/>
              </a:lnSpc>
              <a:spcBef>
                <a:spcPts val="800"/>
              </a:spcBef>
              <a:spcAft>
                <a:spcPts val="0"/>
              </a:spcAft>
              <a:buClr>
                <a:srgbClr val="888888"/>
              </a:buClr>
              <a:buSzPts val="1200"/>
              <a:buNone/>
              <a:defRPr sz="2400">
                <a:solidFill>
                  <a:srgbClr val="888888"/>
                </a:solidFill>
              </a:defRPr>
            </a:lvl5pPr>
            <a:lvl6pPr marL="5486400" lvl="5" indent="-457200" algn="l">
              <a:lnSpc>
                <a:spcPct val="90000"/>
              </a:lnSpc>
              <a:spcBef>
                <a:spcPts val="800"/>
              </a:spcBef>
              <a:spcAft>
                <a:spcPts val="0"/>
              </a:spcAft>
              <a:buClr>
                <a:srgbClr val="888888"/>
              </a:buClr>
              <a:buSzPts val="1200"/>
              <a:buNone/>
              <a:defRPr sz="2400">
                <a:solidFill>
                  <a:srgbClr val="888888"/>
                </a:solidFill>
              </a:defRPr>
            </a:lvl6pPr>
            <a:lvl7pPr marL="6400800" lvl="6" indent="-457200" algn="l">
              <a:lnSpc>
                <a:spcPct val="90000"/>
              </a:lnSpc>
              <a:spcBef>
                <a:spcPts val="800"/>
              </a:spcBef>
              <a:spcAft>
                <a:spcPts val="0"/>
              </a:spcAft>
              <a:buClr>
                <a:srgbClr val="888888"/>
              </a:buClr>
              <a:buSzPts val="1200"/>
              <a:buNone/>
              <a:defRPr sz="2400">
                <a:solidFill>
                  <a:srgbClr val="888888"/>
                </a:solidFill>
              </a:defRPr>
            </a:lvl7pPr>
            <a:lvl8pPr marL="7315200" lvl="7" indent="-457200" algn="l">
              <a:lnSpc>
                <a:spcPct val="90000"/>
              </a:lnSpc>
              <a:spcBef>
                <a:spcPts val="800"/>
              </a:spcBef>
              <a:spcAft>
                <a:spcPts val="0"/>
              </a:spcAft>
              <a:buClr>
                <a:srgbClr val="888888"/>
              </a:buClr>
              <a:buSzPts val="1200"/>
              <a:buNone/>
              <a:defRPr sz="2400">
                <a:solidFill>
                  <a:srgbClr val="888888"/>
                </a:solidFill>
              </a:defRPr>
            </a:lvl8pPr>
            <a:lvl9pPr marL="8229600" lvl="8" indent="-457200" algn="l">
              <a:lnSpc>
                <a:spcPct val="90000"/>
              </a:lnSpc>
              <a:spcBef>
                <a:spcPts val="800"/>
              </a:spcBef>
              <a:spcAft>
                <a:spcPts val="0"/>
              </a:spcAft>
              <a:buClr>
                <a:srgbClr val="888888"/>
              </a:buClr>
              <a:buSzPts val="1200"/>
              <a:buNone/>
              <a:defRPr sz="2400">
                <a:solidFill>
                  <a:srgbClr val="888888"/>
                </a:solidFill>
              </a:defRPr>
            </a:lvl9pPr>
          </a:lstStyle>
          <a:p>
            <a:endParaRPr/>
          </a:p>
        </p:txBody>
      </p:sp>
      <p:sp>
        <p:nvSpPr>
          <p:cNvPr id="94" name="Google Shape;94;p18"/>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8"/>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96" name="Google Shape;96;p18"/>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824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1257300" y="547688"/>
            <a:ext cx="15773400" cy="19883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19"/>
          <p:cNvSpPr txBox="1">
            <a:spLocks noGrp="1"/>
          </p:cNvSpPr>
          <p:nvPr>
            <p:ph type="body" idx="1"/>
          </p:nvPr>
        </p:nvSpPr>
        <p:spPr>
          <a:xfrm>
            <a:off x="1257300" y="2738438"/>
            <a:ext cx="7772400" cy="6527008"/>
          </a:xfrm>
          <a:prstGeom prst="rect">
            <a:avLst/>
          </a:prstGeom>
          <a:noFill/>
          <a:ln>
            <a:noFill/>
          </a:ln>
        </p:spPr>
        <p:txBody>
          <a:bodyPr spcFirstLastPara="1" wrap="square" lIns="68575" tIns="34275" rIns="68575" bIns="34275" anchor="t" anchorCtr="0">
            <a:normAutofit/>
          </a:bodyPr>
          <a:lstStyle>
            <a:lvl1pPr marL="914400" lvl="0" indent="-635000" algn="l">
              <a:lnSpc>
                <a:spcPct val="90000"/>
              </a:lnSpc>
              <a:spcBef>
                <a:spcPts val="1600"/>
              </a:spcBef>
              <a:spcAft>
                <a:spcPts val="0"/>
              </a:spcAft>
              <a:buClr>
                <a:schemeClr val="dk1"/>
              </a:buClr>
              <a:buSzPts val="1400"/>
              <a:buChar char="•"/>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100" name="Google Shape;100;p19"/>
          <p:cNvSpPr txBox="1">
            <a:spLocks noGrp="1"/>
          </p:cNvSpPr>
          <p:nvPr>
            <p:ph type="body" idx="2"/>
          </p:nvPr>
        </p:nvSpPr>
        <p:spPr>
          <a:xfrm>
            <a:off x="9258300" y="2738438"/>
            <a:ext cx="7772400" cy="6527008"/>
          </a:xfrm>
          <a:prstGeom prst="rect">
            <a:avLst/>
          </a:prstGeom>
          <a:noFill/>
          <a:ln>
            <a:noFill/>
          </a:ln>
        </p:spPr>
        <p:txBody>
          <a:bodyPr spcFirstLastPara="1" wrap="square" lIns="68575" tIns="34275" rIns="68575" bIns="34275" anchor="t" anchorCtr="0">
            <a:normAutofit/>
          </a:bodyPr>
          <a:lstStyle>
            <a:lvl1pPr marL="914400" lvl="0" indent="-635000" algn="l">
              <a:lnSpc>
                <a:spcPct val="90000"/>
              </a:lnSpc>
              <a:spcBef>
                <a:spcPts val="1600"/>
              </a:spcBef>
              <a:spcAft>
                <a:spcPts val="0"/>
              </a:spcAft>
              <a:buClr>
                <a:schemeClr val="dk1"/>
              </a:buClr>
              <a:buSzPts val="1400"/>
              <a:buChar char="•"/>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101" name="Google Shape;101;p19"/>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19"/>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103" name="Google Shape;103;p19"/>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184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1259682" y="547688"/>
            <a:ext cx="15773400" cy="19883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 name="Google Shape;106;p20"/>
          <p:cNvSpPr txBox="1">
            <a:spLocks noGrp="1"/>
          </p:cNvSpPr>
          <p:nvPr>
            <p:ph type="body" idx="1"/>
          </p:nvPr>
        </p:nvSpPr>
        <p:spPr>
          <a:xfrm>
            <a:off x="1259682" y="2521744"/>
            <a:ext cx="7736680" cy="1235868"/>
          </a:xfrm>
          <a:prstGeom prst="rect">
            <a:avLst/>
          </a:prstGeom>
          <a:noFill/>
          <a:ln>
            <a:noFill/>
          </a:ln>
        </p:spPr>
        <p:txBody>
          <a:bodyPr spcFirstLastPara="1" wrap="square" lIns="68575" tIns="34275" rIns="68575" bIns="34275" anchor="b" anchorCtr="0">
            <a:normAutofit/>
          </a:bodyPr>
          <a:lstStyle>
            <a:lvl1pPr marL="914400" lvl="0" indent="-457200" algn="l">
              <a:lnSpc>
                <a:spcPct val="90000"/>
              </a:lnSpc>
              <a:spcBef>
                <a:spcPts val="1600"/>
              </a:spcBef>
              <a:spcAft>
                <a:spcPts val="0"/>
              </a:spcAft>
              <a:buClr>
                <a:schemeClr val="dk1"/>
              </a:buClr>
              <a:buSzPts val="1800"/>
              <a:buNone/>
              <a:defRPr sz="3600" b="1"/>
            </a:lvl1pPr>
            <a:lvl2pPr marL="1828800" lvl="1" indent="-457200" algn="l">
              <a:lnSpc>
                <a:spcPct val="90000"/>
              </a:lnSpc>
              <a:spcBef>
                <a:spcPts val="800"/>
              </a:spcBef>
              <a:spcAft>
                <a:spcPts val="0"/>
              </a:spcAft>
              <a:buClr>
                <a:schemeClr val="dk1"/>
              </a:buClr>
              <a:buSzPts val="1500"/>
              <a:buNone/>
              <a:defRPr sz="3000" b="1"/>
            </a:lvl2pPr>
            <a:lvl3pPr marL="2743200" lvl="2" indent="-457200" algn="l">
              <a:lnSpc>
                <a:spcPct val="90000"/>
              </a:lnSpc>
              <a:spcBef>
                <a:spcPts val="800"/>
              </a:spcBef>
              <a:spcAft>
                <a:spcPts val="0"/>
              </a:spcAft>
              <a:buClr>
                <a:schemeClr val="dk1"/>
              </a:buClr>
              <a:buSzPts val="1400"/>
              <a:buNone/>
              <a:defRPr sz="2800" b="1"/>
            </a:lvl3pPr>
            <a:lvl4pPr marL="3657600" lvl="3" indent="-457200" algn="l">
              <a:lnSpc>
                <a:spcPct val="90000"/>
              </a:lnSpc>
              <a:spcBef>
                <a:spcPts val="800"/>
              </a:spcBef>
              <a:spcAft>
                <a:spcPts val="0"/>
              </a:spcAft>
              <a:buClr>
                <a:schemeClr val="dk1"/>
              </a:buClr>
              <a:buSzPts val="1200"/>
              <a:buNone/>
              <a:defRPr sz="2400" b="1"/>
            </a:lvl4pPr>
            <a:lvl5pPr marL="4572000" lvl="4" indent="-457200" algn="l">
              <a:lnSpc>
                <a:spcPct val="90000"/>
              </a:lnSpc>
              <a:spcBef>
                <a:spcPts val="800"/>
              </a:spcBef>
              <a:spcAft>
                <a:spcPts val="0"/>
              </a:spcAft>
              <a:buClr>
                <a:schemeClr val="dk1"/>
              </a:buClr>
              <a:buSzPts val="1200"/>
              <a:buNone/>
              <a:defRPr sz="2400" b="1"/>
            </a:lvl5pPr>
            <a:lvl6pPr marL="5486400" lvl="5" indent="-457200" algn="l">
              <a:lnSpc>
                <a:spcPct val="90000"/>
              </a:lnSpc>
              <a:spcBef>
                <a:spcPts val="800"/>
              </a:spcBef>
              <a:spcAft>
                <a:spcPts val="0"/>
              </a:spcAft>
              <a:buClr>
                <a:schemeClr val="dk1"/>
              </a:buClr>
              <a:buSzPts val="1200"/>
              <a:buNone/>
              <a:defRPr sz="2400" b="1"/>
            </a:lvl6pPr>
            <a:lvl7pPr marL="6400800" lvl="6" indent="-457200" algn="l">
              <a:lnSpc>
                <a:spcPct val="90000"/>
              </a:lnSpc>
              <a:spcBef>
                <a:spcPts val="800"/>
              </a:spcBef>
              <a:spcAft>
                <a:spcPts val="0"/>
              </a:spcAft>
              <a:buClr>
                <a:schemeClr val="dk1"/>
              </a:buClr>
              <a:buSzPts val="1200"/>
              <a:buNone/>
              <a:defRPr sz="2400" b="1"/>
            </a:lvl7pPr>
            <a:lvl8pPr marL="7315200" lvl="7" indent="-457200" algn="l">
              <a:lnSpc>
                <a:spcPct val="90000"/>
              </a:lnSpc>
              <a:spcBef>
                <a:spcPts val="800"/>
              </a:spcBef>
              <a:spcAft>
                <a:spcPts val="0"/>
              </a:spcAft>
              <a:buClr>
                <a:schemeClr val="dk1"/>
              </a:buClr>
              <a:buSzPts val="1200"/>
              <a:buNone/>
              <a:defRPr sz="2400" b="1"/>
            </a:lvl8pPr>
            <a:lvl9pPr marL="8229600" lvl="8" indent="-457200" algn="l">
              <a:lnSpc>
                <a:spcPct val="90000"/>
              </a:lnSpc>
              <a:spcBef>
                <a:spcPts val="800"/>
              </a:spcBef>
              <a:spcAft>
                <a:spcPts val="0"/>
              </a:spcAft>
              <a:buClr>
                <a:schemeClr val="dk1"/>
              </a:buClr>
              <a:buSzPts val="1200"/>
              <a:buNone/>
              <a:defRPr sz="2400" b="1"/>
            </a:lvl9pPr>
          </a:lstStyle>
          <a:p>
            <a:endParaRPr/>
          </a:p>
        </p:txBody>
      </p:sp>
      <p:sp>
        <p:nvSpPr>
          <p:cNvPr id="107" name="Google Shape;107;p20"/>
          <p:cNvSpPr txBox="1">
            <a:spLocks noGrp="1"/>
          </p:cNvSpPr>
          <p:nvPr>
            <p:ph type="body" idx="2"/>
          </p:nvPr>
        </p:nvSpPr>
        <p:spPr>
          <a:xfrm>
            <a:off x="1259682" y="3757613"/>
            <a:ext cx="7736680" cy="5526882"/>
          </a:xfrm>
          <a:prstGeom prst="rect">
            <a:avLst/>
          </a:prstGeom>
          <a:noFill/>
          <a:ln>
            <a:noFill/>
          </a:ln>
        </p:spPr>
        <p:txBody>
          <a:bodyPr spcFirstLastPara="1" wrap="square" lIns="68575" tIns="34275" rIns="68575" bIns="34275" anchor="t" anchorCtr="0">
            <a:normAutofit/>
          </a:bodyPr>
          <a:lstStyle>
            <a:lvl1pPr marL="914400" lvl="0" indent="-635000" algn="l">
              <a:lnSpc>
                <a:spcPct val="90000"/>
              </a:lnSpc>
              <a:spcBef>
                <a:spcPts val="1600"/>
              </a:spcBef>
              <a:spcAft>
                <a:spcPts val="0"/>
              </a:spcAft>
              <a:buClr>
                <a:schemeClr val="dk1"/>
              </a:buClr>
              <a:buSzPts val="1400"/>
              <a:buChar char="•"/>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108" name="Google Shape;108;p20"/>
          <p:cNvSpPr txBox="1">
            <a:spLocks noGrp="1"/>
          </p:cNvSpPr>
          <p:nvPr>
            <p:ph type="body" idx="3"/>
          </p:nvPr>
        </p:nvSpPr>
        <p:spPr>
          <a:xfrm>
            <a:off x="9258301" y="2521744"/>
            <a:ext cx="7774782" cy="1235868"/>
          </a:xfrm>
          <a:prstGeom prst="rect">
            <a:avLst/>
          </a:prstGeom>
          <a:noFill/>
          <a:ln>
            <a:noFill/>
          </a:ln>
        </p:spPr>
        <p:txBody>
          <a:bodyPr spcFirstLastPara="1" wrap="square" lIns="68575" tIns="34275" rIns="68575" bIns="34275" anchor="b" anchorCtr="0">
            <a:normAutofit/>
          </a:bodyPr>
          <a:lstStyle>
            <a:lvl1pPr marL="914400" lvl="0" indent="-457200" algn="l">
              <a:lnSpc>
                <a:spcPct val="90000"/>
              </a:lnSpc>
              <a:spcBef>
                <a:spcPts val="1600"/>
              </a:spcBef>
              <a:spcAft>
                <a:spcPts val="0"/>
              </a:spcAft>
              <a:buClr>
                <a:schemeClr val="dk1"/>
              </a:buClr>
              <a:buSzPts val="1800"/>
              <a:buNone/>
              <a:defRPr sz="3600" b="1"/>
            </a:lvl1pPr>
            <a:lvl2pPr marL="1828800" lvl="1" indent="-457200" algn="l">
              <a:lnSpc>
                <a:spcPct val="90000"/>
              </a:lnSpc>
              <a:spcBef>
                <a:spcPts val="800"/>
              </a:spcBef>
              <a:spcAft>
                <a:spcPts val="0"/>
              </a:spcAft>
              <a:buClr>
                <a:schemeClr val="dk1"/>
              </a:buClr>
              <a:buSzPts val="1500"/>
              <a:buNone/>
              <a:defRPr sz="3000" b="1"/>
            </a:lvl2pPr>
            <a:lvl3pPr marL="2743200" lvl="2" indent="-457200" algn="l">
              <a:lnSpc>
                <a:spcPct val="90000"/>
              </a:lnSpc>
              <a:spcBef>
                <a:spcPts val="800"/>
              </a:spcBef>
              <a:spcAft>
                <a:spcPts val="0"/>
              </a:spcAft>
              <a:buClr>
                <a:schemeClr val="dk1"/>
              </a:buClr>
              <a:buSzPts val="1400"/>
              <a:buNone/>
              <a:defRPr sz="2800" b="1"/>
            </a:lvl3pPr>
            <a:lvl4pPr marL="3657600" lvl="3" indent="-457200" algn="l">
              <a:lnSpc>
                <a:spcPct val="90000"/>
              </a:lnSpc>
              <a:spcBef>
                <a:spcPts val="800"/>
              </a:spcBef>
              <a:spcAft>
                <a:spcPts val="0"/>
              </a:spcAft>
              <a:buClr>
                <a:schemeClr val="dk1"/>
              </a:buClr>
              <a:buSzPts val="1200"/>
              <a:buNone/>
              <a:defRPr sz="2400" b="1"/>
            </a:lvl4pPr>
            <a:lvl5pPr marL="4572000" lvl="4" indent="-457200" algn="l">
              <a:lnSpc>
                <a:spcPct val="90000"/>
              </a:lnSpc>
              <a:spcBef>
                <a:spcPts val="800"/>
              </a:spcBef>
              <a:spcAft>
                <a:spcPts val="0"/>
              </a:spcAft>
              <a:buClr>
                <a:schemeClr val="dk1"/>
              </a:buClr>
              <a:buSzPts val="1200"/>
              <a:buNone/>
              <a:defRPr sz="2400" b="1"/>
            </a:lvl5pPr>
            <a:lvl6pPr marL="5486400" lvl="5" indent="-457200" algn="l">
              <a:lnSpc>
                <a:spcPct val="90000"/>
              </a:lnSpc>
              <a:spcBef>
                <a:spcPts val="800"/>
              </a:spcBef>
              <a:spcAft>
                <a:spcPts val="0"/>
              </a:spcAft>
              <a:buClr>
                <a:schemeClr val="dk1"/>
              </a:buClr>
              <a:buSzPts val="1200"/>
              <a:buNone/>
              <a:defRPr sz="2400" b="1"/>
            </a:lvl6pPr>
            <a:lvl7pPr marL="6400800" lvl="6" indent="-457200" algn="l">
              <a:lnSpc>
                <a:spcPct val="90000"/>
              </a:lnSpc>
              <a:spcBef>
                <a:spcPts val="800"/>
              </a:spcBef>
              <a:spcAft>
                <a:spcPts val="0"/>
              </a:spcAft>
              <a:buClr>
                <a:schemeClr val="dk1"/>
              </a:buClr>
              <a:buSzPts val="1200"/>
              <a:buNone/>
              <a:defRPr sz="2400" b="1"/>
            </a:lvl7pPr>
            <a:lvl8pPr marL="7315200" lvl="7" indent="-457200" algn="l">
              <a:lnSpc>
                <a:spcPct val="90000"/>
              </a:lnSpc>
              <a:spcBef>
                <a:spcPts val="800"/>
              </a:spcBef>
              <a:spcAft>
                <a:spcPts val="0"/>
              </a:spcAft>
              <a:buClr>
                <a:schemeClr val="dk1"/>
              </a:buClr>
              <a:buSzPts val="1200"/>
              <a:buNone/>
              <a:defRPr sz="2400" b="1"/>
            </a:lvl8pPr>
            <a:lvl9pPr marL="8229600" lvl="8" indent="-457200" algn="l">
              <a:lnSpc>
                <a:spcPct val="90000"/>
              </a:lnSpc>
              <a:spcBef>
                <a:spcPts val="800"/>
              </a:spcBef>
              <a:spcAft>
                <a:spcPts val="0"/>
              </a:spcAft>
              <a:buClr>
                <a:schemeClr val="dk1"/>
              </a:buClr>
              <a:buSzPts val="1200"/>
              <a:buNone/>
              <a:defRPr sz="2400" b="1"/>
            </a:lvl9pPr>
          </a:lstStyle>
          <a:p>
            <a:endParaRPr/>
          </a:p>
        </p:txBody>
      </p:sp>
      <p:sp>
        <p:nvSpPr>
          <p:cNvPr id="109" name="Google Shape;109;p20"/>
          <p:cNvSpPr txBox="1">
            <a:spLocks noGrp="1"/>
          </p:cNvSpPr>
          <p:nvPr>
            <p:ph type="body" idx="4"/>
          </p:nvPr>
        </p:nvSpPr>
        <p:spPr>
          <a:xfrm>
            <a:off x="9258301" y="3757613"/>
            <a:ext cx="7774782" cy="5526882"/>
          </a:xfrm>
          <a:prstGeom prst="rect">
            <a:avLst/>
          </a:prstGeom>
          <a:noFill/>
          <a:ln>
            <a:noFill/>
          </a:ln>
        </p:spPr>
        <p:txBody>
          <a:bodyPr spcFirstLastPara="1" wrap="square" lIns="68575" tIns="34275" rIns="68575" bIns="34275" anchor="t" anchorCtr="0">
            <a:normAutofit/>
          </a:bodyPr>
          <a:lstStyle>
            <a:lvl1pPr marL="914400" lvl="0" indent="-635000" algn="l">
              <a:lnSpc>
                <a:spcPct val="90000"/>
              </a:lnSpc>
              <a:spcBef>
                <a:spcPts val="1600"/>
              </a:spcBef>
              <a:spcAft>
                <a:spcPts val="0"/>
              </a:spcAft>
              <a:buClr>
                <a:schemeClr val="dk1"/>
              </a:buClr>
              <a:buSzPts val="1400"/>
              <a:buChar char="•"/>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110" name="Google Shape;110;p20"/>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0"/>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112" name="Google Shape;112;p20"/>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3572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1257300" y="547688"/>
            <a:ext cx="15773400" cy="19883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1"/>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1"/>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117" name="Google Shape;117;p21"/>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962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1259682" y="685800"/>
            <a:ext cx="5898356" cy="24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4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0" name="Google Shape;120;p22"/>
          <p:cNvSpPr txBox="1">
            <a:spLocks noGrp="1"/>
          </p:cNvSpPr>
          <p:nvPr>
            <p:ph type="body" idx="1"/>
          </p:nvPr>
        </p:nvSpPr>
        <p:spPr>
          <a:xfrm>
            <a:off x="7774782" y="1481139"/>
            <a:ext cx="9258300" cy="7310438"/>
          </a:xfrm>
          <a:prstGeom prst="rect">
            <a:avLst/>
          </a:prstGeom>
          <a:noFill/>
          <a:ln>
            <a:noFill/>
          </a:ln>
        </p:spPr>
        <p:txBody>
          <a:bodyPr spcFirstLastPara="1" wrap="square" lIns="68575" tIns="34275" rIns="68575" bIns="34275" anchor="t" anchorCtr="0">
            <a:normAutofit/>
          </a:bodyPr>
          <a:lstStyle>
            <a:lvl1pPr marL="914400" lvl="0" indent="-762000" algn="l">
              <a:lnSpc>
                <a:spcPct val="90000"/>
              </a:lnSpc>
              <a:spcBef>
                <a:spcPts val="1600"/>
              </a:spcBef>
              <a:spcAft>
                <a:spcPts val="0"/>
              </a:spcAft>
              <a:buClr>
                <a:schemeClr val="dk1"/>
              </a:buClr>
              <a:buSzPts val="2400"/>
              <a:buChar char="•"/>
              <a:defRPr sz="4800"/>
            </a:lvl1pPr>
            <a:lvl2pPr marL="1828800" lvl="1" indent="-723900" algn="l">
              <a:lnSpc>
                <a:spcPct val="90000"/>
              </a:lnSpc>
              <a:spcBef>
                <a:spcPts val="800"/>
              </a:spcBef>
              <a:spcAft>
                <a:spcPts val="0"/>
              </a:spcAft>
              <a:buClr>
                <a:schemeClr val="dk1"/>
              </a:buClr>
              <a:buSzPts val="2100"/>
              <a:buChar char="•"/>
              <a:defRPr sz="4200"/>
            </a:lvl2pPr>
            <a:lvl3pPr marL="2743200" lvl="2" indent="-685800" algn="l">
              <a:lnSpc>
                <a:spcPct val="90000"/>
              </a:lnSpc>
              <a:spcBef>
                <a:spcPts val="800"/>
              </a:spcBef>
              <a:spcAft>
                <a:spcPts val="0"/>
              </a:spcAft>
              <a:buClr>
                <a:schemeClr val="dk1"/>
              </a:buClr>
              <a:buSzPts val="1800"/>
              <a:buChar char="•"/>
              <a:defRPr sz="3600"/>
            </a:lvl3pPr>
            <a:lvl4pPr marL="3657600" lvl="3" indent="-647700" algn="l">
              <a:lnSpc>
                <a:spcPct val="90000"/>
              </a:lnSpc>
              <a:spcBef>
                <a:spcPts val="800"/>
              </a:spcBef>
              <a:spcAft>
                <a:spcPts val="0"/>
              </a:spcAft>
              <a:buClr>
                <a:schemeClr val="dk1"/>
              </a:buClr>
              <a:buSzPts val="1500"/>
              <a:buChar char="•"/>
              <a:defRPr sz="3000"/>
            </a:lvl4pPr>
            <a:lvl5pPr marL="4572000" lvl="4" indent="-647700" algn="l">
              <a:lnSpc>
                <a:spcPct val="90000"/>
              </a:lnSpc>
              <a:spcBef>
                <a:spcPts val="800"/>
              </a:spcBef>
              <a:spcAft>
                <a:spcPts val="0"/>
              </a:spcAft>
              <a:buClr>
                <a:schemeClr val="dk1"/>
              </a:buClr>
              <a:buSzPts val="1500"/>
              <a:buChar char="•"/>
              <a:defRPr sz="3000"/>
            </a:lvl5pPr>
            <a:lvl6pPr marL="5486400" lvl="5" indent="-647700" algn="l">
              <a:lnSpc>
                <a:spcPct val="90000"/>
              </a:lnSpc>
              <a:spcBef>
                <a:spcPts val="800"/>
              </a:spcBef>
              <a:spcAft>
                <a:spcPts val="0"/>
              </a:spcAft>
              <a:buClr>
                <a:schemeClr val="dk1"/>
              </a:buClr>
              <a:buSzPts val="1500"/>
              <a:buChar char="•"/>
              <a:defRPr sz="3000"/>
            </a:lvl6pPr>
            <a:lvl7pPr marL="6400800" lvl="6" indent="-647700" algn="l">
              <a:lnSpc>
                <a:spcPct val="90000"/>
              </a:lnSpc>
              <a:spcBef>
                <a:spcPts val="800"/>
              </a:spcBef>
              <a:spcAft>
                <a:spcPts val="0"/>
              </a:spcAft>
              <a:buClr>
                <a:schemeClr val="dk1"/>
              </a:buClr>
              <a:buSzPts val="1500"/>
              <a:buChar char="•"/>
              <a:defRPr sz="3000"/>
            </a:lvl7pPr>
            <a:lvl8pPr marL="7315200" lvl="7" indent="-647700" algn="l">
              <a:lnSpc>
                <a:spcPct val="90000"/>
              </a:lnSpc>
              <a:spcBef>
                <a:spcPts val="800"/>
              </a:spcBef>
              <a:spcAft>
                <a:spcPts val="0"/>
              </a:spcAft>
              <a:buClr>
                <a:schemeClr val="dk1"/>
              </a:buClr>
              <a:buSzPts val="1500"/>
              <a:buChar char="•"/>
              <a:defRPr sz="3000"/>
            </a:lvl8pPr>
            <a:lvl9pPr marL="8229600" lvl="8" indent="-647700" algn="l">
              <a:lnSpc>
                <a:spcPct val="90000"/>
              </a:lnSpc>
              <a:spcBef>
                <a:spcPts val="800"/>
              </a:spcBef>
              <a:spcAft>
                <a:spcPts val="0"/>
              </a:spcAft>
              <a:buClr>
                <a:schemeClr val="dk1"/>
              </a:buClr>
              <a:buSzPts val="1500"/>
              <a:buChar char="•"/>
              <a:defRPr sz="3000"/>
            </a:lvl9pPr>
          </a:lstStyle>
          <a:p>
            <a:endParaRPr/>
          </a:p>
        </p:txBody>
      </p:sp>
      <p:sp>
        <p:nvSpPr>
          <p:cNvPr id="121" name="Google Shape;121;p22"/>
          <p:cNvSpPr txBox="1">
            <a:spLocks noGrp="1"/>
          </p:cNvSpPr>
          <p:nvPr>
            <p:ph type="body" idx="2"/>
          </p:nvPr>
        </p:nvSpPr>
        <p:spPr>
          <a:xfrm>
            <a:off x="1259682" y="3086101"/>
            <a:ext cx="5898356" cy="5717382"/>
          </a:xfrm>
          <a:prstGeom prst="rect">
            <a:avLst/>
          </a:prstGeom>
          <a:noFill/>
          <a:ln>
            <a:noFill/>
          </a:ln>
        </p:spPr>
        <p:txBody>
          <a:bodyPr spcFirstLastPara="1" wrap="square" lIns="68575" tIns="34275" rIns="68575" bIns="34275" anchor="t" anchorCtr="0">
            <a:normAutofit/>
          </a:bodyPr>
          <a:lstStyle>
            <a:lvl1pPr marL="914400" lvl="0" indent="-457200" algn="l">
              <a:lnSpc>
                <a:spcPct val="90000"/>
              </a:lnSpc>
              <a:spcBef>
                <a:spcPts val="1600"/>
              </a:spcBef>
              <a:spcAft>
                <a:spcPts val="0"/>
              </a:spcAft>
              <a:buClr>
                <a:schemeClr val="dk1"/>
              </a:buClr>
              <a:buSzPts val="1200"/>
              <a:buNone/>
              <a:defRPr sz="2400"/>
            </a:lvl1pPr>
            <a:lvl2pPr marL="1828800" lvl="1" indent="-457200" algn="l">
              <a:lnSpc>
                <a:spcPct val="90000"/>
              </a:lnSpc>
              <a:spcBef>
                <a:spcPts val="800"/>
              </a:spcBef>
              <a:spcAft>
                <a:spcPts val="0"/>
              </a:spcAft>
              <a:buClr>
                <a:schemeClr val="dk1"/>
              </a:buClr>
              <a:buSzPts val="1100"/>
              <a:buNone/>
              <a:defRPr sz="2200"/>
            </a:lvl2pPr>
            <a:lvl3pPr marL="2743200" lvl="2" indent="-457200" algn="l">
              <a:lnSpc>
                <a:spcPct val="90000"/>
              </a:lnSpc>
              <a:spcBef>
                <a:spcPts val="800"/>
              </a:spcBef>
              <a:spcAft>
                <a:spcPts val="0"/>
              </a:spcAft>
              <a:buClr>
                <a:schemeClr val="dk1"/>
              </a:buClr>
              <a:buSzPts val="900"/>
              <a:buNone/>
              <a:defRPr sz="1800"/>
            </a:lvl3pPr>
            <a:lvl4pPr marL="3657600" lvl="3" indent="-457200" algn="l">
              <a:lnSpc>
                <a:spcPct val="90000"/>
              </a:lnSpc>
              <a:spcBef>
                <a:spcPts val="800"/>
              </a:spcBef>
              <a:spcAft>
                <a:spcPts val="0"/>
              </a:spcAft>
              <a:buClr>
                <a:schemeClr val="dk1"/>
              </a:buClr>
              <a:buSzPts val="800"/>
              <a:buNone/>
              <a:defRPr sz="1600"/>
            </a:lvl4pPr>
            <a:lvl5pPr marL="4572000" lvl="4" indent="-457200" algn="l">
              <a:lnSpc>
                <a:spcPct val="90000"/>
              </a:lnSpc>
              <a:spcBef>
                <a:spcPts val="800"/>
              </a:spcBef>
              <a:spcAft>
                <a:spcPts val="0"/>
              </a:spcAft>
              <a:buClr>
                <a:schemeClr val="dk1"/>
              </a:buClr>
              <a:buSzPts val="800"/>
              <a:buNone/>
              <a:defRPr sz="1600"/>
            </a:lvl5pPr>
            <a:lvl6pPr marL="5486400" lvl="5" indent="-457200" algn="l">
              <a:lnSpc>
                <a:spcPct val="90000"/>
              </a:lnSpc>
              <a:spcBef>
                <a:spcPts val="800"/>
              </a:spcBef>
              <a:spcAft>
                <a:spcPts val="0"/>
              </a:spcAft>
              <a:buClr>
                <a:schemeClr val="dk1"/>
              </a:buClr>
              <a:buSzPts val="800"/>
              <a:buNone/>
              <a:defRPr sz="1600"/>
            </a:lvl6pPr>
            <a:lvl7pPr marL="6400800" lvl="6" indent="-457200" algn="l">
              <a:lnSpc>
                <a:spcPct val="90000"/>
              </a:lnSpc>
              <a:spcBef>
                <a:spcPts val="800"/>
              </a:spcBef>
              <a:spcAft>
                <a:spcPts val="0"/>
              </a:spcAft>
              <a:buClr>
                <a:schemeClr val="dk1"/>
              </a:buClr>
              <a:buSzPts val="800"/>
              <a:buNone/>
              <a:defRPr sz="1600"/>
            </a:lvl7pPr>
            <a:lvl8pPr marL="7315200" lvl="7" indent="-457200" algn="l">
              <a:lnSpc>
                <a:spcPct val="90000"/>
              </a:lnSpc>
              <a:spcBef>
                <a:spcPts val="800"/>
              </a:spcBef>
              <a:spcAft>
                <a:spcPts val="0"/>
              </a:spcAft>
              <a:buClr>
                <a:schemeClr val="dk1"/>
              </a:buClr>
              <a:buSzPts val="800"/>
              <a:buNone/>
              <a:defRPr sz="1600"/>
            </a:lvl8pPr>
            <a:lvl9pPr marL="8229600" lvl="8" indent="-457200" algn="l">
              <a:lnSpc>
                <a:spcPct val="90000"/>
              </a:lnSpc>
              <a:spcBef>
                <a:spcPts val="800"/>
              </a:spcBef>
              <a:spcAft>
                <a:spcPts val="0"/>
              </a:spcAft>
              <a:buClr>
                <a:schemeClr val="dk1"/>
              </a:buClr>
              <a:buSzPts val="800"/>
              <a:buNone/>
              <a:defRPr sz="1600"/>
            </a:lvl9pPr>
          </a:lstStyle>
          <a:p>
            <a:endParaRPr/>
          </a:p>
        </p:txBody>
      </p:sp>
      <p:sp>
        <p:nvSpPr>
          <p:cNvPr id="122" name="Google Shape;122;p22"/>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2"/>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124" name="Google Shape;124;p22"/>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9717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1259682" y="685800"/>
            <a:ext cx="5898356" cy="24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4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 name="Google Shape;127;p23"/>
          <p:cNvSpPr>
            <a:spLocks noGrp="1"/>
          </p:cNvSpPr>
          <p:nvPr>
            <p:ph type="pic" idx="2"/>
          </p:nvPr>
        </p:nvSpPr>
        <p:spPr>
          <a:xfrm>
            <a:off x="7774782" y="1481139"/>
            <a:ext cx="9258300" cy="7310438"/>
          </a:xfrm>
          <a:prstGeom prst="rect">
            <a:avLst/>
          </a:prstGeom>
          <a:noFill/>
          <a:ln>
            <a:noFill/>
          </a:ln>
        </p:spPr>
      </p:sp>
      <p:sp>
        <p:nvSpPr>
          <p:cNvPr id="128" name="Google Shape;128;p23"/>
          <p:cNvSpPr txBox="1">
            <a:spLocks noGrp="1"/>
          </p:cNvSpPr>
          <p:nvPr>
            <p:ph type="body" idx="1"/>
          </p:nvPr>
        </p:nvSpPr>
        <p:spPr>
          <a:xfrm>
            <a:off x="1259682" y="3086101"/>
            <a:ext cx="5898356" cy="5717382"/>
          </a:xfrm>
          <a:prstGeom prst="rect">
            <a:avLst/>
          </a:prstGeom>
          <a:noFill/>
          <a:ln>
            <a:noFill/>
          </a:ln>
        </p:spPr>
        <p:txBody>
          <a:bodyPr spcFirstLastPara="1" wrap="square" lIns="68575" tIns="34275" rIns="68575" bIns="34275" anchor="t" anchorCtr="0">
            <a:normAutofit/>
          </a:bodyPr>
          <a:lstStyle>
            <a:lvl1pPr marL="914400" lvl="0" indent="-457200" algn="l">
              <a:lnSpc>
                <a:spcPct val="90000"/>
              </a:lnSpc>
              <a:spcBef>
                <a:spcPts val="1600"/>
              </a:spcBef>
              <a:spcAft>
                <a:spcPts val="0"/>
              </a:spcAft>
              <a:buClr>
                <a:schemeClr val="dk1"/>
              </a:buClr>
              <a:buSzPts val="1200"/>
              <a:buNone/>
              <a:defRPr sz="2400"/>
            </a:lvl1pPr>
            <a:lvl2pPr marL="1828800" lvl="1" indent="-457200" algn="l">
              <a:lnSpc>
                <a:spcPct val="90000"/>
              </a:lnSpc>
              <a:spcBef>
                <a:spcPts val="800"/>
              </a:spcBef>
              <a:spcAft>
                <a:spcPts val="0"/>
              </a:spcAft>
              <a:buClr>
                <a:schemeClr val="dk1"/>
              </a:buClr>
              <a:buSzPts val="1100"/>
              <a:buNone/>
              <a:defRPr sz="2200"/>
            </a:lvl2pPr>
            <a:lvl3pPr marL="2743200" lvl="2" indent="-457200" algn="l">
              <a:lnSpc>
                <a:spcPct val="90000"/>
              </a:lnSpc>
              <a:spcBef>
                <a:spcPts val="800"/>
              </a:spcBef>
              <a:spcAft>
                <a:spcPts val="0"/>
              </a:spcAft>
              <a:buClr>
                <a:schemeClr val="dk1"/>
              </a:buClr>
              <a:buSzPts val="900"/>
              <a:buNone/>
              <a:defRPr sz="1800"/>
            </a:lvl3pPr>
            <a:lvl4pPr marL="3657600" lvl="3" indent="-457200" algn="l">
              <a:lnSpc>
                <a:spcPct val="90000"/>
              </a:lnSpc>
              <a:spcBef>
                <a:spcPts val="800"/>
              </a:spcBef>
              <a:spcAft>
                <a:spcPts val="0"/>
              </a:spcAft>
              <a:buClr>
                <a:schemeClr val="dk1"/>
              </a:buClr>
              <a:buSzPts val="800"/>
              <a:buNone/>
              <a:defRPr sz="1600"/>
            </a:lvl4pPr>
            <a:lvl5pPr marL="4572000" lvl="4" indent="-457200" algn="l">
              <a:lnSpc>
                <a:spcPct val="90000"/>
              </a:lnSpc>
              <a:spcBef>
                <a:spcPts val="800"/>
              </a:spcBef>
              <a:spcAft>
                <a:spcPts val="0"/>
              </a:spcAft>
              <a:buClr>
                <a:schemeClr val="dk1"/>
              </a:buClr>
              <a:buSzPts val="800"/>
              <a:buNone/>
              <a:defRPr sz="1600"/>
            </a:lvl5pPr>
            <a:lvl6pPr marL="5486400" lvl="5" indent="-457200" algn="l">
              <a:lnSpc>
                <a:spcPct val="90000"/>
              </a:lnSpc>
              <a:spcBef>
                <a:spcPts val="800"/>
              </a:spcBef>
              <a:spcAft>
                <a:spcPts val="0"/>
              </a:spcAft>
              <a:buClr>
                <a:schemeClr val="dk1"/>
              </a:buClr>
              <a:buSzPts val="800"/>
              <a:buNone/>
              <a:defRPr sz="1600"/>
            </a:lvl6pPr>
            <a:lvl7pPr marL="6400800" lvl="6" indent="-457200" algn="l">
              <a:lnSpc>
                <a:spcPct val="90000"/>
              </a:lnSpc>
              <a:spcBef>
                <a:spcPts val="800"/>
              </a:spcBef>
              <a:spcAft>
                <a:spcPts val="0"/>
              </a:spcAft>
              <a:buClr>
                <a:schemeClr val="dk1"/>
              </a:buClr>
              <a:buSzPts val="800"/>
              <a:buNone/>
              <a:defRPr sz="1600"/>
            </a:lvl7pPr>
            <a:lvl8pPr marL="7315200" lvl="7" indent="-457200" algn="l">
              <a:lnSpc>
                <a:spcPct val="90000"/>
              </a:lnSpc>
              <a:spcBef>
                <a:spcPts val="800"/>
              </a:spcBef>
              <a:spcAft>
                <a:spcPts val="0"/>
              </a:spcAft>
              <a:buClr>
                <a:schemeClr val="dk1"/>
              </a:buClr>
              <a:buSzPts val="800"/>
              <a:buNone/>
              <a:defRPr sz="1600"/>
            </a:lvl8pPr>
            <a:lvl9pPr marL="8229600" lvl="8" indent="-457200" algn="l">
              <a:lnSpc>
                <a:spcPct val="90000"/>
              </a:lnSpc>
              <a:spcBef>
                <a:spcPts val="800"/>
              </a:spcBef>
              <a:spcAft>
                <a:spcPts val="0"/>
              </a:spcAft>
              <a:buClr>
                <a:schemeClr val="dk1"/>
              </a:buClr>
              <a:buSzPts val="800"/>
              <a:buNone/>
              <a:defRPr sz="1600"/>
            </a:lvl9pPr>
          </a:lstStyle>
          <a:p>
            <a:endParaRPr/>
          </a:p>
        </p:txBody>
      </p:sp>
      <p:sp>
        <p:nvSpPr>
          <p:cNvPr id="129" name="Google Shape;129;p23"/>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3"/>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131" name="Google Shape;131;p23"/>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2306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1257300" y="547688"/>
            <a:ext cx="15773400" cy="1988344"/>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4" name="Google Shape;134;p24"/>
          <p:cNvSpPr txBox="1">
            <a:spLocks noGrp="1"/>
          </p:cNvSpPr>
          <p:nvPr>
            <p:ph type="body" idx="1"/>
          </p:nvPr>
        </p:nvSpPr>
        <p:spPr>
          <a:xfrm rot="5400000">
            <a:off x="5880496" y="-1884758"/>
            <a:ext cx="6527008" cy="15773400"/>
          </a:xfrm>
          <a:prstGeom prst="rect">
            <a:avLst/>
          </a:prstGeom>
          <a:noFill/>
          <a:ln>
            <a:noFill/>
          </a:ln>
        </p:spPr>
        <p:txBody>
          <a:bodyPr spcFirstLastPara="1" wrap="square" lIns="68575" tIns="34275" rIns="68575" bIns="34275" anchor="t" anchorCtr="0">
            <a:normAutofit/>
          </a:bodyPr>
          <a:lstStyle>
            <a:lvl1pPr marL="914400" lvl="0" indent="-635000" algn="l">
              <a:lnSpc>
                <a:spcPct val="90000"/>
              </a:lnSpc>
              <a:spcBef>
                <a:spcPts val="1600"/>
              </a:spcBef>
              <a:spcAft>
                <a:spcPts val="0"/>
              </a:spcAft>
              <a:buClr>
                <a:schemeClr val="dk1"/>
              </a:buClr>
              <a:buSzPts val="1400"/>
              <a:buChar char="•"/>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135" name="Google Shape;135;p24"/>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137" name="Google Shape;137;p24"/>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801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rot="5400000">
            <a:off x="10700147" y="2934891"/>
            <a:ext cx="8717758" cy="39433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0" name="Google Shape;140;p25"/>
          <p:cNvSpPr txBox="1">
            <a:spLocks noGrp="1"/>
          </p:cNvSpPr>
          <p:nvPr>
            <p:ph type="body" idx="1"/>
          </p:nvPr>
        </p:nvSpPr>
        <p:spPr>
          <a:xfrm rot="5400000">
            <a:off x="2699147" y="-894159"/>
            <a:ext cx="8717758" cy="11601450"/>
          </a:xfrm>
          <a:prstGeom prst="rect">
            <a:avLst/>
          </a:prstGeom>
          <a:noFill/>
          <a:ln>
            <a:noFill/>
          </a:ln>
        </p:spPr>
        <p:txBody>
          <a:bodyPr spcFirstLastPara="1" wrap="square" lIns="68575" tIns="34275" rIns="68575" bIns="34275" anchor="t" anchorCtr="0">
            <a:normAutofit/>
          </a:bodyPr>
          <a:lstStyle>
            <a:lvl1pPr marL="914400" lvl="0" indent="-635000" algn="l">
              <a:lnSpc>
                <a:spcPct val="90000"/>
              </a:lnSpc>
              <a:spcBef>
                <a:spcPts val="1600"/>
              </a:spcBef>
              <a:spcAft>
                <a:spcPts val="0"/>
              </a:spcAft>
              <a:buClr>
                <a:schemeClr val="dk1"/>
              </a:buClr>
              <a:buSzPts val="1400"/>
              <a:buChar char="•"/>
              <a:defRPr/>
            </a:lvl1pPr>
            <a:lvl2pPr marL="1828800" lvl="1" indent="-635000" algn="l">
              <a:lnSpc>
                <a:spcPct val="90000"/>
              </a:lnSpc>
              <a:spcBef>
                <a:spcPts val="800"/>
              </a:spcBef>
              <a:spcAft>
                <a:spcPts val="0"/>
              </a:spcAft>
              <a:buClr>
                <a:schemeClr val="dk1"/>
              </a:buClr>
              <a:buSzPts val="1400"/>
              <a:buChar char="•"/>
              <a:defRPr/>
            </a:lvl2pPr>
            <a:lvl3pPr marL="2743200" lvl="2" indent="-635000" algn="l">
              <a:lnSpc>
                <a:spcPct val="90000"/>
              </a:lnSpc>
              <a:spcBef>
                <a:spcPts val="800"/>
              </a:spcBef>
              <a:spcAft>
                <a:spcPts val="0"/>
              </a:spcAft>
              <a:buClr>
                <a:schemeClr val="dk1"/>
              </a:buClr>
              <a:buSzPts val="1400"/>
              <a:buChar char="•"/>
              <a:defRPr/>
            </a:lvl3pPr>
            <a:lvl4pPr marL="3657600" lvl="3" indent="-635000" algn="l">
              <a:lnSpc>
                <a:spcPct val="90000"/>
              </a:lnSpc>
              <a:spcBef>
                <a:spcPts val="800"/>
              </a:spcBef>
              <a:spcAft>
                <a:spcPts val="0"/>
              </a:spcAft>
              <a:buClr>
                <a:schemeClr val="dk1"/>
              </a:buClr>
              <a:buSzPts val="1400"/>
              <a:buChar char="•"/>
              <a:defRPr/>
            </a:lvl4pPr>
            <a:lvl5pPr marL="4572000" lvl="4" indent="-635000" algn="l">
              <a:lnSpc>
                <a:spcPct val="90000"/>
              </a:lnSpc>
              <a:spcBef>
                <a:spcPts val="800"/>
              </a:spcBef>
              <a:spcAft>
                <a:spcPts val="0"/>
              </a:spcAft>
              <a:buClr>
                <a:schemeClr val="dk1"/>
              </a:buClr>
              <a:buSzPts val="1400"/>
              <a:buChar char="•"/>
              <a:defRPr/>
            </a:lvl5pPr>
            <a:lvl6pPr marL="5486400" lvl="5" indent="-635000" algn="l">
              <a:lnSpc>
                <a:spcPct val="90000"/>
              </a:lnSpc>
              <a:spcBef>
                <a:spcPts val="800"/>
              </a:spcBef>
              <a:spcAft>
                <a:spcPts val="0"/>
              </a:spcAft>
              <a:buClr>
                <a:schemeClr val="dk1"/>
              </a:buClr>
              <a:buSzPts val="1400"/>
              <a:buChar char="•"/>
              <a:defRPr/>
            </a:lvl6pPr>
            <a:lvl7pPr marL="6400800" lvl="6" indent="-635000" algn="l">
              <a:lnSpc>
                <a:spcPct val="90000"/>
              </a:lnSpc>
              <a:spcBef>
                <a:spcPts val="800"/>
              </a:spcBef>
              <a:spcAft>
                <a:spcPts val="0"/>
              </a:spcAft>
              <a:buClr>
                <a:schemeClr val="dk1"/>
              </a:buClr>
              <a:buSzPts val="1400"/>
              <a:buChar char="•"/>
              <a:defRPr/>
            </a:lvl7pPr>
            <a:lvl8pPr marL="7315200" lvl="7" indent="-635000" algn="l">
              <a:lnSpc>
                <a:spcPct val="90000"/>
              </a:lnSpc>
              <a:spcBef>
                <a:spcPts val="800"/>
              </a:spcBef>
              <a:spcAft>
                <a:spcPts val="0"/>
              </a:spcAft>
              <a:buClr>
                <a:schemeClr val="dk1"/>
              </a:buClr>
              <a:buSzPts val="1400"/>
              <a:buChar char="•"/>
              <a:defRPr/>
            </a:lvl8pPr>
            <a:lvl9pPr marL="8229600" lvl="8" indent="-635000" algn="l">
              <a:lnSpc>
                <a:spcPct val="90000"/>
              </a:lnSpc>
              <a:spcBef>
                <a:spcPts val="800"/>
              </a:spcBef>
              <a:spcAft>
                <a:spcPts val="0"/>
              </a:spcAft>
              <a:buClr>
                <a:schemeClr val="dk1"/>
              </a:buClr>
              <a:buSzPts val="1400"/>
              <a:buChar char="•"/>
              <a:defRPr/>
            </a:lvl9pPr>
          </a:lstStyle>
          <a:p>
            <a:endParaRPr/>
          </a:p>
        </p:txBody>
      </p:sp>
      <p:sp>
        <p:nvSpPr>
          <p:cNvPr id="141" name="Google Shape;141;p25"/>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143" name="Google Shape;143;p25"/>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589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05555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mmagine e didascalia">
    <p:spTree>
      <p:nvGrpSpPr>
        <p:cNvPr id="1" name=""/>
        <p:cNvGrpSpPr/>
        <p:nvPr/>
      </p:nvGrpSpPr>
      <p:grpSpPr>
        <a:xfrm>
          <a:off x="0" y="0"/>
          <a:ext cx="0" cy="0"/>
          <a:chOff x="0" y="0"/>
          <a:chExt cx="0" cy="0"/>
        </a:xfrm>
      </p:grpSpPr>
      <p:sp>
        <p:nvSpPr>
          <p:cNvPr id="6" name="TextBox 9"/>
          <p:cNvSpPr txBox="1">
            <a:spLocks noChangeArrowheads="1"/>
          </p:cNvSpPr>
          <p:nvPr/>
        </p:nvSpPr>
        <p:spPr bwMode="auto">
          <a:xfrm>
            <a:off x="14931097" y="4318295"/>
            <a:ext cx="2240098" cy="41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it-CH" altLang="it-CH" sz="1400"/>
          </a:p>
        </p:txBody>
      </p:sp>
      <p:sp>
        <p:nvSpPr>
          <p:cNvPr id="14" name="Content Placeholder 13"/>
          <p:cNvSpPr>
            <a:spLocks noGrp="1"/>
          </p:cNvSpPr>
          <p:nvPr>
            <p:ph sz="quarter" idx="13"/>
          </p:nvPr>
        </p:nvSpPr>
        <p:spPr>
          <a:xfrm>
            <a:off x="3918613" y="1763562"/>
            <a:ext cx="13471298" cy="314060"/>
          </a:xfrm>
          <a:prstGeom prst="rect">
            <a:avLst/>
          </a:prstGeom>
        </p:spPr>
        <p:txBody>
          <a:bodyPr lIns="0" tIns="0" rIns="0" bIns="0"/>
          <a:lstStyle>
            <a:lvl1pPr>
              <a:lnSpc>
                <a:spcPct val="100000"/>
              </a:lnSpc>
              <a:spcBef>
                <a:spcPts val="0"/>
              </a:spcBef>
              <a:defRPr sz="2042" b="1">
                <a:latin typeface="Arial" panose="020B0604020202020204" pitchFamily="34" charset="0"/>
                <a:cs typeface="Arial" panose="020B0604020202020204" pitchFamily="34" charset="0"/>
              </a:defRPr>
            </a:lvl1pPr>
            <a:lvl2pPr>
              <a:defRPr sz="2042">
                <a:latin typeface="Akzidenz-Grotesk Pro Regular" panose="02000503030000020003" pitchFamily="50" charset="0"/>
              </a:defRPr>
            </a:lvl2pPr>
            <a:lvl3pPr>
              <a:defRPr sz="2042">
                <a:latin typeface="Akzidenz-Grotesk Pro Regular" panose="02000503030000020003" pitchFamily="50" charset="0"/>
              </a:defRPr>
            </a:lvl3pPr>
            <a:lvl4pPr>
              <a:defRPr sz="2042">
                <a:latin typeface="Akzidenz-Grotesk Pro Regular" panose="02000503030000020003" pitchFamily="50" charset="0"/>
              </a:defRPr>
            </a:lvl4pPr>
            <a:lvl5pPr>
              <a:defRPr sz="2042">
                <a:latin typeface="Akzidenz-Grotesk Pro Regular" panose="02000503030000020003" pitchFamily="50" charset="0"/>
              </a:defRPr>
            </a:lvl5pPr>
          </a:lstStyle>
          <a:p>
            <a:pPr lvl="0"/>
            <a:r>
              <a:rPr lang="en-US"/>
              <a:t>Edit Master text styles</a:t>
            </a:r>
          </a:p>
        </p:txBody>
      </p:sp>
      <p:sp>
        <p:nvSpPr>
          <p:cNvPr id="5" name="Picture Placeholder 1"/>
          <p:cNvSpPr>
            <a:spLocks noGrp="1"/>
          </p:cNvSpPr>
          <p:nvPr>
            <p:ph type="pic" idx="15"/>
          </p:nvPr>
        </p:nvSpPr>
        <p:spPr>
          <a:xfrm>
            <a:off x="3918614" y="2204452"/>
            <a:ext cx="10287172" cy="6613356"/>
          </a:xfrm>
          <a:prstGeom prst="rect">
            <a:avLst/>
          </a:prstGeom>
        </p:spPr>
      </p:sp>
      <p:sp>
        <p:nvSpPr>
          <p:cNvPr id="7" name="Text Placeholder 6" descr="Image caption title.&#10;Image caption.&#10;" title="Using images"/>
          <p:cNvSpPr>
            <a:spLocks noGrp="1"/>
          </p:cNvSpPr>
          <p:nvPr>
            <p:ph type="body" sz="quarter" idx="16"/>
          </p:nvPr>
        </p:nvSpPr>
        <p:spPr>
          <a:xfrm>
            <a:off x="14451028" y="8534398"/>
            <a:ext cx="2939192" cy="283412"/>
          </a:xfrm>
          <a:prstGeom prst="rect">
            <a:avLst/>
          </a:prstGeom>
        </p:spPr>
        <p:txBody>
          <a:bodyPr anchor="b" anchorCtr="0"/>
          <a:lstStyle>
            <a:lvl1pPr>
              <a:lnSpc>
                <a:spcPts val="2450"/>
              </a:lnSpc>
              <a:spcBef>
                <a:spcPts val="0"/>
              </a:spcBef>
              <a:defRPr>
                <a:latin typeface="Arial Hebrew Scholar" charset="-79"/>
                <a:ea typeface="Arial Hebrew Scholar" charset="-79"/>
                <a:cs typeface="Arial Hebrew Scholar" charset="-79"/>
              </a:defRPr>
            </a:lvl1pPr>
          </a:lstStyle>
          <a:p>
            <a:pPr lvl="0"/>
            <a:endParaRPr lang="it-CH" dirty="0"/>
          </a:p>
        </p:txBody>
      </p:sp>
      <p:sp>
        <p:nvSpPr>
          <p:cNvPr id="8" name="Footer Placeholder 4"/>
          <p:cNvSpPr>
            <a:spLocks noGrp="1"/>
          </p:cNvSpPr>
          <p:nvPr>
            <p:ph type="ftr" sz="quarter" idx="17"/>
          </p:nvPr>
        </p:nvSpPr>
        <p:spPr>
          <a:xfrm>
            <a:off x="3920710" y="9124800"/>
            <a:ext cx="11919820" cy="277000"/>
          </a:xfrm>
          <a:prstGeom prst="rect">
            <a:avLst/>
          </a:prstGeom>
        </p:spPr>
        <p:txBody>
          <a:bodyPr/>
          <a:lstStyle>
            <a:lvl1pPr>
              <a:defRPr smtClean="0"/>
            </a:lvl1pPr>
          </a:lstStyle>
          <a:p>
            <a:pPr>
              <a:defRPr/>
            </a:pPr>
            <a:r>
              <a:rPr lang="it-CH" altLang="it-CH"/>
              <a:t>Nome Cognome o evento, data</a:t>
            </a:r>
          </a:p>
        </p:txBody>
      </p:sp>
    </p:spTree>
    <p:extLst>
      <p:ext uri="{BB962C8B-B14F-4D97-AF65-F5344CB8AC3E}">
        <p14:creationId xmlns:p14="http://schemas.microsoft.com/office/powerpoint/2010/main" val="1673287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sto con titolo">
    <p:spTree>
      <p:nvGrpSpPr>
        <p:cNvPr id="1" name=""/>
        <p:cNvGrpSpPr/>
        <p:nvPr/>
      </p:nvGrpSpPr>
      <p:grpSpPr>
        <a:xfrm>
          <a:off x="0" y="0"/>
          <a:ext cx="0" cy="0"/>
          <a:chOff x="0" y="0"/>
          <a:chExt cx="0" cy="0"/>
        </a:xfrm>
      </p:grpSpPr>
      <p:sp>
        <p:nvSpPr>
          <p:cNvPr id="14" name="Content Placeholder 13"/>
          <p:cNvSpPr>
            <a:spLocks noGrp="1"/>
          </p:cNvSpPr>
          <p:nvPr>
            <p:ph sz="quarter" idx="13"/>
          </p:nvPr>
        </p:nvSpPr>
        <p:spPr>
          <a:xfrm>
            <a:off x="3918611" y="1763562"/>
            <a:ext cx="13471297" cy="314060"/>
          </a:xfrm>
          <a:prstGeom prst="rect">
            <a:avLst/>
          </a:prstGeom>
        </p:spPr>
        <p:txBody>
          <a:bodyPr lIns="0" tIns="0" rIns="0" bIns="0"/>
          <a:lstStyle>
            <a:lvl1pPr>
              <a:lnSpc>
                <a:spcPct val="100000"/>
              </a:lnSpc>
              <a:spcBef>
                <a:spcPts val="0"/>
              </a:spcBef>
              <a:defRPr sz="2041" b="1">
                <a:latin typeface="Arial" panose="020B0604020202020204" pitchFamily="34" charset="0"/>
                <a:cs typeface="Arial" panose="020B0604020202020204" pitchFamily="34" charset="0"/>
              </a:defRPr>
            </a:lvl1pPr>
            <a:lvl2pPr>
              <a:defRPr sz="2041">
                <a:latin typeface="Akzidenz-Grotesk Pro Regular" panose="02000503030000020003" pitchFamily="50" charset="0"/>
              </a:defRPr>
            </a:lvl2pPr>
            <a:lvl3pPr>
              <a:defRPr sz="2041">
                <a:latin typeface="Akzidenz-Grotesk Pro Regular" panose="02000503030000020003" pitchFamily="50" charset="0"/>
              </a:defRPr>
            </a:lvl3pPr>
            <a:lvl4pPr>
              <a:defRPr sz="2041">
                <a:latin typeface="Akzidenz-Grotesk Pro Regular" panose="02000503030000020003" pitchFamily="50" charset="0"/>
              </a:defRPr>
            </a:lvl4pPr>
            <a:lvl5pPr>
              <a:defRPr sz="2041">
                <a:latin typeface="Akzidenz-Grotesk Pro Regular" panose="02000503030000020003" pitchFamily="50" charset="0"/>
              </a:defRPr>
            </a:lvl5pPr>
          </a:lstStyle>
          <a:p>
            <a:pPr lvl="0"/>
            <a:r>
              <a:rPr lang="en-US"/>
              <a:t>Edit Master text styles</a:t>
            </a:r>
          </a:p>
        </p:txBody>
      </p:sp>
      <p:sp>
        <p:nvSpPr>
          <p:cNvPr id="3" name="Text Placeholder 2"/>
          <p:cNvSpPr>
            <a:spLocks noGrp="1"/>
          </p:cNvSpPr>
          <p:nvPr>
            <p:ph type="body" sz="quarter" idx="15"/>
          </p:nvPr>
        </p:nvSpPr>
        <p:spPr>
          <a:xfrm>
            <a:off x="3918612" y="2204452"/>
            <a:ext cx="13471297" cy="923330"/>
          </a:xfrm>
          <a:prstGeom prst="rect">
            <a:avLst/>
          </a:prstGeom>
        </p:spPr>
        <p:txBody>
          <a:bodyPr lIns="0" tIns="0" rIns="0" bIns="0"/>
          <a:lstStyle>
            <a:lvl1pPr marL="0" indent="0">
              <a:lnSpc>
                <a:spcPts val="2449"/>
              </a:lnSpc>
              <a:buSzPct val="125000"/>
              <a:buFont typeface="Arial" panose="020B0604020202020204" pitchFamily="34" charset="0"/>
              <a:buNone/>
              <a:defRPr sz="2041">
                <a:latin typeface="Arial" panose="020B0604020202020204" pitchFamily="34" charset="0"/>
                <a:cs typeface="Arial" panose="020B0604020202020204" pitchFamily="34" charset="0"/>
              </a:defRPr>
            </a:lvl1pPr>
            <a:lvl2pPr marL="933199"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2pPr>
            <a:lvl3pPr marL="1555332"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3pPr>
            <a:lvl4pPr marL="2177466"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4pPr>
            <a:lvl5pPr marL="2799598"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4" name="Footer Placeholder 4"/>
          <p:cNvSpPr>
            <a:spLocks noGrp="1"/>
          </p:cNvSpPr>
          <p:nvPr>
            <p:ph type="ftr" sz="quarter" idx="16"/>
          </p:nvPr>
        </p:nvSpPr>
        <p:spPr>
          <a:xfrm>
            <a:off x="3920710" y="9124799"/>
            <a:ext cx="11919819" cy="276999"/>
          </a:xfrm>
          <a:prstGeom prst="rect">
            <a:avLst/>
          </a:prstGeom>
        </p:spPr>
        <p:txBody>
          <a:bodyPr/>
          <a:lstStyle>
            <a:lvl1pPr>
              <a:defRPr smtClean="0"/>
            </a:lvl1pPr>
          </a:lstStyle>
          <a:p>
            <a:pPr>
              <a:defRPr/>
            </a:pPr>
            <a:r>
              <a:rPr lang="it-CH" altLang="it-CH"/>
              <a:t>Nome Cognome o evento, data</a:t>
            </a:r>
          </a:p>
        </p:txBody>
      </p:sp>
    </p:spTree>
    <p:extLst>
      <p:ext uri="{BB962C8B-B14F-4D97-AF65-F5344CB8AC3E}">
        <p14:creationId xmlns:p14="http://schemas.microsoft.com/office/powerpoint/2010/main" val="117143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sto con titolo">
    <p:spTree>
      <p:nvGrpSpPr>
        <p:cNvPr id="1" name=""/>
        <p:cNvGrpSpPr/>
        <p:nvPr/>
      </p:nvGrpSpPr>
      <p:grpSpPr>
        <a:xfrm>
          <a:off x="0" y="0"/>
          <a:ext cx="0" cy="0"/>
          <a:chOff x="0" y="0"/>
          <a:chExt cx="0" cy="0"/>
        </a:xfrm>
      </p:grpSpPr>
      <p:sp>
        <p:nvSpPr>
          <p:cNvPr id="14" name="Content Placeholder 13"/>
          <p:cNvSpPr>
            <a:spLocks noGrp="1"/>
          </p:cNvSpPr>
          <p:nvPr>
            <p:ph sz="quarter" idx="13"/>
          </p:nvPr>
        </p:nvSpPr>
        <p:spPr>
          <a:xfrm>
            <a:off x="3918611" y="1763562"/>
            <a:ext cx="13471297" cy="314060"/>
          </a:xfrm>
          <a:prstGeom prst="rect">
            <a:avLst/>
          </a:prstGeom>
        </p:spPr>
        <p:txBody>
          <a:bodyPr lIns="0" tIns="0" rIns="0" bIns="0"/>
          <a:lstStyle>
            <a:lvl1pPr>
              <a:lnSpc>
                <a:spcPct val="100000"/>
              </a:lnSpc>
              <a:spcBef>
                <a:spcPts val="0"/>
              </a:spcBef>
              <a:defRPr sz="2041" b="1">
                <a:latin typeface="Arial" panose="020B0604020202020204" pitchFamily="34" charset="0"/>
                <a:cs typeface="Arial" panose="020B0604020202020204" pitchFamily="34" charset="0"/>
              </a:defRPr>
            </a:lvl1pPr>
            <a:lvl2pPr>
              <a:defRPr sz="2041">
                <a:latin typeface="Akzidenz-Grotesk Pro Regular" panose="02000503030000020003" pitchFamily="50" charset="0"/>
              </a:defRPr>
            </a:lvl2pPr>
            <a:lvl3pPr>
              <a:defRPr sz="2041">
                <a:latin typeface="Akzidenz-Grotesk Pro Regular" panose="02000503030000020003" pitchFamily="50" charset="0"/>
              </a:defRPr>
            </a:lvl3pPr>
            <a:lvl4pPr>
              <a:defRPr sz="2041">
                <a:latin typeface="Akzidenz-Grotesk Pro Regular" panose="02000503030000020003" pitchFamily="50" charset="0"/>
              </a:defRPr>
            </a:lvl4pPr>
            <a:lvl5pPr>
              <a:defRPr sz="2041">
                <a:latin typeface="Akzidenz-Grotesk Pro Regular" panose="02000503030000020003" pitchFamily="50" charset="0"/>
              </a:defRPr>
            </a:lvl5pPr>
          </a:lstStyle>
          <a:p>
            <a:pPr lvl="0"/>
            <a:r>
              <a:rPr lang="en-US"/>
              <a:t>Edit Master text styles</a:t>
            </a:r>
          </a:p>
        </p:txBody>
      </p:sp>
      <p:sp>
        <p:nvSpPr>
          <p:cNvPr id="3" name="Text Placeholder 2"/>
          <p:cNvSpPr>
            <a:spLocks noGrp="1"/>
          </p:cNvSpPr>
          <p:nvPr>
            <p:ph type="body" sz="quarter" idx="15"/>
          </p:nvPr>
        </p:nvSpPr>
        <p:spPr>
          <a:xfrm>
            <a:off x="3918612" y="2204452"/>
            <a:ext cx="13471297" cy="923330"/>
          </a:xfrm>
          <a:prstGeom prst="rect">
            <a:avLst/>
          </a:prstGeom>
        </p:spPr>
        <p:txBody>
          <a:bodyPr lIns="0" tIns="0" rIns="0" bIns="0"/>
          <a:lstStyle>
            <a:lvl1pPr marL="0" indent="0">
              <a:lnSpc>
                <a:spcPts val="2449"/>
              </a:lnSpc>
              <a:buSzPct val="125000"/>
              <a:buFont typeface="Arial" panose="020B0604020202020204" pitchFamily="34" charset="0"/>
              <a:buNone/>
              <a:defRPr sz="2041">
                <a:latin typeface="Arial" panose="020B0604020202020204" pitchFamily="34" charset="0"/>
                <a:cs typeface="Arial" panose="020B0604020202020204" pitchFamily="34" charset="0"/>
              </a:defRPr>
            </a:lvl1pPr>
            <a:lvl2pPr marL="933199"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2pPr>
            <a:lvl3pPr marL="1555332"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3pPr>
            <a:lvl4pPr marL="2177466"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4pPr>
            <a:lvl5pPr marL="2799598" indent="-311067">
              <a:lnSpc>
                <a:spcPts val="2449"/>
              </a:lnSpc>
              <a:buSzPct val="125000"/>
              <a:buFont typeface="Arial" panose="020B0604020202020204" pitchFamily="34" charset="0"/>
              <a:buChar char="●"/>
              <a:defRPr sz="2041">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4" name="Footer Placeholder 4"/>
          <p:cNvSpPr>
            <a:spLocks noGrp="1"/>
          </p:cNvSpPr>
          <p:nvPr>
            <p:ph type="ftr" sz="quarter" idx="16"/>
          </p:nvPr>
        </p:nvSpPr>
        <p:spPr>
          <a:xfrm>
            <a:off x="3920711" y="9124801"/>
            <a:ext cx="11919819" cy="276999"/>
          </a:xfrm>
          <a:prstGeom prst="rect">
            <a:avLst/>
          </a:prstGeom>
        </p:spPr>
        <p:txBody>
          <a:bodyPr/>
          <a:lstStyle>
            <a:lvl1pPr>
              <a:defRPr smtClean="0"/>
            </a:lvl1pPr>
          </a:lstStyle>
          <a:p>
            <a:pPr>
              <a:defRPr/>
            </a:pPr>
            <a:r>
              <a:rPr lang="it-CH" altLang="it-CH"/>
              <a:t>Nome Cognome o evento, data</a:t>
            </a:r>
          </a:p>
        </p:txBody>
      </p:sp>
    </p:spTree>
    <p:extLst>
      <p:ext uri="{BB962C8B-B14F-4D97-AF65-F5344CB8AC3E}">
        <p14:creationId xmlns:p14="http://schemas.microsoft.com/office/powerpoint/2010/main" val="302338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81"/>
        <p:cNvGrpSpPr/>
        <p:nvPr/>
      </p:nvGrpSpPr>
      <p:grpSpPr>
        <a:xfrm>
          <a:off x="0" y="0"/>
          <a:ext cx="0" cy="0"/>
          <a:chOff x="0" y="0"/>
          <a:chExt cx="0" cy="0"/>
        </a:xfrm>
      </p:grpSpPr>
      <p:sp>
        <p:nvSpPr>
          <p:cNvPr id="82" name="Google Shape;82;p16"/>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6"/>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Nome Cognome o evento, data</a:t>
            </a:r>
            <a:endParaRPr/>
          </a:p>
        </p:txBody>
      </p:sp>
      <p:sp>
        <p:nvSpPr>
          <p:cNvPr id="84" name="Google Shape;84;p16"/>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2056941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1236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it-IT"/>
              <a:t>Nome Cognome o evento, data</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41990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16459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r>
              <a:rPr lang="it-IT"/>
              <a:t>Nome Cognome o evento, data</a:t>
            </a:r>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10" r:id="rId6"/>
    <p:sldLayoutId id="2147483712" r:id="rId7"/>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16459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r>
              <a:rPr lang="it-IT"/>
              <a:t>Nome Cognome o evento, data</a:t>
            </a:r>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259082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257300" y="547688"/>
            <a:ext cx="15773400" cy="1988344"/>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1257300" y="2738438"/>
            <a:ext cx="15773400" cy="6527008"/>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1257300" y="9534526"/>
            <a:ext cx="4114800" cy="547688"/>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6057900" y="9534526"/>
            <a:ext cx="6172200" cy="547688"/>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2800" b="0" i="0" u="none" strike="noStrike" cap="none">
                <a:solidFill>
                  <a:schemeClr val="dk1"/>
                </a:solidFill>
                <a:latin typeface="Calibri"/>
                <a:ea typeface="Calibri"/>
                <a:cs typeface="Calibri"/>
                <a:sym typeface="Calibri"/>
              </a:defRPr>
            </a:lvl9pPr>
          </a:lstStyle>
          <a:p>
            <a:r>
              <a:rPr lang="it-IT"/>
              <a:t>Nome Cognome o evento, data</a:t>
            </a:r>
            <a:endParaRPr/>
          </a:p>
        </p:txBody>
      </p:sp>
      <p:sp>
        <p:nvSpPr>
          <p:cNvPr id="55" name="Google Shape;55;p13"/>
          <p:cNvSpPr txBox="1">
            <a:spLocks noGrp="1"/>
          </p:cNvSpPr>
          <p:nvPr>
            <p:ph type="sldNum" idx="12"/>
          </p:nvPr>
        </p:nvSpPr>
        <p:spPr>
          <a:xfrm>
            <a:off x="12915900" y="9534526"/>
            <a:ext cx="4114800" cy="547688"/>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6050577"/>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5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doi.org/10.1038/s44159-024-00311-2" TargetMode="External"/><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jpe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doi.org/10.1038/s44159-022-00124-1" TargetMode="Externa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doi.org/10.1177/1745691619826535" TargetMode="External"/><Relationship Id="rId5" Type="http://schemas.openxmlformats.org/officeDocument/2006/relationships/hyperlink" Target="https://doi.org/10.1111/j.1467-8721.2009.01595.x" TargetMode="External"/><Relationship Id="rId4" Type="http://schemas.openxmlformats.org/officeDocument/2006/relationships/hyperlink" Target="https://doi.org/10.1016/j.chb.2022.10739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7.pn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doi.org/10.1098/rstb.2004.152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frontiersin.org/articles/10.3389/fpsyg.2023.1092109" TargetMode="External"/><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hyperlink" Target="https://www.frontiersin.org/articles/10.3389/fpsyg.2023.1092109" TargetMode="Externa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hyperlink" Target="https://www.frontiersin.org/articles/10.3389/fpsyg.2023.1092109"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hyperlink" Target="https://publications.aap.org/pediatrics/article/doi/10.1542/peds.2024-066142/199412"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12.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s://publications.aap.org/pediatrics/article/doi/10.1542/peds.2024-066142/199412"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6.jpe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hyperlink" Target="mailto:lmarciano@hsph.harvard.edu"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BF58C5-76EB-DD3A-8E30-C1025DB6F1C2}"/>
              </a:ext>
            </a:extLst>
          </p:cNvPr>
          <p:cNvPicPr>
            <a:picLocks noChangeAspect="1"/>
          </p:cNvPicPr>
          <p:nvPr/>
        </p:nvPicPr>
        <p:blipFill>
          <a:blip r:embed="rId3">
            <a:alphaModFix amt="35000"/>
          </a:blip>
          <a:stretch>
            <a:fillRect/>
          </a:stretch>
        </p:blipFill>
        <p:spPr>
          <a:xfrm>
            <a:off x="-65685" y="550856"/>
            <a:ext cx="18353685" cy="12095434"/>
          </a:xfrm>
          <a:prstGeom prst="rect">
            <a:avLst/>
          </a:prstGeom>
        </p:spPr>
      </p:pic>
      <p:sp>
        <p:nvSpPr>
          <p:cNvPr id="2" name="Rettangolo 5">
            <a:extLst>
              <a:ext uri="{FF2B5EF4-FFF2-40B4-BE49-F238E27FC236}">
                <a16:creationId xmlns:a16="http://schemas.microsoft.com/office/drawing/2014/main" id="{52A2F5A5-F498-83E3-AE0D-E3FAACDFE163}"/>
              </a:ext>
            </a:extLst>
          </p:cNvPr>
          <p:cNvSpPr/>
          <p:nvPr/>
        </p:nvSpPr>
        <p:spPr>
          <a:xfrm>
            <a:off x="-84077" y="-2948"/>
            <a:ext cx="18440400" cy="272376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Segnaposto testo 2">
            <a:extLst>
              <a:ext uri="{FF2B5EF4-FFF2-40B4-BE49-F238E27FC236}">
                <a16:creationId xmlns:a16="http://schemas.microsoft.com/office/drawing/2014/main" id="{A63ECE1C-66E5-449B-A98F-845B60A23CAE}"/>
              </a:ext>
            </a:extLst>
          </p:cNvPr>
          <p:cNvSpPr txBox="1">
            <a:spLocks/>
          </p:cNvSpPr>
          <p:nvPr/>
        </p:nvSpPr>
        <p:spPr>
          <a:xfrm>
            <a:off x="5310120" y="3946686"/>
            <a:ext cx="7467600" cy="638694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ts val="400"/>
              </a:spcBef>
            </a:pPr>
            <a:r>
              <a:rPr lang="it-CH" altLang="it-CH" sz="3600" b="1" dirty="0">
                <a:latin typeface="Arial" panose="020B0604020202020204" pitchFamily="34" charset="0"/>
                <a:cs typeface="Arial" panose="020B0604020202020204" pitchFamily="34" charset="0"/>
              </a:rPr>
              <a:t>Laura Marciano, PhD</a:t>
            </a:r>
          </a:p>
          <a:p>
            <a:pPr algn="ctr">
              <a:spcBef>
                <a:spcPts val="400"/>
              </a:spcBef>
            </a:pPr>
            <a:endParaRPr lang="it-CH" altLang="it-CH" sz="2400" b="1" dirty="0">
              <a:latin typeface="Arial" panose="020B0604020202020204" pitchFamily="34" charset="0"/>
              <a:cs typeface="Arial" panose="020B0604020202020204" pitchFamily="34" charset="0"/>
            </a:endParaRPr>
          </a:p>
          <a:p>
            <a:pPr algn="ctr">
              <a:spcBef>
                <a:spcPts val="400"/>
              </a:spcBef>
            </a:pPr>
            <a:r>
              <a:rPr lang="de-DE" altLang="it-CH" sz="2400" dirty="0">
                <a:latin typeface="Arial" panose="020B0604020202020204" pitchFamily="34" charset="0"/>
                <a:cs typeface="Arial" panose="020B0604020202020204" pitchFamily="34" charset="0"/>
              </a:rPr>
              <a:t>Harvard </a:t>
            </a:r>
            <a:r>
              <a:rPr lang="en-US" altLang="it-CH" sz="2400" dirty="0">
                <a:latin typeface="Arial" panose="020B0604020202020204" pitchFamily="34" charset="0"/>
                <a:cs typeface="Arial" panose="020B0604020202020204" pitchFamily="34" charset="0"/>
              </a:rPr>
              <a:t>T.H. Chan School of Public Health</a:t>
            </a:r>
          </a:p>
          <a:p>
            <a:pPr algn="ctr">
              <a:spcBef>
                <a:spcPts val="400"/>
              </a:spcBef>
            </a:pPr>
            <a:r>
              <a:rPr lang="en-US" sz="2400" dirty="0">
                <a:solidFill>
                  <a:prstClr val="black"/>
                </a:solidFill>
                <a:latin typeface="Arial"/>
                <a:ea typeface="Times New Roman" panose="02020603050405020304" pitchFamily="18" charset="0"/>
              </a:rPr>
              <a:t>Boston Children’s Hospital</a:t>
            </a:r>
            <a:endParaRPr lang="it-CH" altLang="it-CH" b="1" dirty="0">
              <a:latin typeface="Arial" panose="020B0604020202020204" pitchFamily="34" charset="0"/>
              <a:cs typeface="Arial" panose="020B0604020202020204" pitchFamily="34" charset="0"/>
            </a:endParaRPr>
          </a:p>
          <a:p>
            <a:pPr algn="ctr">
              <a:spcBef>
                <a:spcPts val="400"/>
              </a:spcBef>
            </a:pPr>
            <a:endParaRPr lang="de-DE" altLang="it-CH" sz="2400" dirty="0">
              <a:latin typeface="Arial" panose="020B0604020202020204" pitchFamily="34" charset="0"/>
              <a:cs typeface="Arial" panose="020B0604020202020204" pitchFamily="34" charset="0"/>
            </a:endParaRPr>
          </a:p>
          <a:p>
            <a:pPr algn="ctr">
              <a:spcBef>
                <a:spcPts val="400"/>
              </a:spcBef>
            </a:pPr>
            <a:endParaRPr lang="es-ES" altLang="it-CH" sz="2800" b="1" dirty="0">
              <a:latin typeface="Arial" panose="020B0604020202020204" pitchFamily="34" charset="0"/>
              <a:cs typeface="Arial" panose="020B0604020202020204" pitchFamily="34" charset="0"/>
            </a:endParaRPr>
          </a:p>
          <a:p>
            <a:pPr algn="ctr">
              <a:spcBef>
                <a:spcPts val="400"/>
              </a:spcBef>
            </a:pPr>
            <a:endParaRPr lang="es-ES" altLang="it-CH" sz="2800" b="1" dirty="0">
              <a:latin typeface="Arial" panose="020B0604020202020204" pitchFamily="34" charset="0"/>
              <a:cs typeface="Arial" panose="020B0604020202020204" pitchFamily="34" charset="0"/>
            </a:endParaRPr>
          </a:p>
          <a:p>
            <a:pPr algn="ctr">
              <a:spcBef>
                <a:spcPts val="400"/>
              </a:spcBef>
            </a:pPr>
            <a:endParaRPr lang="es-ES" altLang="it-CH" sz="2800" b="1" dirty="0">
              <a:latin typeface="Arial" panose="020B0604020202020204" pitchFamily="34" charset="0"/>
              <a:cs typeface="Arial" panose="020B0604020202020204" pitchFamily="34" charset="0"/>
            </a:endParaRPr>
          </a:p>
          <a:p>
            <a:pPr algn="ctr">
              <a:spcBef>
                <a:spcPts val="400"/>
              </a:spcBef>
            </a:pPr>
            <a:r>
              <a:rPr lang="es-ES" altLang="it-CH" sz="2800" b="1" dirty="0">
                <a:latin typeface="Arial" panose="020B0604020202020204" pitchFamily="34" charset="0"/>
                <a:cs typeface="Arial" panose="020B0604020202020204" pitchFamily="34" charset="0"/>
              </a:rPr>
              <a:t>The </a:t>
            </a:r>
            <a:r>
              <a:rPr lang="es-ES" altLang="it-CH" sz="2800" b="1" dirty="0" err="1">
                <a:latin typeface="Arial" panose="020B0604020202020204" pitchFamily="34" charset="0"/>
                <a:cs typeface="Arial" panose="020B0604020202020204" pitchFamily="34" charset="0"/>
              </a:rPr>
              <a:t>Tackling</a:t>
            </a:r>
            <a:r>
              <a:rPr lang="es-ES" altLang="it-CH" sz="2800" b="1" dirty="0">
                <a:latin typeface="Arial" panose="020B0604020202020204" pitchFamily="34" charset="0"/>
                <a:cs typeface="Arial" panose="020B0604020202020204" pitchFamily="34" charset="0"/>
              </a:rPr>
              <a:t> </a:t>
            </a:r>
            <a:r>
              <a:rPr lang="es-ES" altLang="it-CH" sz="2800" b="1" dirty="0" err="1">
                <a:latin typeface="Arial" panose="020B0604020202020204" pitchFamily="34" charset="0"/>
                <a:cs typeface="Arial" panose="020B0604020202020204" pitchFamily="34" charset="0"/>
              </a:rPr>
              <a:t>Loneliness</a:t>
            </a:r>
            <a:r>
              <a:rPr lang="es-ES" altLang="it-CH" sz="2800" b="1" dirty="0">
                <a:latin typeface="Arial" panose="020B0604020202020204" pitchFamily="34" charset="0"/>
                <a:cs typeface="Arial" panose="020B0604020202020204" pitchFamily="34" charset="0"/>
              </a:rPr>
              <a:t> Hub</a:t>
            </a:r>
          </a:p>
          <a:p>
            <a:pPr algn="ctr">
              <a:spcBef>
                <a:spcPts val="400"/>
              </a:spcBef>
            </a:pPr>
            <a:r>
              <a:rPr lang="es-ES" altLang="it-CH" sz="2800" dirty="0">
                <a:latin typeface="Arial" panose="020B0604020202020204" pitchFamily="34" charset="0"/>
                <a:cs typeface="Arial" panose="020B0604020202020204" pitchFamily="34" charset="0"/>
              </a:rPr>
              <a:t>March 6th 2025</a:t>
            </a:r>
            <a:endParaRPr lang="de-DE" altLang="it-CH" sz="2400" dirty="0">
              <a:latin typeface="Arial" panose="020B0604020202020204" pitchFamily="34" charset="0"/>
              <a:cs typeface="Arial" panose="020B0604020202020204" pitchFamily="34" charset="0"/>
            </a:endParaRPr>
          </a:p>
          <a:p>
            <a:pPr algn="ctr">
              <a:spcBef>
                <a:spcPts val="400"/>
              </a:spcBef>
            </a:pPr>
            <a:endParaRPr lang="it-CH" altLang="it-CH" sz="2400" dirty="0">
              <a:latin typeface="Arial" panose="020B0604020202020204" pitchFamily="34" charset="0"/>
              <a:cs typeface="Arial" panose="020B0604020202020204" pitchFamily="34" charset="0"/>
            </a:endParaRPr>
          </a:p>
        </p:txBody>
      </p:sp>
      <p:sp>
        <p:nvSpPr>
          <p:cNvPr id="7" name="Segnaposto testo 2">
            <a:extLst>
              <a:ext uri="{FF2B5EF4-FFF2-40B4-BE49-F238E27FC236}">
                <a16:creationId xmlns:a16="http://schemas.microsoft.com/office/drawing/2014/main" id="{B7D4A895-42C0-B252-FED0-C2E57E40D8C7}"/>
              </a:ext>
            </a:extLst>
          </p:cNvPr>
          <p:cNvSpPr txBox="1">
            <a:spLocks/>
          </p:cNvSpPr>
          <p:nvPr/>
        </p:nvSpPr>
        <p:spPr>
          <a:xfrm>
            <a:off x="1676400" y="550856"/>
            <a:ext cx="15443010" cy="159268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ts val="400"/>
              </a:spcBef>
            </a:pPr>
            <a:r>
              <a:rPr lang="en-US" altLang="it-CH" sz="5400" b="1" dirty="0">
                <a:latin typeface="Arial" panose="020B0604020202020204" pitchFamily="34" charset="0"/>
                <a:cs typeface="Arial" panose="020B0604020202020204" pitchFamily="34" charset="0"/>
              </a:rPr>
              <a:t>Social Media and Adolescent Well-Being: Connections, Challenges, and Digital media</a:t>
            </a:r>
          </a:p>
        </p:txBody>
      </p:sp>
      <p:pic>
        <p:nvPicPr>
          <p:cNvPr id="3" name="Picture 18" descr="Immagine che contiene testo&#10;&#10;Descrizione generata automaticamente">
            <a:extLst>
              <a:ext uri="{FF2B5EF4-FFF2-40B4-BE49-F238E27FC236}">
                <a16:creationId xmlns:a16="http://schemas.microsoft.com/office/drawing/2014/main" id="{515E56CF-8CBE-68A2-B778-A923C27C6E73}"/>
              </a:ext>
            </a:extLst>
          </p:cNvPr>
          <p:cNvPicPr>
            <a:picLocks noChangeAspect="1"/>
          </p:cNvPicPr>
          <p:nvPr/>
        </p:nvPicPr>
        <p:blipFill>
          <a:blip r:embed="rId4"/>
          <a:stretch>
            <a:fillRect/>
          </a:stretch>
        </p:blipFill>
        <p:spPr>
          <a:xfrm>
            <a:off x="14875059" y="9410701"/>
            <a:ext cx="3418804" cy="876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AE474BA2-F3BB-CDDC-E080-C7C393D982CE}"/>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FB8D39D0-E383-116F-04B2-5664F3F46897}"/>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Google Shape;158;p7">
            <a:extLst>
              <a:ext uri="{FF2B5EF4-FFF2-40B4-BE49-F238E27FC236}">
                <a16:creationId xmlns:a16="http://schemas.microsoft.com/office/drawing/2014/main" id="{BFF56C4F-DC00-2980-19DE-8DEE370C1805}"/>
              </a:ext>
            </a:extLst>
          </p:cNvPr>
          <p:cNvSpPr txBox="1"/>
          <p:nvPr/>
        </p:nvSpPr>
        <p:spPr>
          <a:xfrm>
            <a:off x="4495800" y="224347"/>
            <a:ext cx="9900000"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Loneliness vs social connection</a:t>
            </a:r>
            <a:endParaRPr sz="4800" dirty="0"/>
          </a:p>
        </p:txBody>
      </p:sp>
      <p:pic>
        <p:nvPicPr>
          <p:cNvPr id="3" name="Picture 18" descr="Immagine che contiene testo&#10;&#10;Descrizione generata automaticamente">
            <a:extLst>
              <a:ext uri="{FF2B5EF4-FFF2-40B4-BE49-F238E27FC236}">
                <a16:creationId xmlns:a16="http://schemas.microsoft.com/office/drawing/2014/main" id="{90BF8ACF-D67C-DAD4-3E11-D4E04515FAAF}"/>
              </a:ext>
            </a:extLst>
          </p:cNvPr>
          <p:cNvPicPr>
            <a:picLocks noChangeAspect="1"/>
          </p:cNvPicPr>
          <p:nvPr/>
        </p:nvPicPr>
        <p:blipFill>
          <a:blip r:embed="rId3"/>
          <a:stretch>
            <a:fillRect/>
          </a:stretch>
        </p:blipFill>
        <p:spPr>
          <a:xfrm>
            <a:off x="14875059" y="9410701"/>
            <a:ext cx="3418804" cy="876300"/>
          </a:xfrm>
          <a:prstGeom prst="rect">
            <a:avLst/>
          </a:prstGeom>
        </p:spPr>
      </p:pic>
      <p:pic>
        <p:nvPicPr>
          <p:cNvPr id="4" name="Picture 3">
            <a:extLst>
              <a:ext uri="{FF2B5EF4-FFF2-40B4-BE49-F238E27FC236}">
                <a16:creationId xmlns:a16="http://schemas.microsoft.com/office/drawing/2014/main" id="{9376D708-24BF-9BBC-C298-99812CD18141}"/>
              </a:ext>
            </a:extLst>
          </p:cNvPr>
          <p:cNvPicPr>
            <a:picLocks noChangeAspect="1"/>
          </p:cNvPicPr>
          <p:nvPr/>
        </p:nvPicPr>
        <p:blipFill>
          <a:blip r:embed="rId4"/>
          <a:stretch>
            <a:fillRect/>
          </a:stretch>
        </p:blipFill>
        <p:spPr>
          <a:xfrm>
            <a:off x="9212341" y="1623351"/>
            <a:ext cx="6256259" cy="7781330"/>
          </a:xfrm>
          <a:prstGeom prst="rect">
            <a:avLst/>
          </a:prstGeom>
        </p:spPr>
      </p:pic>
      <p:pic>
        <p:nvPicPr>
          <p:cNvPr id="7" name="Picture 6">
            <a:extLst>
              <a:ext uri="{FF2B5EF4-FFF2-40B4-BE49-F238E27FC236}">
                <a16:creationId xmlns:a16="http://schemas.microsoft.com/office/drawing/2014/main" id="{EF7CB207-812C-298C-C416-869691EE8178}"/>
              </a:ext>
            </a:extLst>
          </p:cNvPr>
          <p:cNvPicPr>
            <a:picLocks noChangeAspect="1"/>
          </p:cNvPicPr>
          <p:nvPr/>
        </p:nvPicPr>
        <p:blipFill>
          <a:blip r:embed="rId5"/>
          <a:stretch>
            <a:fillRect/>
          </a:stretch>
        </p:blipFill>
        <p:spPr>
          <a:xfrm>
            <a:off x="2426442" y="1618948"/>
            <a:ext cx="6477000" cy="7786854"/>
          </a:xfrm>
          <a:prstGeom prst="rect">
            <a:avLst/>
          </a:prstGeom>
        </p:spPr>
      </p:pic>
      <p:sp>
        <p:nvSpPr>
          <p:cNvPr id="8" name="Rectangle 7">
            <a:extLst>
              <a:ext uri="{FF2B5EF4-FFF2-40B4-BE49-F238E27FC236}">
                <a16:creationId xmlns:a16="http://schemas.microsoft.com/office/drawing/2014/main" id="{D1D7D568-C1AC-DD1F-2013-6A1B6EAA4E1A}"/>
              </a:ext>
            </a:extLst>
          </p:cNvPr>
          <p:cNvSpPr/>
          <p:nvPr/>
        </p:nvSpPr>
        <p:spPr>
          <a:xfrm>
            <a:off x="2667000" y="4533900"/>
            <a:ext cx="6019800" cy="6096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id="{E1224C8C-9FE9-92A1-AAC5-D87A5CD2C64F}"/>
              </a:ext>
            </a:extLst>
          </p:cNvPr>
          <p:cNvSpPr/>
          <p:nvPr/>
        </p:nvSpPr>
        <p:spPr>
          <a:xfrm>
            <a:off x="11353800" y="3390899"/>
            <a:ext cx="1828800" cy="518160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ooter Placeholder 1">
            <a:extLst>
              <a:ext uri="{FF2B5EF4-FFF2-40B4-BE49-F238E27FC236}">
                <a16:creationId xmlns:a16="http://schemas.microsoft.com/office/drawing/2014/main" id="{54AC0544-4DAA-8CD0-4A82-01B3CE16821A}"/>
              </a:ext>
            </a:extLst>
          </p:cNvPr>
          <p:cNvSpPr>
            <a:spLocks noGrp="1"/>
          </p:cNvSpPr>
          <p:nvPr>
            <p:ph type="ftr" idx="11"/>
          </p:nvPr>
        </p:nvSpPr>
        <p:spPr>
          <a:xfrm rot="16200000">
            <a:off x="-2812256" y="4272629"/>
            <a:ext cx="6172200" cy="547688"/>
          </a:xfrm>
        </p:spPr>
        <p:txBody>
          <a:bodyPr/>
          <a:lstStyle/>
          <a:p>
            <a:r>
              <a:rPr lang="it-IT" dirty="0"/>
              <a:t>Loneliness and (adolescent) health</a:t>
            </a:r>
          </a:p>
        </p:txBody>
      </p:sp>
    </p:spTree>
    <p:extLst>
      <p:ext uri="{BB962C8B-B14F-4D97-AF65-F5344CB8AC3E}">
        <p14:creationId xmlns:p14="http://schemas.microsoft.com/office/powerpoint/2010/main" val="343419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F84D83-4B3D-3614-E9C6-C2D7528AE836}"/>
              </a:ext>
            </a:extLst>
          </p:cNvPr>
          <p:cNvSpPr txBox="1"/>
          <p:nvPr/>
        </p:nvSpPr>
        <p:spPr>
          <a:xfrm>
            <a:off x="1175523" y="2445777"/>
            <a:ext cx="8959077" cy="6740307"/>
          </a:xfrm>
          <a:prstGeom prst="rect">
            <a:avLst/>
          </a:prstGeom>
          <a:noFill/>
        </p:spPr>
        <p:txBody>
          <a:bodyPr wrap="square">
            <a:spAutoFit/>
          </a:bodyPr>
          <a:lstStyle/>
          <a:p>
            <a:r>
              <a:rPr lang="en-US" sz="2400" spc="20" dirty="0">
                <a:effectLst/>
                <a:latin typeface="Arial" panose="020B0604020202020204" pitchFamily="34" charset="0"/>
                <a:ea typeface="Calibri" panose="020F0502020204030204" pitchFamily="34" charset="0"/>
              </a:rPr>
              <a:t>Adolescent loneliness is a risk factor for: </a:t>
            </a:r>
          </a:p>
          <a:p>
            <a:endParaRPr lang="en-US" sz="2400" spc="20" dirty="0">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sz="2400" spc="20" dirty="0">
                <a:latin typeface="Arial" panose="020B0604020202020204" pitchFamily="34" charset="0"/>
                <a:ea typeface="Calibri" panose="020F0502020204030204" pitchFamily="34" charset="0"/>
              </a:rPr>
              <a:t>M</a:t>
            </a:r>
            <a:r>
              <a:rPr lang="en-US" sz="2400" spc="20" dirty="0">
                <a:effectLst/>
                <a:latin typeface="Arial" panose="020B0604020202020204" pitchFamily="34" charset="0"/>
                <a:ea typeface="Calibri" panose="020F0502020204030204" pitchFamily="34" charset="0"/>
              </a:rPr>
              <a:t>ental health problems</a:t>
            </a:r>
            <a:endParaRPr lang="fr-CH" sz="2400" spc="20" dirty="0">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fr-CH" sz="2400" spc="20" dirty="0" err="1">
                <a:latin typeface="Arial" panose="020B0604020202020204" pitchFamily="34" charset="0"/>
                <a:ea typeface="Calibri" panose="020F0502020204030204" pitchFamily="34" charset="0"/>
              </a:rPr>
              <a:t>P</a:t>
            </a:r>
            <a:r>
              <a:rPr lang="fr-CH" sz="2400" spc="20" dirty="0" err="1">
                <a:effectLst/>
                <a:latin typeface="Arial" panose="020B0604020202020204" pitchFamily="34" charset="0"/>
                <a:ea typeface="Calibri" panose="020F0502020204030204" pitchFamily="34" charset="0"/>
              </a:rPr>
              <a:t>sychiatric</a:t>
            </a:r>
            <a:r>
              <a:rPr lang="fr-CH" sz="2400" spc="20" dirty="0">
                <a:effectLst/>
                <a:latin typeface="Arial" panose="020B0604020202020204" pitchFamily="34" charset="0"/>
                <a:ea typeface="Calibri" panose="020F0502020204030204" pitchFamily="34" charset="0"/>
              </a:rPr>
              <a:t> </a:t>
            </a:r>
            <a:r>
              <a:rPr lang="fr-CH" sz="2400" spc="20" dirty="0" err="1">
                <a:effectLst/>
                <a:latin typeface="Arial" panose="020B0604020202020204" pitchFamily="34" charset="0"/>
                <a:ea typeface="Calibri" panose="020F0502020204030204" pitchFamily="34" charset="0"/>
              </a:rPr>
              <a:t>symptoms</a:t>
            </a:r>
            <a:endParaRPr lang="fr-CH" sz="2400" spc="20" baseline="30000" dirty="0">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fr-CH" sz="2400" spc="20" dirty="0">
                <a:effectLst/>
                <a:latin typeface="Arial" panose="020B0604020202020204" pitchFamily="34" charset="0"/>
                <a:ea typeface="Calibri" panose="020F0502020204030204" pitchFamily="34" charset="0"/>
              </a:rPr>
              <a:t>Poor </a:t>
            </a:r>
            <a:r>
              <a:rPr lang="fr-CH" sz="2400" spc="20" dirty="0" err="1">
                <a:effectLst/>
                <a:latin typeface="Arial" panose="020B0604020202020204" pitchFamily="34" charset="0"/>
                <a:ea typeface="Calibri" panose="020F0502020204030204" pitchFamily="34" charset="0"/>
              </a:rPr>
              <a:t>health</a:t>
            </a:r>
            <a:endParaRPr lang="fr-CH" sz="2400" spc="20" dirty="0">
              <a:effectLst/>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endParaRPr lang="fr-CH" sz="2400" spc="20" dirty="0">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sz="2400" dirty="0"/>
              <a:t>Previous studies showed that, in adolescents, </a:t>
            </a:r>
            <a:r>
              <a:rPr lang="en-US" sz="2400" u="sng" dirty="0"/>
              <a:t>poor social relationships showed comparable effects to physical inactivity on inflammation risk</a:t>
            </a:r>
            <a:r>
              <a:rPr lang="en-US" sz="2400" dirty="0"/>
              <a:t>, a by-product of high cortisol levels. </a:t>
            </a:r>
          </a:p>
          <a:p>
            <a:endParaRPr lang="en-US" sz="2400" dirty="0"/>
          </a:p>
          <a:p>
            <a:pPr marL="342900" indent="-342900">
              <a:buFont typeface="Arial" panose="020B0604020202020204" pitchFamily="34" charset="0"/>
              <a:buChar char="•"/>
            </a:pPr>
            <a:r>
              <a:rPr lang="en-US" sz="2400" dirty="0"/>
              <a:t>Poor relationship patterns initiate </a:t>
            </a:r>
            <a:r>
              <a:rPr lang="en-US" sz="2400" u="sng" dirty="0"/>
              <a:t>stress response cascades that persist later in life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Protective effects of good social connections against stress are larger in adolescence: “</a:t>
            </a:r>
            <a:r>
              <a:rPr lang="en-US" sz="2400" i="1" dirty="0"/>
              <a:t>adolescent social connections differentiate health risks in young adults, long before symptoms or overt signs of disease emerge</a:t>
            </a:r>
            <a:r>
              <a:rPr lang="en-US" sz="2400" dirty="0"/>
              <a:t>”</a:t>
            </a:r>
          </a:p>
          <a:p>
            <a:pPr marL="342900" indent="-342900">
              <a:buFont typeface="Arial" panose="020B0604020202020204" pitchFamily="34" charset="0"/>
              <a:buChar char="•"/>
            </a:pPr>
            <a:endParaRPr lang="it-IT" sz="2400" dirty="0"/>
          </a:p>
        </p:txBody>
      </p:sp>
      <p:pic>
        <p:nvPicPr>
          <p:cNvPr id="2050" name="Picture 2" descr="Millennials And The Loneliness Epidemic">
            <a:extLst>
              <a:ext uri="{FF2B5EF4-FFF2-40B4-BE49-F238E27FC236}">
                <a16:creationId xmlns:a16="http://schemas.microsoft.com/office/drawing/2014/main" id="{171FF8A6-28E6-E17C-BEC1-A11F602CD0CF}"/>
              </a:ext>
            </a:extLst>
          </p:cNvPr>
          <p:cNvPicPr>
            <a:picLocks noChangeAspect="1" noChangeArrowheads="1"/>
          </p:cNvPicPr>
          <p:nvPr/>
        </p:nvPicPr>
        <p:blipFill>
          <a:blip r:embed="rId3">
            <a:duotone>
              <a:prstClr val="black"/>
              <a:schemeClr val="accent5">
                <a:tint val="45000"/>
                <a:satMod val="400000"/>
              </a:schemeClr>
            </a:duotone>
            <a:alphaModFix amt="70000"/>
            <a:extLst>
              <a:ext uri="{28A0092B-C50C-407E-A947-70E740481C1C}">
                <a14:useLocalDpi xmlns:a14="http://schemas.microsoft.com/office/drawing/2010/main" val="0"/>
              </a:ext>
            </a:extLst>
          </a:blip>
          <a:srcRect/>
          <a:stretch>
            <a:fillRect/>
          </a:stretch>
        </p:blipFill>
        <p:spPr bwMode="auto">
          <a:xfrm>
            <a:off x="10744200" y="1460373"/>
            <a:ext cx="11763913" cy="7950328"/>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5">
            <a:extLst>
              <a:ext uri="{FF2B5EF4-FFF2-40B4-BE49-F238E27FC236}">
                <a16:creationId xmlns:a16="http://schemas.microsoft.com/office/drawing/2014/main" id="{AE5C0F75-C658-AE3E-7802-C4067C87B2BC}"/>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Google Shape;158;p7">
            <a:extLst>
              <a:ext uri="{FF2B5EF4-FFF2-40B4-BE49-F238E27FC236}">
                <a16:creationId xmlns:a16="http://schemas.microsoft.com/office/drawing/2014/main" id="{BFC9EEF8-C8C9-2982-7E36-EF75BF84E42C}"/>
              </a:ext>
            </a:extLst>
          </p:cNvPr>
          <p:cNvSpPr txBox="1"/>
          <p:nvPr/>
        </p:nvSpPr>
        <p:spPr>
          <a:xfrm>
            <a:off x="2286000" y="224347"/>
            <a:ext cx="14401800" cy="957506"/>
          </a:xfrm>
          <a:prstGeom prst="rect">
            <a:avLst/>
          </a:prstGeom>
          <a:noFill/>
          <a:ln>
            <a:noFill/>
          </a:ln>
        </p:spPr>
        <p:txBody>
          <a:bodyPr spcFirstLastPara="1" wrap="square" lIns="137138" tIns="68550" rIns="137138" bIns="68550" anchor="t" anchorCtr="0">
            <a:noAutofit/>
          </a:bodyPr>
          <a:lstStyle/>
          <a:p>
            <a:pPr algn="r" rtl="0"/>
            <a:r>
              <a:rPr lang="en-US" sz="4800" b="1" dirty="0">
                <a:solidFill>
                  <a:schemeClr val="dk1"/>
                </a:solidFill>
                <a:latin typeface="Arial"/>
                <a:ea typeface="Arial"/>
                <a:cs typeface="Arial"/>
                <a:sym typeface="Arial"/>
              </a:rPr>
              <a:t>Loneliness is a stress factor for our brain/body</a:t>
            </a:r>
          </a:p>
        </p:txBody>
      </p:sp>
      <p:sp>
        <p:nvSpPr>
          <p:cNvPr id="11" name="TextBox 10">
            <a:extLst>
              <a:ext uri="{FF2B5EF4-FFF2-40B4-BE49-F238E27FC236}">
                <a16:creationId xmlns:a16="http://schemas.microsoft.com/office/drawing/2014/main" id="{603C70C5-06D2-7204-0CE1-7D4C8F113BA6}"/>
              </a:ext>
            </a:extLst>
          </p:cNvPr>
          <p:cNvSpPr txBox="1"/>
          <p:nvPr/>
        </p:nvSpPr>
        <p:spPr>
          <a:xfrm>
            <a:off x="2628" y="9593293"/>
            <a:ext cx="14630400" cy="938719"/>
          </a:xfrm>
          <a:prstGeom prst="rect">
            <a:avLst/>
          </a:prstGeom>
          <a:noFill/>
        </p:spPr>
        <p:txBody>
          <a:bodyPr wrap="square">
            <a:spAutoFit/>
          </a:bodyPr>
          <a:lstStyle/>
          <a:p>
            <a:r>
              <a:rPr lang="en-US" sz="1100" dirty="0" err="1">
                <a:effectLst/>
                <a:latin typeface="Arial" panose="020B0604020202020204" pitchFamily="34" charset="0"/>
                <a:cs typeface="Arial" panose="020B0604020202020204" pitchFamily="34" charset="0"/>
              </a:rPr>
              <a:t>Slavich</a:t>
            </a:r>
            <a:r>
              <a:rPr lang="en-US" sz="1100" dirty="0">
                <a:effectLst/>
                <a:latin typeface="Arial" panose="020B0604020202020204" pitchFamily="34" charset="0"/>
                <a:cs typeface="Arial" panose="020B0604020202020204" pitchFamily="34" charset="0"/>
              </a:rPr>
              <a:t> GM, Irwin MR. From stress to inflammation and major depressive disorder: A social signal transduction theory of depression. Psychol Bull. 2014;140(3):774-815. doi:10.1037/a0035302</a:t>
            </a:r>
          </a:p>
          <a:p>
            <a:r>
              <a:rPr lang="en-US" sz="1100" dirty="0">
                <a:effectLst/>
                <a:latin typeface="Arial" panose="020B0604020202020204" pitchFamily="34" charset="0"/>
                <a:cs typeface="Arial" panose="020B0604020202020204" pitchFamily="34" charset="0"/>
              </a:rPr>
              <a:t>Holt-Lunstad J. Social Connection as a Public Health Issue: The Evidence and a Systemic Framework for Prioritizing the “Social” in Social Determinants of Health. Annu Rev Public Health. 2022;43(1):193-213. doi:10.1146/annurev-publhealth-052020-110732</a:t>
            </a:r>
          </a:p>
          <a:p>
            <a:r>
              <a:rPr lang="en-US" sz="1100" dirty="0">
                <a:latin typeface="Arial" panose="020B0604020202020204" pitchFamily="34" charset="0"/>
                <a:cs typeface="Arial" panose="020B0604020202020204" pitchFamily="34" charset="0"/>
              </a:rPr>
              <a:t>Yang YC, Boen C, Gerken K, Li T, </a:t>
            </a:r>
            <a:r>
              <a:rPr lang="en-US" sz="1100" dirty="0" err="1">
                <a:latin typeface="Arial" panose="020B0604020202020204" pitchFamily="34" charset="0"/>
                <a:cs typeface="Arial" panose="020B0604020202020204" pitchFamily="34" charset="0"/>
              </a:rPr>
              <a:t>Schorpp</a:t>
            </a:r>
            <a:r>
              <a:rPr lang="en-US" sz="1100" dirty="0">
                <a:latin typeface="Arial" panose="020B0604020202020204" pitchFamily="34" charset="0"/>
                <a:cs typeface="Arial" panose="020B0604020202020204" pitchFamily="34" charset="0"/>
              </a:rPr>
              <a:t> K, Harris KM. Social relationships and physiological determinants of longevity across the human life span. Proc Natl </a:t>
            </a:r>
            <a:r>
              <a:rPr lang="en-US" sz="1100" dirty="0" err="1">
                <a:latin typeface="Arial" panose="020B0604020202020204" pitchFamily="34" charset="0"/>
                <a:cs typeface="Arial" panose="020B0604020202020204" pitchFamily="34" charset="0"/>
              </a:rPr>
              <a:t>Acad</a:t>
            </a:r>
            <a:r>
              <a:rPr lang="en-US" sz="1100" dirty="0">
                <a:latin typeface="Arial" panose="020B0604020202020204" pitchFamily="34" charset="0"/>
                <a:cs typeface="Arial" panose="020B0604020202020204" pitchFamily="34" charset="0"/>
              </a:rPr>
              <a:t> Sci. 2016;113(3):578-583. doi:10.1073/pnas.1511085112</a:t>
            </a:r>
          </a:p>
          <a:p>
            <a:endParaRPr lang="en-US" sz="1100" dirty="0">
              <a:effectLst/>
              <a:latin typeface="Arial" panose="020B0604020202020204" pitchFamily="34" charset="0"/>
              <a:cs typeface="Arial" panose="020B0604020202020204" pitchFamily="34" charset="0"/>
            </a:endParaRPr>
          </a:p>
        </p:txBody>
      </p:sp>
      <p:pic>
        <p:nvPicPr>
          <p:cNvPr id="12" name="Picture 18" descr="Immagine che contiene testo&#10;&#10;Descrizione generata automaticamente">
            <a:extLst>
              <a:ext uri="{FF2B5EF4-FFF2-40B4-BE49-F238E27FC236}">
                <a16:creationId xmlns:a16="http://schemas.microsoft.com/office/drawing/2014/main" id="{23656EB4-36B1-6B08-D3B8-DF3630E997F4}"/>
              </a:ext>
            </a:extLst>
          </p:cNvPr>
          <p:cNvPicPr>
            <a:picLocks noChangeAspect="1"/>
          </p:cNvPicPr>
          <p:nvPr/>
        </p:nvPicPr>
        <p:blipFill>
          <a:blip r:embed="rId4"/>
          <a:stretch>
            <a:fillRect/>
          </a:stretch>
        </p:blipFill>
        <p:spPr>
          <a:xfrm>
            <a:off x="14875059" y="9410701"/>
            <a:ext cx="3418804" cy="876300"/>
          </a:xfrm>
          <a:prstGeom prst="rect">
            <a:avLst/>
          </a:prstGeom>
        </p:spPr>
      </p:pic>
      <p:sp>
        <p:nvSpPr>
          <p:cNvPr id="7" name="Footer Placeholder 1">
            <a:extLst>
              <a:ext uri="{FF2B5EF4-FFF2-40B4-BE49-F238E27FC236}">
                <a16:creationId xmlns:a16="http://schemas.microsoft.com/office/drawing/2014/main" id="{9CC45F87-3B1C-EA3F-B395-B82E81624647}"/>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Loneliness and (adolescent) health</a:t>
            </a:r>
          </a:p>
        </p:txBody>
      </p:sp>
    </p:spTree>
    <p:extLst>
      <p:ext uri="{BB962C8B-B14F-4D97-AF65-F5344CB8AC3E}">
        <p14:creationId xmlns:p14="http://schemas.microsoft.com/office/powerpoint/2010/main" val="523201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D65523-CA79-5974-9D94-1B35778B3293}"/>
              </a:ext>
            </a:extLst>
          </p:cNvPr>
          <p:cNvSpPr txBox="1"/>
          <p:nvPr/>
        </p:nvSpPr>
        <p:spPr>
          <a:xfrm>
            <a:off x="1447800" y="2020684"/>
            <a:ext cx="9144000" cy="6740307"/>
          </a:xfrm>
          <a:prstGeom prst="rect">
            <a:avLst/>
          </a:prstGeom>
          <a:noFill/>
        </p:spPr>
        <p:txBody>
          <a:bodyPr wrap="square">
            <a:spAutoFit/>
          </a:bodyPr>
          <a:lstStyle/>
          <a:p>
            <a:r>
              <a:rPr lang="en-US" sz="2800" b="1" spc="20" dirty="0">
                <a:effectLst/>
                <a:latin typeface="Arial" panose="020B0604020202020204" pitchFamily="34" charset="0"/>
                <a:ea typeface="Calibri" panose="020F0502020204030204" pitchFamily="34" charset="0"/>
              </a:rPr>
              <a:t>Why studying loneliness and social media use in adolescence?</a:t>
            </a:r>
          </a:p>
          <a:p>
            <a:endParaRPr lang="en-US" sz="2400" spc="20" dirty="0">
              <a:effectLst/>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sz="2400" spc="20" dirty="0">
                <a:effectLst/>
                <a:latin typeface="Arial" panose="020B0604020202020204" pitchFamily="34" charset="0"/>
                <a:ea typeface="Calibri" panose="020F0502020204030204" pitchFamily="34" charset="0"/>
              </a:rPr>
              <a:t>During adolescence, the most relevant social context for well-being </a:t>
            </a:r>
            <a:r>
              <a:rPr lang="en-US" sz="2400" u="sng" spc="20" dirty="0">
                <a:effectLst/>
                <a:latin typeface="Arial" panose="020B0604020202020204" pitchFamily="34" charset="0"/>
                <a:ea typeface="Calibri" panose="020F0502020204030204" pitchFamily="34" charset="0"/>
              </a:rPr>
              <a:t>shifts</a:t>
            </a:r>
            <a:r>
              <a:rPr lang="en-US" sz="2400" spc="20" dirty="0">
                <a:effectLst/>
                <a:latin typeface="Arial" panose="020B0604020202020204" pitchFamily="34" charset="0"/>
                <a:ea typeface="Calibri" panose="020F0502020204030204" pitchFamily="34" charset="0"/>
              </a:rPr>
              <a:t> from family to peer relationships </a:t>
            </a:r>
          </a:p>
          <a:p>
            <a:pPr marL="342900" indent="-342900">
              <a:buFont typeface="Arial" panose="020B0604020202020204" pitchFamily="34" charset="0"/>
              <a:buChar char="•"/>
            </a:pPr>
            <a:endParaRPr lang="en-US" sz="2400" spc="20" dirty="0">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sz="2400" spc="20" dirty="0">
                <a:effectLst/>
                <a:latin typeface="Arial" panose="020B0604020202020204" pitchFamily="34" charset="0"/>
                <a:ea typeface="Calibri" panose="020F0502020204030204" pitchFamily="34" charset="0"/>
              </a:rPr>
              <a:t>The </a:t>
            </a:r>
            <a:r>
              <a:rPr lang="en-US" sz="2400" u="sng" spc="20" dirty="0">
                <a:effectLst/>
                <a:latin typeface="Arial" panose="020B0604020202020204" pitchFamily="34" charset="0"/>
                <a:ea typeface="Calibri" panose="020F0502020204030204" pitchFamily="34" charset="0"/>
              </a:rPr>
              <a:t>adolescent brain reacts differently to social interactions </a:t>
            </a:r>
            <a:r>
              <a:rPr lang="en-US" sz="2400" spc="20" dirty="0">
                <a:effectLst/>
                <a:latin typeface="Arial" panose="020B0604020202020204" pitchFamily="34" charset="0"/>
                <a:ea typeface="Calibri" panose="020F0502020204030204" pitchFamily="34" charset="0"/>
              </a:rPr>
              <a:t>with peers than children and adults, and it is highly susceptible to the experience of stress. </a:t>
            </a:r>
          </a:p>
          <a:p>
            <a:pPr marL="342900" indent="-342900">
              <a:buFont typeface="Arial" panose="020B0604020202020204" pitchFamily="34" charset="0"/>
              <a:buChar char="•"/>
            </a:pPr>
            <a:endParaRPr lang="en-US" sz="2400" spc="20" dirty="0">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GB" sz="2400" spc="20" dirty="0">
                <a:effectLst/>
                <a:latin typeface="Arial" panose="020B0604020202020204" pitchFamily="34" charset="0"/>
                <a:ea typeface="Calibri" panose="020F0502020204030204" pitchFamily="34" charset="0"/>
              </a:rPr>
              <a:t>Adolescent </a:t>
            </a:r>
            <a:r>
              <a:rPr lang="en-US" sz="2400" spc="20" dirty="0">
                <a:effectLst/>
                <a:latin typeface="Arial" panose="020B0604020202020204" pitchFamily="34" charset="0"/>
                <a:ea typeface="Calibri" panose="020F0502020204030204" pitchFamily="34" charset="0"/>
              </a:rPr>
              <a:t>loneliness (as a source of stress) and mental well-being (a fundamental element of resilience) </a:t>
            </a:r>
            <a:r>
              <a:rPr lang="en-US" sz="2400" u="sng" spc="20" dirty="0">
                <a:effectLst/>
                <a:latin typeface="Arial" panose="020B0604020202020204" pitchFamily="34" charset="0"/>
                <a:ea typeface="Calibri" panose="020F0502020204030204" pitchFamily="34" charset="0"/>
              </a:rPr>
              <a:t>critically depend</a:t>
            </a:r>
            <a:r>
              <a:rPr lang="en-US" sz="2400" i="1" spc="20" dirty="0">
                <a:effectLst/>
                <a:latin typeface="Arial" panose="020B0604020202020204" pitchFamily="34" charset="0"/>
                <a:ea typeface="Calibri" panose="020F0502020204030204" pitchFamily="34" charset="0"/>
              </a:rPr>
              <a:t> </a:t>
            </a:r>
            <a:r>
              <a:rPr lang="en-US" sz="2400" spc="20" dirty="0">
                <a:effectLst/>
                <a:latin typeface="Arial" panose="020B0604020202020204" pitchFamily="34" charset="0"/>
                <a:ea typeface="Calibri" panose="020F0502020204030204" pitchFamily="34" charset="0"/>
              </a:rPr>
              <a:t>on </a:t>
            </a:r>
            <a:r>
              <a:rPr lang="en-GB" sz="2400" spc="20" dirty="0">
                <a:effectLst/>
                <a:latin typeface="Arial" panose="020B0604020202020204" pitchFamily="34" charset="0"/>
                <a:ea typeface="Calibri" panose="020F0502020204030204" pitchFamily="34" charset="0"/>
              </a:rPr>
              <a:t>the quality of social connections</a:t>
            </a:r>
            <a:r>
              <a:rPr lang="en-US" sz="2400" spc="20" dirty="0">
                <a:effectLst/>
                <a:latin typeface="Arial" panose="020B0604020202020204" pitchFamily="34" charset="0"/>
                <a:ea typeface="Calibri" panose="020F0502020204030204" pitchFamily="34" charset="0"/>
              </a:rPr>
              <a:t> with strong ties, like peers and friends</a:t>
            </a:r>
            <a:endParaRPr lang="en-US" sz="2400" spc="20" baseline="30000" dirty="0">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endParaRPr lang="en-US" sz="2400" spc="20" baseline="30000" dirty="0">
              <a:effectLst/>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sz="2400" u="sng" spc="20" dirty="0">
                <a:latin typeface="Arial" panose="020B0604020202020204" pitchFamily="34" charset="0"/>
                <a:ea typeface="Calibri" panose="020F0502020204030204" pitchFamily="34" charset="0"/>
              </a:rPr>
              <a:t>H</a:t>
            </a:r>
            <a:r>
              <a:rPr lang="en-US" sz="2400" u="sng" spc="20" dirty="0">
                <a:effectLst/>
                <a:latin typeface="Arial" panose="020B0604020202020204" pitchFamily="34" charset="0"/>
                <a:ea typeface="Calibri" panose="020F0502020204030204" pitchFamily="34" charset="0"/>
              </a:rPr>
              <a:t>ow</a:t>
            </a:r>
            <a:r>
              <a:rPr lang="en-GB" sz="2400" u="sng" spc="20" dirty="0">
                <a:effectLst/>
                <a:latin typeface="Arial" panose="020B0604020202020204" pitchFamily="34" charset="0"/>
                <a:ea typeface="Calibri" panose="020F0502020204030204" pitchFamily="34" charset="0"/>
              </a:rPr>
              <a:t> peer relationships have been transformed by the social media context </a:t>
            </a:r>
            <a:r>
              <a:rPr lang="en-GB" sz="2400" spc="20" dirty="0">
                <a:effectLst/>
                <a:latin typeface="Arial" panose="020B0604020202020204" pitchFamily="34" charset="0"/>
                <a:ea typeface="Calibri" panose="020F0502020204030204" pitchFamily="34" charset="0"/>
              </a:rPr>
              <a:t>is a vitally important matter that needs further understanding </a:t>
            </a:r>
            <a:endParaRPr lang="it-IT" sz="2400" dirty="0"/>
          </a:p>
        </p:txBody>
      </p:sp>
      <p:pic>
        <p:nvPicPr>
          <p:cNvPr id="4098" name="Picture 2" descr="A Refresher on Statistical Significance">
            <a:extLst>
              <a:ext uri="{FF2B5EF4-FFF2-40B4-BE49-F238E27FC236}">
                <a16:creationId xmlns:a16="http://schemas.microsoft.com/office/drawing/2014/main" id="{DF9A2A65-B4C9-016B-0DBA-019E9DE21FD2}"/>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rot="10800000">
            <a:off x="10769142" y="1460372"/>
            <a:ext cx="11938457" cy="7582409"/>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C5840CC1-96A1-51E0-7230-B707BAD18A26}"/>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Google Shape;158;p7">
            <a:extLst>
              <a:ext uri="{FF2B5EF4-FFF2-40B4-BE49-F238E27FC236}">
                <a16:creationId xmlns:a16="http://schemas.microsoft.com/office/drawing/2014/main" id="{1DA91BE3-CDFB-4FC8-A511-F99CB80F8FC2}"/>
              </a:ext>
            </a:extLst>
          </p:cNvPr>
          <p:cNvSpPr txBox="1"/>
          <p:nvPr/>
        </p:nvSpPr>
        <p:spPr>
          <a:xfrm>
            <a:off x="4194000" y="208074"/>
            <a:ext cx="9900000"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Loneliness and teen health</a:t>
            </a:r>
            <a:endParaRPr sz="4800" dirty="0"/>
          </a:p>
        </p:txBody>
      </p:sp>
      <p:sp>
        <p:nvSpPr>
          <p:cNvPr id="10" name="TextBox 9">
            <a:extLst>
              <a:ext uri="{FF2B5EF4-FFF2-40B4-BE49-F238E27FC236}">
                <a16:creationId xmlns:a16="http://schemas.microsoft.com/office/drawing/2014/main" id="{E01F80AE-387B-C80B-7466-66B11BD46AA4}"/>
              </a:ext>
            </a:extLst>
          </p:cNvPr>
          <p:cNvSpPr txBox="1"/>
          <p:nvPr/>
        </p:nvSpPr>
        <p:spPr>
          <a:xfrm>
            <a:off x="32657" y="9321302"/>
            <a:ext cx="14097000" cy="1107996"/>
          </a:xfrm>
          <a:prstGeom prst="rect">
            <a:avLst/>
          </a:prstGeom>
          <a:noFill/>
        </p:spPr>
        <p:txBody>
          <a:bodyPr wrap="square">
            <a:spAutoFit/>
          </a:bodyPr>
          <a:lstStyle/>
          <a:p>
            <a:r>
              <a:rPr lang="en-US" sz="1100" dirty="0">
                <a:effectLst/>
              </a:rPr>
              <a:t>Nesi J, </a:t>
            </a:r>
            <a:r>
              <a:rPr lang="en-US" sz="1100" dirty="0" err="1">
                <a:effectLst/>
              </a:rPr>
              <a:t>Choukas</a:t>
            </a:r>
            <a:r>
              <a:rPr lang="en-US" sz="1100" dirty="0">
                <a:effectLst/>
              </a:rPr>
              <a:t>-Bradley S, </a:t>
            </a:r>
            <a:r>
              <a:rPr lang="en-US" sz="1100" dirty="0" err="1">
                <a:effectLst/>
              </a:rPr>
              <a:t>Prinstein</a:t>
            </a:r>
            <a:r>
              <a:rPr lang="en-US" sz="1100" dirty="0">
                <a:effectLst/>
              </a:rPr>
              <a:t> MJ. Transformation of Adolescent Peer Relations in the Social Media Context: Part 1—A Theoretical Framework and Application to Dyadic Peer Relationships. Clin Child Fam Psychol Rev. 2018;21(3):267-294. doi:10.1007/s10567-018-0261-x</a:t>
            </a:r>
          </a:p>
          <a:p>
            <a:r>
              <a:rPr lang="en-US" sz="1100" dirty="0">
                <a:effectLst/>
                <a:latin typeface="Arial" panose="020B0604020202020204" pitchFamily="34" charset="0"/>
                <a:cs typeface="Arial" panose="020B0604020202020204" pitchFamily="34" charset="0"/>
              </a:rPr>
              <a:t>Holt-Lunstad J. Why Social Relationships Are Important for Physical Health: A Systems Approach to Understanding and Modifying Risk and Protection. Published online 2017:22.</a:t>
            </a:r>
          </a:p>
          <a:p>
            <a:r>
              <a:rPr lang="en-US" sz="1100" dirty="0">
                <a:effectLst/>
                <a:latin typeface="Arial" panose="020B0604020202020204" pitchFamily="34" charset="0"/>
                <a:cs typeface="Arial" panose="020B0604020202020204" pitchFamily="34" charset="0"/>
              </a:rPr>
              <a:t>Kikusui T, Winslow JT, Mori Y. Social buffering: relief from stress and anxiety. </a:t>
            </a:r>
            <a:r>
              <a:rPr lang="en-US" sz="1100" dirty="0" err="1">
                <a:effectLst/>
                <a:latin typeface="Arial" panose="020B0604020202020204" pitchFamily="34" charset="0"/>
                <a:cs typeface="Arial" panose="020B0604020202020204" pitchFamily="34" charset="0"/>
              </a:rPr>
              <a:t>Philos</a:t>
            </a:r>
            <a:r>
              <a:rPr lang="en-US" sz="1100" dirty="0">
                <a:effectLst/>
                <a:latin typeface="Arial" panose="020B0604020202020204" pitchFamily="34" charset="0"/>
                <a:cs typeface="Arial" panose="020B0604020202020204" pitchFamily="34" charset="0"/>
              </a:rPr>
              <a:t> Trans R Soc B Biol Sci. 2006;361(1476):2215-2228. doi:10.1098/rstb.2006.1941</a:t>
            </a:r>
          </a:p>
          <a:p>
            <a:r>
              <a:rPr lang="en-US" sz="1100" dirty="0">
                <a:effectLst/>
                <a:latin typeface="Arial" panose="020B0604020202020204" pitchFamily="34" charset="0"/>
                <a:cs typeface="Arial" panose="020B0604020202020204" pitchFamily="34" charset="0"/>
              </a:rPr>
              <a:t>Cohen S. Social Relationships and Health. Am Psychol. 2004;59(8):676-684. doi:10.1037/0003-066X.59.8.676</a:t>
            </a:r>
          </a:p>
          <a:p>
            <a:endParaRPr lang="en-US" sz="1100" dirty="0">
              <a:effectLst/>
            </a:endParaRPr>
          </a:p>
        </p:txBody>
      </p:sp>
      <p:pic>
        <p:nvPicPr>
          <p:cNvPr id="11" name="Picture 18" descr="Immagine che contiene testo&#10;&#10;Descrizione generata automaticamente">
            <a:extLst>
              <a:ext uri="{FF2B5EF4-FFF2-40B4-BE49-F238E27FC236}">
                <a16:creationId xmlns:a16="http://schemas.microsoft.com/office/drawing/2014/main" id="{8830ABAA-04E4-C342-F5EF-40891F690761}"/>
              </a:ext>
            </a:extLst>
          </p:cNvPr>
          <p:cNvPicPr>
            <a:picLocks noChangeAspect="1"/>
          </p:cNvPicPr>
          <p:nvPr/>
        </p:nvPicPr>
        <p:blipFill>
          <a:blip r:embed="rId4"/>
          <a:stretch>
            <a:fillRect/>
          </a:stretch>
        </p:blipFill>
        <p:spPr>
          <a:xfrm>
            <a:off x="14875059" y="9410701"/>
            <a:ext cx="3418804" cy="876300"/>
          </a:xfrm>
          <a:prstGeom prst="rect">
            <a:avLst/>
          </a:prstGeom>
        </p:spPr>
      </p:pic>
      <p:sp>
        <p:nvSpPr>
          <p:cNvPr id="3" name="Footer Placeholder 1">
            <a:extLst>
              <a:ext uri="{FF2B5EF4-FFF2-40B4-BE49-F238E27FC236}">
                <a16:creationId xmlns:a16="http://schemas.microsoft.com/office/drawing/2014/main" id="{9112673B-B670-0AAB-CE2A-DDBA1B48710B}"/>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Loneliness and (adolescent) health</a:t>
            </a:r>
          </a:p>
        </p:txBody>
      </p:sp>
    </p:spTree>
    <p:extLst>
      <p:ext uri="{BB962C8B-B14F-4D97-AF65-F5344CB8AC3E}">
        <p14:creationId xmlns:p14="http://schemas.microsoft.com/office/powerpoint/2010/main" val="3722274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C8F2F881-3458-1EF0-95EA-44BDBDFBA8B0}"/>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CA044DE2-B730-D6CE-267A-7866D5BB9750}"/>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Google Shape;158;p7">
            <a:extLst>
              <a:ext uri="{FF2B5EF4-FFF2-40B4-BE49-F238E27FC236}">
                <a16:creationId xmlns:a16="http://schemas.microsoft.com/office/drawing/2014/main" id="{21921686-EF4C-A597-67EA-F88539754057}"/>
              </a:ext>
            </a:extLst>
          </p:cNvPr>
          <p:cNvSpPr txBox="1"/>
          <p:nvPr/>
        </p:nvSpPr>
        <p:spPr>
          <a:xfrm>
            <a:off x="1371600" y="268230"/>
            <a:ext cx="9900000"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A </a:t>
            </a:r>
            <a:r>
              <a:rPr lang="it-IT" sz="4800" b="1" dirty="0">
                <a:solidFill>
                  <a:schemeClr val="dk1"/>
                </a:solidFill>
              </a:rPr>
              <a:t>debated</a:t>
            </a:r>
            <a:r>
              <a:rPr lang="it-IT" sz="4800" b="1" dirty="0">
                <a:solidFill>
                  <a:schemeClr val="dk1"/>
                </a:solidFill>
                <a:latin typeface="Arial"/>
                <a:ea typeface="Arial"/>
                <a:cs typeface="Arial"/>
                <a:sym typeface="Arial"/>
              </a:rPr>
              <a:t> topic </a:t>
            </a:r>
            <a:endParaRPr sz="4800" dirty="0"/>
          </a:p>
        </p:txBody>
      </p:sp>
      <p:pic>
        <p:nvPicPr>
          <p:cNvPr id="6" name="Picture 5">
            <a:extLst>
              <a:ext uri="{FF2B5EF4-FFF2-40B4-BE49-F238E27FC236}">
                <a16:creationId xmlns:a16="http://schemas.microsoft.com/office/drawing/2014/main" id="{61279157-594D-0380-78DB-7CD78BD02741}"/>
              </a:ext>
            </a:extLst>
          </p:cNvPr>
          <p:cNvPicPr>
            <a:picLocks noChangeAspect="1"/>
          </p:cNvPicPr>
          <p:nvPr/>
        </p:nvPicPr>
        <p:blipFill>
          <a:blip r:embed="rId3"/>
          <a:stretch>
            <a:fillRect/>
          </a:stretch>
        </p:blipFill>
        <p:spPr>
          <a:xfrm>
            <a:off x="9218886" y="6650536"/>
            <a:ext cx="9144000" cy="2519142"/>
          </a:xfrm>
          <a:prstGeom prst="rect">
            <a:avLst/>
          </a:prstGeom>
        </p:spPr>
      </p:pic>
      <p:pic>
        <p:nvPicPr>
          <p:cNvPr id="1028" name="Picture 4" descr="The Anxious Generation: How the Great Rewiring of Childhood Is Causing an  Epidemic of Mental Illness">
            <a:extLst>
              <a:ext uri="{FF2B5EF4-FFF2-40B4-BE49-F238E27FC236}">
                <a16:creationId xmlns:a16="http://schemas.microsoft.com/office/drawing/2014/main" id="{91C1C80D-6665-5A46-1D61-1EC26AF1F6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333" y="4879083"/>
            <a:ext cx="2665222" cy="40498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02778D1-03B7-19D2-060F-9AC003933DD5}"/>
              </a:ext>
            </a:extLst>
          </p:cNvPr>
          <p:cNvPicPr>
            <a:picLocks noChangeAspect="1"/>
          </p:cNvPicPr>
          <p:nvPr/>
        </p:nvPicPr>
        <p:blipFill>
          <a:blip r:embed="rId5"/>
          <a:stretch>
            <a:fillRect/>
          </a:stretch>
        </p:blipFill>
        <p:spPr>
          <a:xfrm>
            <a:off x="8590744" y="1670568"/>
            <a:ext cx="3584313" cy="4500690"/>
          </a:xfrm>
          <a:prstGeom prst="rect">
            <a:avLst/>
          </a:prstGeom>
        </p:spPr>
      </p:pic>
      <p:sp>
        <p:nvSpPr>
          <p:cNvPr id="7" name="TextBox 6">
            <a:extLst>
              <a:ext uri="{FF2B5EF4-FFF2-40B4-BE49-F238E27FC236}">
                <a16:creationId xmlns:a16="http://schemas.microsoft.com/office/drawing/2014/main" id="{B096ECB8-2BC3-B2B7-22AD-A7E65A8A88F3}"/>
              </a:ext>
            </a:extLst>
          </p:cNvPr>
          <p:cNvSpPr txBox="1"/>
          <p:nvPr/>
        </p:nvSpPr>
        <p:spPr>
          <a:xfrm>
            <a:off x="34110" y="9777379"/>
            <a:ext cx="16123749" cy="461665"/>
          </a:xfrm>
          <a:prstGeom prst="rect">
            <a:avLst/>
          </a:prstGeom>
          <a:noFill/>
        </p:spPr>
        <p:txBody>
          <a:bodyPr wrap="square">
            <a:spAutoFit/>
          </a:bodyPr>
          <a:lstStyle/>
          <a:p>
            <a:r>
              <a:rPr lang="it-IT" sz="1200" dirty="0">
                <a:effectLst/>
                <a:latin typeface="Arial" panose="020B0604020202020204" pitchFamily="34" charset="0"/>
                <a:cs typeface="Arial" panose="020B0604020202020204" pitchFamily="34" charset="0"/>
              </a:rPr>
              <a:t>Montag, C., Schulz, P. J., Marciano, L., Roman-Urrestarazu, A., Rumpf, H.-J., &amp; Becker, B. (2024). Safeguarding young users on social media through academic oversight. </a:t>
            </a:r>
            <a:r>
              <a:rPr lang="it-IT" sz="1200" i="1" dirty="0">
                <a:effectLst/>
                <a:latin typeface="Arial" panose="020B0604020202020204" pitchFamily="34" charset="0"/>
                <a:cs typeface="Arial" panose="020B0604020202020204" pitchFamily="34" charset="0"/>
              </a:rPr>
              <a:t>Nature Reviews Psychology</a:t>
            </a:r>
            <a:r>
              <a:rPr lang="it-IT" sz="1200" dirty="0">
                <a:effectLst/>
                <a:latin typeface="Arial" panose="020B0604020202020204" pitchFamily="34" charset="0"/>
                <a:cs typeface="Arial" panose="020B0604020202020204" pitchFamily="34" charset="0"/>
              </a:rPr>
              <a:t>, </a:t>
            </a:r>
            <a:r>
              <a:rPr lang="it-IT" sz="1200" i="1" dirty="0">
                <a:effectLst/>
                <a:latin typeface="Arial" panose="020B0604020202020204" pitchFamily="34" charset="0"/>
                <a:cs typeface="Arial" panose="020B0604020202020204" pitchFamily="34" charset="0"/>
              </a:rPr>
              <a:t>3</a:t>
            </a:r>
            <a:r>
              <a:rPr lang="it-IT" sz="1200" dirty="0">
                <a:effectLst/>
                <a:latin typeface="Arial" panose="020B0604020202020204" pitchFamily="34" charset="0"/>
                <a:cs typeface="Arial" panose="020B0604020202020204" pitchFamily="34" charset="0"/>
              </a:rPr>
              <a:t>(6), 368–369. </a:t>
            </a:r>
            <a:r>
              <a:rPr lang="it-IT" sz="1200" dirty="0">
                <a:effectLst/>
                <a:latin typeface="Arial" panose="020B0604020202020204" pitchFamily="34" charset="0"/>
                <a:cs typeface="Arial" panose="020B0604020202020204" pitchFamily="34" charset="0"/>
                <a:hlinkClick r:id="rId6"/>
              </a:rPr>
              <a:t>https://doi.org/10.1038/s44159-024-00311-2</a:t>
            </a:r>
            <a:endParaRPr lang="it-IT" sz="1200"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E385225-FA7A-C3C3-AD23-857F1DA6C528}"/>
              </a:ext>
            </a:extLst>
          </p:cNvPr>
          <p:cNvPicPr>
            <a:picLocks noChangeAspect="1"/>
          </p:cNvPicPr>
          <p:nvPr/>
        </p:nvPicPr>
        <p:blipFill>
          <a:blip r:embed="rId7"/>
          <a:stretch>
            <a:fillRect/>
          </a:stretch>
        </p:blipFill>
        <p:spPr>
          <a:xfrm>
            <a:off x="3343120" y="1935261"/>
            <a:ext cx="4729383" cy="3716992"/>
          </a:xfrm>
          <a:prstGeom prst="rect">
            <a:avLst/>
          </a:prstGeom>
        </p:spPr>
      </p:pic>
      <p:pic>
        <p:nvPicPr>
          <p:cNvPr id="2050" name="Picture 2" descr="Surgeon General's advisory on social media">
            <a:extLst>
              <a:ext uri="{FF2B5EF4-FFF2-40B4-BE49-F238E27FC236}">
                <a16:creationId xmlns:a16="http://schemas.microsoft.com/office/drawing/2014/main" id="{0CD0BD51-A397-1347-EA03-BB905209CA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20428" y="2454568"/>
            <a:ext cx="3018361" cy="39055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8" descr="Immagine che contiene testo&#10;&#10;Descrizione generata automaticamente">
            <a:extLst>
              <a:ext uri="{FF2B5EF4-FFF2-40B4-BE49-F238E27FC236}">
                <a16:creationId xmlns:a16="http://schemas.microsoft.com/office/drawing/2014/main" id="{EE22AD4E-C38D-8B1B-19F1-F8B91DE4724B}"/>
              </a:ext>
            </a:extLst>
          </p:cNvPr>
          <p:cNvPicPr>
            <a:picLocks noChangeAspect="1"/>
          </p:cNvPicPr>
          <p:nvPr/>
        </p:nvPicPr>
        <p:blipFill>
          <a:blip r:embed="rId9"/>
          <a:stretch>
            <a:fillRect/>
          </a:stretch>
        </p:blipFill>
        <p:spPr>
          <a:xfrm>
            <a:off x="14875059" y="9410701"/>
            <a:ext cx="3418804" cy="876300"/>
          </a:xfrm>
          <a:prstGeom prst="rect">
            <a:avLst/>
          </a:prstGeom>
        </p:spPr>
      </p:pic>
      <p:pic>
        <p:nvPicPr>
          <p:cNvPr id="4" name="Picture 3">
            <a:extLst>
              <a:ext uri="{FF2B5EF4-FFF2-40B4-BE49-F238E27FC236}">
                <a16:creationId xmlns:a16="http://schemas.microsoft.com/office/drawing/2014/main" id="{8FF2D0C5-7AA5-31F2-0715-0A243567AD37}"/>
              </a:ext>
            </a:extLst>
          </p:cNvPr>
          <p:cNvPicPr>
            <a:picLocks noChangeAspect="1"/>
          </p:cNvPicPr>
          <p:nvPr/>
        </p:nvPicPr>
        <p:blipFill>
          <a:blip r:embed="rId10"/>
          <a:stretch>
            <a:fillRect/>
          </a:stretch>
        </p:blipFill>
        <p:spPr>
          <a:xfrm>
            <a:off x="3350626" y="6697264"/>
            <a:ext cx="5831474" cy="2231679"/>
          </a:xfrm>
          <a:prstGeom prst="rect">
            <a:avLst/>
          </a:prstGeom>
        </p:spPr>
      </p:pic>
      <p:sp>
        <p:nvSpPr>
          <p:cNvPr id="2" name="Footer Placeholder 1">
            <a:extLst>
              <a:ext uri="{FF2B5EF4-FFF2-40B4-BE49-F238E27FC236}">
                <a16:creationId xmlns:a16="http://schemas.microsoft.com/office/drawing/2014/main" id="{82F7D68C-9850-2682-CA4F-C431DF0DD7FC}"/>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Loneliness and social media</a:t>
            </a:r>
          </a:p>
        </p:txBody>
      </p:sp>
    </p:spTree>
    <p:extLst>
      <p:ext uri="{BB962C8B-B14F-4D97-AF65-F5344CB8AC3E}">
        <p14:creationId xmlns:p14="http://schemas.microsoft.com/office/powerpoint/2010/main" val="2378241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BC40F53C-7387-BFFF-0C0B-1CFBE5A521F0}"/>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AutoShape 2" descr="WhistleOut">
            <a:extLst>
              <a:ext uri="{FF2B5EF4-FFF2-40B4-BE49-F238E27FC236}">
                <a16:creationId xmlns:a16="http://schemas.microsoft.com/office/drawing/2014/main" id="{3366B368-78A2-4BF9-AD5A-F762F95BC2C3}"/>
              </a:ext>
            </a:extLst>
          </p:cNvPr>
          <p:cNvSpPr>
            <a:spLocks noChangeAspect="1" noChangeArrowheads="1"/>
          </p:cNvSpPr>
          <p:nvPr/>
        </p:nvSpPr>
        <p:spPr bwMode="auto">
          <a:xfrm>
            <a:off x="9360187" y="5587832"/>
            <a:ext cx="414753" cy="4147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4426" tIns="62213" rIns="124426" bIns="62213" numCol="1" anchor="t" anchorCtr="0" compatLnSpc="1">
            <a:prstTxWarp prst="textNoShape">
              <a:avLst/>
            </a:prstTxWarp>
          </a:bodyPr>
          <a:lstStyle/>
          <a:p>
            <a:endParaRPr lang="it-I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7EE8A25-5330-4D63-9CBD-7258FF93D6E6}"/>
              </a:ext>
            </a:extLst>
          </p:cNvPr>
          <p:cNvSpPr txBox="1"/>
          <p:nvPr/>
        </p:nvSpPr>
        <p:spPr>
          <a:xfrm>
            <a:off x="2643737" y="-16075"/>
            <a:ext cx="13432899" cy="161905"/>
          </a:xfrm>
          <a:prstGeom prst="rect">
            <a:avLst/>
          </a:prstGeom>
        </p:spPr>
        <p:txBody>
          <a:bodyPr vert="horz" wrap="square" lIns="0" tIns="0" rIns="0" bIns="0" rtlCol="0" anchor="t" anchorCtr="0">
            <a:noAutofit/>
          </a:bodyPr>
          <a:lstStyle/>
          <a:p>
            <a:pPr algn="ctr"/>
            <a:r>
              <a:rPr lang="en-US" sz="4800" b="1" dirty="0">
                <a:latin typeface="Arial" panose="020B0604020202020204" pitchFamily="34" charset="0"/>
                <a:cs typeface="Arial" panose="020B0604020202020204" pitchFamily="34" charset="0"/>
              </a:rPr>
              <a:t>Why is it important to study</a:t>
            </a:r>
            <a:br>
              <a:rPr lang="en-US" sz="4800" b="1" dirty="0">
                <a:latin typeface="Arial" panose="020B0604020202020204" pitchFamily="34" charset="0"/>
                <a:cs typeface="Arial" panose="020B0604020202020204" pitchFamily="34" charset="0"/>
              </a:rPr>
            </a:br>
            <a:r>
              <a:rPr lang="en-US" sz="4800" b="1" dirty="0">
                <a:latin typeface="Arial" panose="020B0604020202020204" pitchFamily="34" charset="0"/>
                <a:cs typeface="Arial" panose="020B0604020202020204" pitchFamily="34" charset="0"/>
              </a:rPr>
              <a:t>digital media use and well-being in youth?</a:t>
            </a:r>
            <a:endParaRPr lang="it-IT" sz="4800" b="1" dirty="0">
              <a:latin typeface="Arial" panose="020B0604020202020204" pitchFamily="34" charset="0"/>
              <a:cs typeface="Arial" panose="020B0604020202020204" pitchFamily="34" charset="0"/>
            </a:endParaRPr>
          </a:p>
          <a:p>
            <a:pPr algn="r"/>
            <a:endParaRPr lang="it-IT" sz="4800" b="1"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BB7A13C-C286-4BFC-BD49-601D91EFDA1B}"/>
              </a:ext>
            </a:extLst>
          </p:cNvPr>
          <p:cNvSpPr/>
          <p:nvPr/>
        </p:nvSpPr>
        <p:spPr>
          <a:xfrm>
            <a:off x="5587149" y="2900464"/>
            <a:ext cx="4261158" cy="3102123"/>
          </a:xfrm>
          <a:custGeom>
            <a:avLst/>
            <a:gdLst>
              <a:gd name="connsiteX0" fmla="*/ 0 w 4261158"/>
              <a:gd name="connsiteY0" fmla="*/ 1551062 h 3102123"/>
              <a:gd name="connsiteX1" fmla="*/ 2130579 w 4261158"/>
              <a:gd name="connsiteY1" fmla="*/ 0 h 3102123"/>
              <a:gd name="connsiteX2" fmla="*/ 4261158 w 4261158"/>
              <a:gd name="connsiteY2" fmla="*/ 1551062 h 3102123"/>
              <a:gd name="connsiteX3" fmla="*/ 2130579 w 4261158"/>
              <a:gd name="connsiteY3" fmla="*/ 3102124 h 3102123"/>
              <a:gd name="connsiteX4" fmla="*/ 0 w 4261158"/>
              <a:gd name="connsiteY4" fmla="*/ 1551062 h 31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158" h="3102123" extrusionOk="0">
                <a:moveTo>
                  <a:pt x="0" y="1551062"/>
                </a:moveTo>
                <a:cubicBezTo>
                  <a:pt x="-37091" y="590743"/>
                  <a:pt x="936031" y="-216766"/>
                  <a:pt x="2130579" y="0"/>
                </a:cubicBezTo>
                <a:cubicBezTo>
                  <a:pt x="3200706" y="-25809"/>
                  <a:pt x="4209525" y="704159"/>
                  <a:pt x="4261158" y="1551062"/>
                </a:cubicBezTo>
                <a:cubicBezTo>
                  <a:pt x="4360369" y="2617572"/>
                  <a:pt x="3501371" y="3021492"/>
                  <a:pt x="2130579" y="3102124"/>
                </a:cubicBezTo>
                <a:cubicBezTo>
                  <a:pt x="1032966" y="3105865"/>
                  <a:pt x="1871" y="2429067"/>
                  <a:pt x="0" y="1551062"/>
                </a:cubicBezTo>
                <a:close/>
              </a:path>
            </a:pathLst>
          </a:custGeom>
          <a:noFill/>
          <a:ln w="57150">
            <a:solidFill>
              <a:srgbClr val="FFC000"/>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Digital technologies’ greater availability and exposure </a:t>
            </a:r>
            <a:endParaRPr lang="it-IT" sz="2400" b="1"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B3A6719D-9D2D-4E2D-859B-DD02B2794C79}"/>
              </a:ext>
            </a:extLst>
          </p:cNvPr>
          <p:cNvSpPr/>
          <p:nvPr/>
        </p:nvSpPr>
        <p:spPr>
          <a:xfrm>
            <a:off x="7943583" y="4956289"/>
            <a:ext cx="4261158" cy="3102123"/>
          </a:xfrm>
          <a:custGeom>
            <a:avLst/>
            <a:gdLst>
              <a:gd name="connsiteX0" fmla="*/ 0 w 4261158"/>
              <a:gd name="connsiteY0" fmla="*/ 1551062 h 3102123"/>
              <a:gd name="connsiteX1" fmla="*/ 2130579 w 4261158"/>
              <a:gd name="connsiteY1" fmla="*/ 0 h 3102123"/>
              <a:gd name="connsiteX2" fmla="*/ 4261158 w 4261158"/>
              <a:gd name="connsiteY2" fmla="*/ 1551062 h 3102123"/>
              <a:gd name="connsiteX3" fmla="*/ 2130579 w 4261158"/>
              <a:gd name="connsiteY3" fmla="*/ 3102124 h 3102123"/>
              <a:gd name="connsiteX4" fmla="*/ 0 w 4261158"/>
              <a:gd name="connsiteY4" fmla="*/ 1551062 h 31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158" h="3102123" extrusionOk="0">
                <a:moveTo>
                  <a:pt x="0" y="1551062"/>
                </a:moveTo>
                <a:cubicBezTo>
                  <a:pt x="19581" y="741053"/>
                  <a:pt x="931706" y="-5264"/>
                  <a:pt x="2130579" y="0"/>
                </a:cubicBezTo>
                <a:cubicBezTo>
                  <a:pt x="3290446" y="2640"/>
                  <a:pt x="4285151" y="685312"/>
                  <a:pt x="4261158" y="1551062"/>
                </a:cubicBezTo>
                <a:cubicBezTo>
                  <a:pt x="4306255" y="2572320"/>
                  <a:pt x="3229772" y="2902554"/>
                  <a:pt x="2130579" y="3102124"/>
                </a:cubicBezTo>
                <a:cubicBezTo>
                  <a:pt x="1102702" y="3087697"/>
                  <a:pt x="-62452" y="2354398"/>
                  <a:pt x="0" y="1551062"/>
                </a:cubicBezTo>
                <a:close/>
              </a:path>
            </a:pathLst>
          </a:custGeom>
          <a:noFill/>
          <a:ln w="57150">
            <a:solidFill>
              <a:srgbClr val="FFFF00"/>
            </a:solidFill>
            <a:extLst>
              <a:ext uri="{C807C97D-BFC1-408E-A445-0C87EB9F89A2}">
                <ask:lineSketchStyleProps xmlns:ask="http://schemas.microsoft.com/office/drawing/2018/sketchyshapes" sd="52657929">
                  <a:prstGeom prst="ellipse">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Vulnerability during the adolescent age</a:t>
            </a:r>
            <a:endParaRPr lang="it-IT" sz="2400" b="1"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5FD2E09F-5DF9-4018-9C47-C9F9E9D6E088}"/>
              </a:ext>
            </a:extLst>
          </p:cNvPr>
          <p:cNvSpPr/>
          <p:nvPr/>
        </p:nvSpPr>
        <p:spPr>
          <a:xfrm>
            <a:off x="9360188" y="2900463"/>
            <a:ext cx="4261158" cy="3102123"/>
          </a:xfrm>
          <a:custGeom>
            <a:avLst/>
            <a:gdLst>
              <a:gd name="connsiteX0" fmla="*/ 0 w 4261158"/>
              <a:gd name="connsiteY0" fmla="*/ 1551062 h 3102123"/>
              <a:gd name="connsiteX1" fmla="*/ 2130579 w 4261158"/>
              <a:gd name="connsiteY1" fmla="*/ 0 h 3102123"/>
              <a:gd name="connsiteX2" fmla="*/ 4261158 w 4261158"/>
              <a:gd name="connsiteY2" fmla="*/ 1551062 h 3102123"/>
              <a:gd name="connsiteX3" fmla="*/ 2130579 w 4261158"/>
              <a:gd name="connsiteY3" fmla="*/ 3102124 h 3102123"/>
              <a:gd name="connsiteX4" fmla="*/ 0 w 4261158"/>
              <a:gd name="connsiteY4" fmla="*/ 1551062 h 31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158" h="3102123" extrusionOk="0">
                <a:moveTo>
                  <a:pt x="0" y="1551062"/>
                </a:moveTo>
                <a:cubicBezTo>
                  <a:pt x="-11116" y="672809"/>
                  <a:pt x="844483" y="117115"/>
                  <a:pt x="2130579" y="0"/>
                </a:cubicBezTo>
                <a:cubicBezTo>
                  <a:pt x="3367856" y="36478"/>
                  <a:pt x="4247912" y="669295"/>
                  <a:pt x="4261158" y="1551062"/>
                </a:cubicBezTo>
                <a:cubicBezTo>
                  <a:pt x="4054358" y="2364237"/>
                  <a:pt x="3321649" y="2986909"/>
                  <a:pt x="2130579" y="3102124"/>
                </a:cubicBezTo>
                <a:cubicBezTo>
                  <a:pt x="938901" y="3081460"/>
                  <a:pt x="52289" y="2336103"/>
                  <a:pt x="0" y="1551062"/>
                </a:cubicBezTo>
                <a:close/>
              </a:path>
            </a:pathLst>
          </a:custGeom>
          <a:noFill/>
          <a:ln w="57150">
            <a:solidFill>
              <a:srgbClr val="FFE98B"/>
            </a:solidFill>
            <a:extLst>
              <a:ext uri="{C807C97D-BFC1-408E-A445-0C87EB9F89A2}">
                <ask:lineSketchStyleProps xmlns:ask="http://schemas.microsoft.com/office/drawing/2018/sketchyshapes" sd="4172447036">
                  <a:prstGeom prst="ellipse">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Adolescents’ mental health described as diminished </a:t>
            </a:r>
            <a:endParaRPr lang="it-IT" sz="2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282B6E-2D81-4F4C-9042-CD46BAC49945}"/>
              </a:ext>
            </a:extLst>
          </p:cNvPr>
          <p:cNvSpPr txBox="1"/>
          <p:nvPr/>
        </p:nvSpPr>
        <p:spPr>
          <a:xfrm>
            <a:off x="597723" y="3134495"/>
            <a:ext cx="4989427" cy="3600986"/>
          </a:xfrm>
          <a:prstGeom prst="rect">
            <a:avLst/>
          </a:prstGeom>
          <a:noFill/>
        </p:spPr>
        <p:txBody>
          <a:bodyPr wrap="square">
            <a:spAutoFit/>
          </a:bodyPr>
          <a:lstStyle/>
          <a:p>
            <a:r>
              <a:rPr lang="en-US" sz="2400" i="1" dirty="0">
                <a:latin typeface="Arial" panose="020B0604020202020204" pitchFamily="34" charset="0"/>
                <a:ea typeface="SimSun" panose="02010600030101010101" pitchFamily="2" charset="-122"/>
                <a:cs typeface="Arial" panose="020B0604020202020204" pitchFamily="34" charset="0"/>
              </a:rPr>
              <a:t>“The average person who receives a smartphone at 10 years of age. is going to spend over 10 years of his/her life on a smartphone.</a:t>
            </a:r>
          </a:p>
          <a:p>
            <a:endParaRPr lang="en-US" sz="2400" i="1" dirty="0">
              <a:latin typeface="Arial" panose="020B0604020202020204" pitchFamily="34" charset="0"/>
              <a:ea typeface="SimSun" panose="02010600030101010101" pitchFamily="2" charset="-122"/>
              <a:cs typeface="Arial" panose="020B0604020202020204" pitchFamily="34" charset="0"/>
            </a:endParaRPr>
          </a:p>
          <a:p>
            <a:r>
              <a:rPr lang="en-US" sz="2400" i="1" dirty="0">
                <a:latin typeface="Arial" panose="020B0604020202020204" pitchFamily="34" charset="0"/>
                <a:ea typeface="SimSun" panose="02010600030101010101" pitchFamily="2" charset="-122"/>
                <a:cs typeface="Arial" panose="020B0604020202020204" pitchFamily="34" charset="0"/>
              </a:rPr>
              <a:t>Young people reach their smartphones every 5 minutes and start an interaction, also without any notifications in it” </a:t>
            </a:r>
          </a:p>
          <a:p>
            <a:r>
              <a:rPr lang="en-US" sz="1200" i="1" dirty="0">
                <a:latin typeface="Arial" panose="020B0604020202020204" pitchFamily="34" charset="0"/>
                <a:ea typeface="SimSun" panose="02010600030101010101" pitchFamily="2" charset="-122"/>
                <a:cs typeface="Arial" panose="020B0604020202020204" pitchFamily="34" charset="0"/>
              </a:rPr>
              <a:t>(</a:t>
            </a:r>
            <a:r>
              <a:rPr lang="de-DE" sz="1200" i="1" dirty="0">
                <a:latin typeface="Arial" panose="020B0604020202020204" pitchFamily="34" charset="0"/>
                <a:ea typeface="SimSun" panose="02010600030101010101" pitchFamily="2" charset="-122"/>
                <a:cs typeface="Arial" panose="020B0604020202020204" pitchFamily="34" charset="0"/>
              </a:rPr>
              <a:t>Heitmayer &amp; Lahlou, 2021)</a:t>
            </a:r>
            <a:endParaRPr lang="it-IT"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8219724-85AD-42DD-A170-EDDA845135C3}"/>
              </a:ext>
            </a:extLst>
          </p:cNvPr>
          <p:cNvSpPr txBox="1"/>
          <p:nvPr/>
        </p:nvSpPr>
        <p:spPr>
          <a:xfrm>
            <a:off x="13913993" y="2953908"/>
            <a:ext cx="4127569" cy="2893100"/>
          </a:xfrm>
          <a:prstGeom prst="rect">
            <a:avLst/>
          </a:prstGeom>
          <a:noFill/>
        </p:spPr>
        <p:txBody>
          <a:bodyPr wrap="square">
            <a:spAutoFit/>
          </a:bodyPr>
          <a:lstStyle/>
          <a:p>
            <a:pPr algn="l"/>
            <a:r>
              <a:rPr lang="en-US" sz="2400" i="1" dirty="0">
                <a:latin typeface="Arial" panose="020B0604020202020204" pitchFamily="34" charset="0"/>
                <a:cs typeface="Arial" panose="020B0604020202020204" pitchFamily="34" charset="0"/>
              </a:rPr>
              <a:t>Large scale studies showed that “The rapid adoption of smartphone technology in the early 2010s may have had a marked negative impact on adolescents’ psychological well-being” </a:t>
            </a:r>
            <a:r>
              <a:rPr lang="en-US" sz="1400" i="1" dirty="0">
                <a:latin typeface="Arial" panose="020B0604020202020204" pitchFamily="34" charset="0"/>
                <a:cs typeface="Arial" panose="020B0604020202020204" pitchFamily="34" charset="0"/>
              </a:rPr>
              <a:t>(Twenge &amp; Campbell, 2018)</a:t>
            </a:r>
            <a:endParaRPr lang="it-IT" sz="1400" i="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35618C4-F7C6-4B15-B891-476C2E9B09CB}"/>
              </a:ext>
            </a:extLst>
          </p:cNvPr>
          <p:cNvSpPr txBox="1"/>
          <p:nvPr/>
        </p:nvSpPr>
        <p:spPr>
          <a:xfrm>
            <a:off x="2963135" y="8379698"/>
            <a:ext cx="14222051" cy="830997"/>
          </a:xfrm>
          <a:prstGeom prst="rect">
            <a:avLst/>
          </a:prstGeom>
          <a:noFill/>
        </p:spPr>
        <p:txBody>
          <a:bodyPr wrap="square">
            <a:spAutoFit/>
          </a:bodyPr>
          <a:lstStyle/>
          <a:p>
            <a:pPr algn="ctr"/>
            <a:r>
              <a:rPr lang="en-US" sz="2400" i="1" dirty="0">
                <a:latin typeface="Arial" panose="020B0604020202020204" pitchFamily="34" charset="0"/>
                <a:cs typeface="Arial" panose="020B0604020202020204" pitchFamily="34" charset="0"/>
              </a:rPr>
              <a:t>“…</a:t>
            </a:r>
            <a:r>
              <a:rPr lang="en-US" sz="2400" b="0" i="1" u="none" strike="noStrike" baseline="0" dirty="0">
                <a:latin typeface="Arial" panose="020B0604020202020204" pitchFamily="34" charset="0"/>
                <a:cs typeface="Arial" panose="020B0604020202020204" pitchFamily="34" charset="0"/>
              </a:rPr>
              <a:t>if you really wanted to understand how we develop into the people we ultimately become, you have got to </a:t>
            </a:r>
            <a:r>
              <a:rPr lang="it-IT" sz="2400" b="0" i="1" u="none" strike="noStrike" baseline="0" dirty="0">
                <a:latin typeface="Arial" panose="020B0604020202020204" pitchFamily="34" charset="0"/>
                <a:cs typeface="Arial" panose="020B0604020202020204" pitchFamily="34" charset="0"/>
              </a:rPr>
              <a:t>know something about adolescence...’’ </a:t>
            </a:r>
            <a:r>
              <a:rPr lang="it-IT" sz="1400" i="1" dirty="0">
                <a:latin typeface="Arial" panose="020B0604020202020204" pitchFamily="34" charset="0"/>
                <a:cs typeface="Arial" panose="020B0604020202020204" pitchFamily="34" charset="0"/>
              </a:rPr>
              <a:t>(Steinberg, 2016)</a:t>
            </a:r>
          </a:p>
        </p:txBody>
      </p:sp>
      <p:pic>
        <p:nvPicPr>
          <p:cNvPr id="7" name="Picture 18" descr="Immagine che contiene testo&#10;&#10;Descrizione generata automaticamente">
            <a:extLst>
              <a:ext uri="{FF2B5EF4-FFF2-40B4-BE49-F238E27FC236}">
                <a16:creationId xmlns:a16="http://schemas.microsoft.com/office/drawing/2014/main" id="{BA56F751-8D50-34AA-54AF-EF6E22ED3CA2}"/>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11" name="Footer Placeholder 1">
            <a:extLst>
              <a:ext uri="{FF2B5EF4-FFF2-40B4-BE49-F238E27FC236}">
                <a16:creationId xmlns:a16="http://schemas.microsoft.com/office/drawing/2014/main" id="{06A2C7E5-C378-7B9B-F43B-8A3C276F728D}"/>
              </a:ext>
            </a:extLst>
          </p:cNvPr>
          <p:cNvSpPr txBox="1">
            <a:spLocks/>
          </p:cNvSpPr>
          <p:nvPr/>
        </p:nvSpPr>
        <p:spPr>
          <a:xfrm rot="16200000">
            <a:off x="-2738574" y="4272629"/>
            <a:ext cx="6172200" cy="547688"/>
          </a:xfrm>
          <a:prstGeom prst="rect">
            <a:avLst/>
          </a:prstGeom>
        </p:spPr>
        <p:txBody>
          <a:bodyPr/>
          <a:lstStyle>
            <a:defPPr>
              <a:defRPr kern="0"/>
            </a:defPPr>
          </a:lstStyle>
          <a:p>
            <a:pPr algn="ctr"/>
            <a:r>
              <a:rPr lang="it-IT" dirty="0">
                <a:solidFill>
                  <a:schemeClr val="bg1">
                    <a:lumMod val="65000"/>
                  </a:schemeClr>
                </a:solidFill>
              </a:rPr>
              <a:t>Loneliness and social media</a:t>
            </a:r>
          </a:p>
        </p:txBody>
      </p:sp>
    </p:spTree>
    <p:extLst>
      <p:ext uri="{BB962C8B-B14F-4D97-AF65-F5344CB8AC3E}">
        <p14:creationId xmlns:p14="http://schemas.microsoft.com/office/powerpoint/2010/main" val="16123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 fill="hold"/>
                                        <p:tgtEl>
                                          <p:spTgt spid="10"/>
                                        </p:tgtEl>
                                        <p:attrNameLst>
                                          <p:attrName>ppt_x</p:attrName>
                                        </p:attrNameLst>
                                      </p:cBhvr>
                                      <p:tavLst>
                                        <p:tav tm="0">
                                          <p:val>
                                            <p:strVal val="0-#ppt_w/2"/>
                                          </p:val>
                                        </p:tav>
                                        <p:tav tm="100000">
                                          <p:val>
                                            <p:strVal val="#ppt_x"/>
                                          </p:val>
                                        </p:tav>
                                      </p:tavLst>
                                    </p:anim>
                                    <p:anim calcmode="lin" valueType="num">
                                      <p:cBhvr additive="base">
                                        <p:cTn id="8" dur="1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 fill="hold"/>
                                        <p:tgtEl>
                                          <p:spTgt spid="5"/>
                                        </p:tgtEl>
                                        <p:attrNameLst>
                                          <p:attrName>ppt_x</p:attrName>
                                        </p:attrNameLst>
                                      </p:cBhvr>
                                      <p:tavLst>
                                        <p:tav tm="0">
                                          <p:val>
                                            <p:strVal val="0-#ppt_w/2"/>
                                          </p:val>
                                        </p:tav>
                                        <p:tav tm="100000">
                                          <p:val>
                                            <p:strVal val="#ppt_x"/>
                                          </p:val>
                                        </p:tav>
                                      </p:tavLst>
                                    </p:anim>
                                    <p:anim calcmode="lin" valueType="num">
                                      <p:cBhvr additive="base">
                                        <p:cTn id="12" dur="1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 fill="hold"/>
                                        <p:tgtEl>
                                          <p:spTgt spid="8"/>
                                        </p:tgtEl>
                                        <p:attrNameLst>
                                          <p:attrName>ppt_x</p:attrName>
                                        </p:attrNameLst>
                                      </p:cBhvr>
                                      <p:tavLst>
                                        <p:tav tm="0">
                                          <p:val>
                                            <p:strVal val="1+#ppt_w/2"/>
                                          </p:val>
                                        </p:tav>
                                        <p:tav tm="100000">
                                          <p:val>
                                            <p:strVal val="#ppt_x"/>
                                          </p:val>
                                        </p:tav>
                                      </p:tavLst>
                                    </p:anim>
                                    <p:anim calcmode="lin" valueType="num">
                                      <p:cBhvr additive="base">
                                        <p:cTn id="18" dur="1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 fill="hold"/>
                                        <p:tgtEl>
                                          <p:spTgt spid="13"/>
                                        </p:tgtEl>
                                        <p:attrNameLst>
                                          <p:attrName>ppt_x</p:attrName>
                                        </p:attrNameLst>
                                      </p:cBhvr>
                                      <p:tavLst>
                                        <p:tav tm="0">
                                          <p:val>
                                            <p:strVal val="1+#ppt_w/2"/>
                                          </p:val>
                                        </p:tav>
                                        <p:tav tm="100000">
                                          <p:val>
                                            <p:strVal val="#ppt_x"/>
                                          </p:val>
                                        </p:tav>
                                      </p:tavLst>
                                    </p:anim>
                                    <p:anim calcmode="lin" valueType="num">
                                      <p:cBhvr additive="base">
                                        <p:cTn id="22" dur="1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 fill="hold"/>
                                        <p:tgtEl>
                                          <p:spTgt spid="15"/>
                                        </p:tgtEl>
                                        <p:attrNameLst>
                                          <p:attrName>ppt_x</p:attrName>
                                        </p:attrNameLst>
                                      </p:cBhvr>
                                      <p:tavLst>
                                        <p:tav tm="0">
                                          <p:val>
                                            <p:strVal val="#ppt_x"/>
                                          </p:val>
                                        </p:tav>
                                        <p:tav tm="100000">
                                          <p:val>
                                            <p:strVal val="#ppt_x"/>
                                          </p:val>
                                        </p:tav>
                                      </p:tavLst>
                                    </p:anim>
                                    <p:anim calcmode="lin" valueType="num">
                                      <p:cBhvr additive="base">
                                        <p:cTn id="28" dur="1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 fill="hold"/>
                                        <p:tgtEl>
                                          <p:spTgt spid="9"/>
                                        </p:tgtEl>
                                        <p:attrNameLst>
                                          <p:attrName>ppt_x</p:attrName>
                                        </p:attrNameLst>
                                      </p:cBhvr>
                                      <p:tavLst>
                                        <p:tav tm="0">
                                          <p:val>
                                            <p:strVal val="#ppt_x"/>
                                          </p:val>
                                        </p:tav>
                                        <p:tav tm="100000">
                                          <p:val>
                                            <p:strVal val="#ppt_x"/>
                                          </p:val>
                                        </p:tav>
                                      </p:tavLst>
                                    </p:anim>
                                    <p:anim calcmode="lin" valueType="num">
                                      <p:cBhvr additive="base">
                                        <p:cTn id="32" dur="1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8" grpId="0" animBg="1"/>
      <p:bldP spid="10"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CE4B9EC-A29B-D292-02A5-2905EE023E34}"/>
              </a:ext>
            </a:extLst>
          </p:cNvPr>
          <p:cNvPicPr>
            <a:picLocks noChangeAspect="1"/>
          </p:cNvPicPr>
          <p:nvPr/>
        </p:nvPicPr>
        <p:blipFill>
          <a:blip r:embed="rId3"/>
          <a:stretch>
            <a:fillRect/>
          </a:stretch>
        </p:blipFill>
        <p:spPr>
          <a:xfrm>
            <a:off x="13421269" y="1885181"/>
            <a:ext cx="6883603" cy="7235320"/>
          </a:xfrm>
          <a:prstGeom prst="rect">
            <a:avLst/>
          </a:prstGeom>
        </p:spPr>
      </p:pic>
      <p:pic>
        <p:nvPicPr>
          <p:cNvPr id="23" name="Picture 22">
            <a:extLst>
              <a:ext uri="{FF2B5EF4-FFF2-40B4-BE49-F238E27FC236}">
                <a16:creationId xmlns:a16="http://schemas.microsoft.com/office/drawing/2014/main" id="{17D076C2-61D8-8D27-32A6-25931C204B5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307052" y="1955306"/>
            <a:ext cx="7112763" cy="7095070"/>
          </a:xfrm>
          <a:prstGeom prst="rect">
            <a:avLst/>
          </a:prstGeom>
        </p:spPr>
      </p:pic>
      <p:sp>
        <p:nvSpPr>
          <p:cNvPr id="3" name="Rectangle: Rounded Corners 2">
            <a:extLst>
              <a:ext uri="{FF2B5EF4-FFF2-40B4-BE49-F238E27FC236}">
                <a16:creationId xmlns:a16="http://schemas.microsoft.com/office/drawing/2014/main" id="{1B3EC008-13AA-D5EE-8AC0-1C7F257083E8}"/>
              </a:ext>
            </a:extLst>
          </p:cNvPr>
          <p:cNvSpPr/>
          <p:nvPr/>
        </p:nvSpPr>
        <p:spPr>
          <a:xfrm>
            <a:off x="1596249" y="3429193"/>
            <a:ext cx="5137762" cy="382232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400" spc="20" dirty="0">
              <a:solidFill>
                <a:schemeClr val="tx1"/>
              </a:solidFill>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sz="2400" spc="20" dirty="0">
                <a:solidFill>
                  <a:schemeClr val="tx1"/>
                </a:solidFill>
                <a:latin typeface="Arial" panose="020B0604020202020204" pitchFamily="34" charset="0"/>
                <a:ea typeface="Calibri" panose="020F0502020204030204" pitchFamily="34" charset="0"/>
              </a:rPr>
              <a:t>A</a:t>
            </a:r>
            <a:r>
              <a:rPr lang="en-US" sz="2400" spc="20" dirty="0">
                <a:solidFill>
                  <a:schemeClr val="tx1"/>
                </a:solidFill>
                <a:effectLst/>
                <a:latin typeface="Arial" panose="020B0604020202020204" pitchFamily="34" charset="0"/>
                <a:ea typeface="Calibri" panose="020F0502020204030204" pitchFamily="34" charset="0"/>
              </a:rPr>
              <a:t>dolescents’ levels of loneliness doubled from 2012 to 2018</a:t>
            </a:r>
            <a:r>
              <a:rPr lang="en-GB" sz="2400" spc="20" dirty="0">
                <a:solidFill>
                  <a:schemeClr val="tx1"/>
                </a:solidFill>
                <a:effectLst/>
                <a:latin typeface="Arial" panose="020B0604020202020204" pitchFamily="34" charset="0"/>
                <a:ea typeface="Calibri" panose="020F0502020204030204" pitchFamily="34" charset="0"/>
              </a:rPr>
              <a:t>, while in-person interactions with peers diminished by 42%</a:t>
            </a:r>
            <a:endParaRPr lang="en-GB" sz="2400" spc="20" baseline="30000" dirty="0">
              <a:solidFill>
                <a:schemeClr val="tx1"/>
              </a:solidFill>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endParaRPr lang="en-GB" sz="2400" spc="20" baseline="30000" dirty="0">
              <a:solidFill>
                <a:schemeClr val="tx1"/>
              </a:solidFill>
              <a:effectLst/>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sz="2400" spc="20" dirty="0">
                <a:solidFill>
                  <a:schemeClr val="tx1"/>
                </a:solidFill>
                <a:effectLst/>
                <a:latin typeface="Arial" panose="020B0604020202020204" pitchFamily="34" charset="0"/>
                <a:ea typeface="Calibri" panose="020F0502020204030204" pitchFamily="34" charset="0"/>
              </a:rPr>
              <a:t>Loneliness further increased after the COVID-19 pandemic</a:t>
            </a:r>
            <a:endParaRPr lang="en-US" sz="2400" spc="20" baseline="30000" dirty="0">
              <a:solidFill>
                <a:schemeClr val="tx1"/>
              </a:solidFill>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endParaRPr lang="en-US" sz="2400" spc="20" baseline="30000" dirty="0">
              <a:solidFill>
                <a:schemeClr val="tx1"/>
              </a:solidFill>
              <a:effectLst/>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GB" sz="2400" spc="20" dirty="0">
                <a:solidFill>
                  <a:schemeClr val="tx1"/>
                </a:solidFill>
                <a:effectLst/>
                <a:latin typeface="Arial" panose="020B0604020202020204" pitchFamily="34" charset="0"/>
                <a:ea typeface="Calibri" panose="020F0502020204030204" pitchFamily="34" charset="0"/>
              </a:rPr>
              <a:t>Now, about half of adolescents report feeling lonely</a:t>
            </a:r>
            <a:r>
              <a:rPr lang="en-US" sz="2400" spc="20" dirty="0">
                <a:solidFill>
                  <a:schemeClr val="tx1"/>
                </a:solidFill>
                <a:effectLst/>
                <a:latin typeface="Arial" panose="020B0604020202020204" pitchFamily="34" charset="0"/>
                <a:ea typeface="Calibri" panose="020F0502020204030204" pitchFamily="34" charset="0"/>
              </a:rPr>
              <a:t> </a:t>
            </a:r>
          </a:p>
          <a:p>
            <a:pPr marL="342900" indent="-342900">
              <a:buFont typeface="Arial" panose="020B0604020202020204" pitchFamily="34" charset="0"/>
              <a:buChar char="•"/>
            </a:pPr>
            <a:endParaRPr lang="en-US" sz="2400" spc="20" dirty="0">
              <a:solidFill>
                <a:schemeClr val="tx1"/>
              </a:solidFill>
              <a:latin typeface="Arial" panose="020B0604020202020204" pitchFamily="34" charset="0"/>
              <a:ea typeface="Calibri" panose="020F0502020204030204" pitchFamily="34" charset="0"/>
            </a:endParaRPr>
          </a:p>
        </p:txBody>
      </p:sp>
      <p:sp>
        <p:nvSpPr>
          <p:cNvPr id="4" name="Rectangle: Rounded Corners 3">
            <a:extLst>
              <a:ext uri="{FF2B5EF4-FFF2-40B4-BE49-F238E27FC236}">
                <a16:creationId xmlns:a16="http://schemas.microsoft.com/office/drawing/2014/main" id="{572919D3-E05D-6CE4-78F6-FA039662EF66}"/>
              </a:ext>
            </a:extLst>
          </p:cNvPr>
          <p:cNvSpPr/>
          <p:nvPr/>
        </p:nvSpPr>
        <p:spPr>
          <a:xfrm>
            <a:off x="11909080" y="2263213"/>
            <a:ext cx="4782671" cy="537761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2400" spc="20" dirty="0">
              <a:solidFill>
                <a:sysClr val="windowText" lastClr="000000"/>
              </a:solidFill>
              <a:effectLst/>
              <a:latin typeface="Arial" panose="020B0604020202020204" pitchFamily="34" charset="0"/>
              <a:ea typeface="Calibri" panose="020F0502020204030204" pitchFamily="34" charset="0"/>
            </a:endParaRPr>
          </a:p>
          <a:p>
            <a:pPr marL="285750" indent="-285750" algn="l">
              <a:buFont typeface="Arial" panose="020B0604020202020204" pitchFamily="34" charset="0"/>
              <a:buChar char="•"/>
            </a:pPr>
            <a:r>
              <a:rPr lang="en-US" sz="2400" spc="20" dirty="0">
                <a:solidFill>
                  <a:sysClr val="windowText" lastClr="000000"/>
                </a:solidFill>
                <a:effectLst/>
                <a:latin typeface="Arial" panose="020B0604020202020204" pitchFamily="34" charset="0"/>
                <a:ea typeface="Calibri" panose="020F0502020204030204" pitchFamily="34" charset="0"/>
              </a:rPr>
              <a:t>In 2022, adolescents reported being constantly online twice as often compared to 2014-15</a:t>
            </a:r>
          </a:p>
          <a:p>
            <a:pPr algn="l"/>
            <a:endParaRPr lang="en-US" sz="2400" spc="20" dirty="0">
              <a:solidFill>
                <a:sysClr val="windowText" lastClr="000000"/>
              </a:solidFill>
              <a:latin typeface="Arial" panose="020B0604020202020204" pitchFamily="34" charset="0"/>
              <a:ea typeface="Calibri" panose="020F0502020204030204" pitchFamily="34" charset="0"/>
            </a:endParaRPr>
          </a:p>
          <a:p>
            <a:pPr marL="285750" indent="-285750" algn="l">
              <a:buFont typeface="Arial" panose="020B0604020202020204" pitchFamily="34" charset="0"/>
              <a:buChar char="•"/>
            </a:pPr>
            <a:r>
              <a:rPr lang="en-US" sz="2400" spc="20" dirty="0">
                <a:solidFill>
                  <a:sysClr val="windowText" lastClr="000000"/>
                </a:solidFill>
                <a:effectLst/>
                <a:latin typeface="Arial" panose="020B0604020202020204" pitchFamily="34" charset="0"/>
                <a:ea typeface="Calibri" panose="020F0502020204030204" pitchFamily="34" charset="0"/>
              </a:rPr>
              <a:t>95 % of U.S. teens use YouTube, 67% TikTok, 62% Instagram, and 59% Snapchat</a:t>
            </a:r>
            <a:endParaRPr lang="en-GB" sz="2400" spc="20" dirty="0">
              <a:solidFill>
                <a:sysClr val="windowText" lastClr="000000"/>
              </a:solidFill>
              <a:latin typeface="Arial" panose="020B0604020202020204" pitchFamily="34" charset="0"/>
              <a:ea typeface="Calibri" panose="020F0502020204030204" pitchFamily="34" charset="0"/>
            </a:endParaRPr>
          </a:p>
          <a:p>
            <a:pPr algn="l"/>
            <a:endParaRPr lang="en-GB" sz="2400" spc="20" dirty="0">
              <a:solidFill>
                <a:sysClr val="windowText" lastClr="000000"/>
              </a:solidFill>
              <a:effectLst/>
              <a:latin typeface="Arial" panose="020B0604020202020204" pitchFamily="34" charset="0"/>
              <a:ea typeface="Calibri" panose="020F0502020204030204" pitchFamily="34" charset="0"/>
            </a:endParaRPr>
          </a:p>
        </p:txBody>
      </p:sp>
      <p:pic>
        <p:nvPicPr>
          <p:cNvPr id="24" name="Picture 2" descr="Millennials And The Loneliness Epidemic">
            <a:extLst>
              <a:ext uri="{FF2B5EF4-FFF2-40B4-BE49-F238E27FC236}">
                <a16:creationId xmlns:a16="http://schemas.microsoft.com/office/drawing/2014/main" id="{35CB2EBB-45AD-AAB6-5C01-C86A76F7EECA}"/>
              </a:ext>
            </a:extLst>
          </p:cNvPr>
          <p:cNvPicPr>
            <a:picLocks noChangeAspect="1" noChangeArrowheads="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r="54932"/>
          <a:stretch/>
        </p:blipFill>
        <p:spPr bwMode="auto">
          <a:xfrm>
            <a:off x="6772471" y="4541069"/>
            <a:ext cx="3161108" cy="394728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ocial Media: how to use it safely - NCSC.GOV.UK">
            <a:extLst>
              <a:ext uri="{FF2B5EF4-FFF2-40B4-BE49-F238E27FC236}">
                <a16:creationId xmlns:a16="http://schemas.microsoft.com/office/drawing/2014/main" id="{C804BE89-0376-B023-FFBD-E54F4A2D623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225581" y="6742050"/>
            <a:ext cx="4599297" cy="306904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CD2E8419-8DC6-51E6-F6F8-1AABB2D2D9ED}"/>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Loneliness and social media</a:t>
            </a:r>
          </a:p>
        </p:txBody>
      </p:sp>
      <p:sp>
        <p:nvSpPr>
          <p:cNvPr id="6" name="Rettangolo 5">
            <a:extLst>
              <a:ext uri="{FF2B5EF4-FFF2-40B4-BE49-F238E27FC236}">
                <a16:creationId xmlns:a16="http://schemas.microsoft.com/office/drawing/2014/main" id="{48B15D27-3550-55D0-A1B2-248EB1A4BED8}"/>
              </a:ext>
            </a:extLst>
          </p:cNvPr>
          <p:cNvSpPr/>
          <p:nvPr/>
        </p:nvSpPr>
        <p:spPr>
          <a:xfrm>
            <a:off x="-152400" y="-54173"/>
            <a:ext cx="18669000" cy="1514546"/>
          </a:xfrm>
          <a:prstGeom prst="rect">
            <a:avLst/>
          </a:prstGeom>
          <a:solidFill>
            <a:srgbClr val="BDE4EB"/>
          </a:solidFill>
          <a:ln>
            <a:solidFill>
              <a:srgbClr val="BDE4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a:extLst>
              <a:ext uri="{FF2B5EF4-FFF2-40B4-BE49-F238E27FC236}">
                <a16:creationId xmlns:a16="http://schemas.microsoft.com/office/drawing/2014/main" id="{59769034-E964-677A-9133-32F5443B19C1}"/>
              </a:ext>
            </a:extLst>
          </p:cNvPr>
          <p:cNvSpPr txBox="1"/>
          <p:nvPr/>
        </p:nvSpPr>
        <p:spPr>
          <a:xfrm>
            <a:off x="2070972" y="6343"/>
            <a:ext cx="15912228" cy="1212020"/>
          </a:xfrm>
          <a:prstGeom prst="rect">
            <a:avLst/>
          </a:prstGeom>
        </p:spPr>
        <p:txBody>
          <a:bodyPr vert="horz" wrap="square" lIns="0" tIns="0" rIns="0" bIns="0" rtlCol="0" anchor="t" anchorCtr="0">
            <a:noAutofit/>
          </a:bodyPr>
          <a:lstStyle/>
          <a:p>
            <a:pPr algn="ctr"/>
            <a:r>
              <a:rPr lang="en-US" sz="4800" b="1" dirty="0">
                <a:latin typeface="Arial" panose="020B0604020202020204" pitchFamily="34" charset="0"/>
                <a:cs typeface="Arial" panose="020B0604020202020204" pitchFamily="34" charset="0"/>
              </a:rPr>
              <a:t>Increased adolescent loneliness have run parallel to increased social media use</a:t>
            </a:r>
          </a:p>
        </p:txBody>
      </p:sp>
      <p:pic>
        <p:nvPicPr>
          <p:cNvPr id="8" name="Picture 18" descr="Immagine che contiene testo&#10;&#10;Descrizione generata automaticamente">
            <a:extLst>
              <a:ext uri="{FF2B5EF4-FFF2-40B4-BE49-F238E27FC236}">
                <a16:creationId xmlns:a16="http://schemas.microsoft.com/office/drawing/2014/main" id="{E811C297-590D-A38D-308C-522B55EC0CFD}"/>
              </a:ext>
            </a:extLst>
          </p:cNvPr>
          <p:cNvPicPr>
            <a:picLocks noChangeAspect="1"/>
          </p:cNvPicPr>
          <p:nvPr/>
        </p:nvPicPr>
        <p:blipFill>
          <a:blip r:embed="rId9"/>
          <a:stretch>
            <a:fillRect/>
          </a:stretch>
        </p:blipFill>
        <p:spPr>
          <a:xfrm>
            <a:off x="14875059" y="9410701"/>
            <a:ext cx="3418804" cy="876300"/>
          </a:xfrm>
          <a:prstGeom prst="rect">
            <a:avLst/>
          </a:prstGeom>
        </p:spPr>
      </p:pic>
    </p:spTree>
    <p:extLst>
      <p:ext uri="{BB962C8B-B14F-4D97-AF65-F5344CB8AC3E}">
        <p14:creationId xmlns:p14="http://schemas.microsoft.com/office/powerpoint/2010/main" val="25217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fade">
                                      <p:cBhvr>
                                        <p:cTn id="18" dur="10"/>
                                        <p:tgtEl>
                                          <p:spTgt spid="174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F1D64452-AD41-0CEC-BD35-B0F286FB020A}"/>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2A3D5946-A041-0299-F647-B21F51B15B67}"/>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Google Shape;158;p7">
            <a:extLst>
              <a:ext uri="{FF2B5EF4-FFF2-40B4-BE49-F238E27FC236}">
                <a16:creationId xmlns:a16="http://schemas.microsoft.com/office/drawing/2014/main" id="{827D9C3C-A5D5-1E48-CC51-60719FD53BAD}"/>
              </a:ext>
            </a:extLst>
          </p:cNvPr>
          <p:cNvSpPr txBox="1"/>
          <p:nvPr/>
        </p:nvSpPr>
        <p:spPr>
          <a:xfrm>
            <a:off x="1676400" y="251371"/>
            <a:ext cx="14338214"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How social media changed social interactions </a:t>
            </a:r>
            <a:endParaRPr sz="4800" dirty="0"/>
          </a:p>
        </p:txBody>
      </p:sp>
      <p:pic>
        <p:nvPicPr>
          <p:cNvPr id="3" name="Picture 18" descr="Immagine che contiene testo&#10;&#10;Descrizione generata automaticamente">
            <a:extLst>
              <a:ext uri="{FF2B5EF4-FFF2-40B4-BE49-F238E27FC236}">
                <a16:creationId xmlns:a16="http://schemas.microsoft.com/office/drawing/2014/main" id="{AB5AF501-6EBE-C962-658C-98FFBFF5843E}"/>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8" name="TextBox 7">
            <a:extLst>
              <a:ext uri="{FF2B5EF4-FFF2-40B4-BE49-F238E27FC236}">
                <a16:creationId xmlns:a16="http://schemas.microsoft.com/office/drawing/2014/main" id="{DFDA1AF8-9361-C21A-7393-62F3B8789A98}"/>
              </a:ext>
            </a:extLst>
          </p:cNvPr>
          <p:cNvSpPr txBox="1"/>
          <p:nvPr/>
        </p:nvSpPr>
        <p:spPr>
          <a:xfrm>
            <a:off x="-25400" y="9820185"/>
            <a:ext cx="14097000" cy="430887"/>
          </a:xfrm>
          <a:prstGeom prst="rect">
            <a:avLst/>
          </a:prstGeom>
          <a:noFill/>
        </p:spPr>
        <p:txBody>
          <a:bodyPr wrap="square">
            <a:spAutoFit/>
          </a:bodyPr>
          <a:lstStyle/>
          <a:p>
            <a:r>
              <a:rPr lang="en-US" sz="1100" dirty="0">
                <a:effectLst/>
                <a:latin typeface="Arial" panose="020B0604020202020204" pitchFamily="34" charset="0"/>
                <a:cs typeface="Arial" panose="020B0604020202020204" pitchFamily="34" charset="0"/>
              </a:rPr>
              <a:t>Twenge, J. M., </a:t>
            </a:r>
            <a:r>
              <a:rPr lang="en-US" sz="1100" dirty="0" err="1">
                <a:effectLst/>
                <a:latin typeface="Arial" panose="020B0604020202020204" pitchFamily="34" charset="0"/>
                <a:cs typeface="Arial" panose="020B0604020202020204" pitchFamily="34" charset="0"/>
              </a:rPr>
              <a:t>Spitzberg</a:t>
            </a:r>
            <a:r>
              <a:rPr lang="en-US" sz="1100" dirty="0">
                <a:effectLst/>
                <a:latin typeface="Arial" panose="020B0604020202020204" pitchFamily="34" charset="0"/>
                <a:cs typeface="Arial" panose="020B0604020202020204" pitchFamily="34" charset="0"/>
              </a:rPr>
              <a:t>, B. H., &amp; Campbell, W. K. (2019). Less in-person social interaction with peers among U.S. adolescents in the 21st century and links to loneliness. Journal of Social and Personal Relationships, 36(6), 1892–1913. https://doi.org/10.1177/0265407519836170</a:t>
            </a:r>
          </a:p>
        </p:txBody>
      </p:sp>
      <p:pic>
        <p:nvPicPr>
          <p:cNvPr id="4" name="Picture 3">
            <a:extLst>
              <a:ext uri="{FF2B5EF4-FFF2-40B4-BE49-F238E27FC236}">
                <a16:creationId xmlns:a16="http://schemas.microsoft.com/office/drawing/2014/main" id="{BC6D7ACE-42AF-2F12-D8F5-2390B1D0FD8D}"/>
              </a:ext>
            </a:extLst>
          </p:cNvPr>
          <p:cNvPicPr>
            <a:picLocks noChangeAspect="1"/>
          </p:cNvPicPr>
          <p:nvPr/>
        </p:nvPicPr>
        <p:blipFill>
          <a:blip r:embed="rId4"/>
          <a:stretch>
            <a:fillRect/>
          </a:stretch>
        </p:blipFill>
        <p:spPr>
          <a:xfrm>
            <a:off x="-25400" y="2132882"/>
            <a:ext cx="9049013" cy="6852209"/>
          </a:xfrm>
          <a:prstGeom prst="rect">
            <a:avLst/>
          </a:prstGeom>
        </p:spPr>
      </p:pic>
      <p:pic>
        <p:nvPicPr>
          <p:cNvPr id="11" name="Picture 10">
            <a:extLst>
              <a:ext uri="{FF2B5EF4-FFF2-40B4-BE49-F238E27FC236}">
                <a16:creationId xmlns:a16="http://schemas.microsoft.com/office/drawing/2014/main" id="{D0C3F0DB-F54B-6C35-8228-4946180728BA}"/>
              </a:ext>
            </a:extLst>
          </p:cNvPr>
          <p:cNvPicPr>
            <a:picLocks noChangeAspect="1"/>
          </p:cNvPicPr>
          <p:nvPr/>
        </p:nvPicPr>
        <p:blipFill>
          <a:blip r:embed="rId5"/>
          <a:stretch>
            <a:fillRect/>
          </a:stretch>
        </p:blipFill>
        <p:spPr>
          <a:xfrm>
            <a:off x="8997337" y="2061496"/>
            <a:ext cx="8525299" cy="6748081"/>
          </a:xfrm>
          <a:prstGeom prst="rect">
            <a:avLst/>
          </a:prstGeom>
        </p:spPr>
      </p:pic>
      <p:sp>
        <p:nvSpPr>
          <p:cNvPr id="2" name="Footer Placeholder 1">
            <a:extLst>
              <a:ext uri="{FF2B5EF4-FFF2-40B4-BE49-F238E27FC236}">
                <a16:creationId xmlns:a16="http://schemas.microsoft.com/office/drawing/2014/main" id="{BFCC94C9-7B37-6364-B3E6-A9215F63E3E7}"/>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Loneliness and social media</a:t>
            </a:r>
          </a:p>
        </p:txBody>
      </p:sp>
    </p:spTree>
    <p:extLst>
      <p:ext uri="{BB962C8B-B14F-4D97-AF65-F5344CB8AC3E}">
        <p14:creationId xmlns:p14="http://schemas.microsoft.com/office/powerpoint/2010/main" val="4100204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48837DE7-4855-B3F3-99A5-AC6276E5AEC3}"/>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4A364753-EF8F-3A25-3826-BD52AAF1BBCF}"/>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18" descr="Immagine che contiene testo&#10;&#10;Descrizione generata automaticamente">
            <a:extLst>
              <a:ext uri="{FF2B5EF4-FFF2-40B4-BE49-F238E27FC236}">
                <a16:creationId xmlns:a16="http://schemas.microsoft.com/office/drawing/2014/main" id="{B2036718-EE48-CD44-73B6-C0711BF9AF1C}"/>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8" name="TextBox 7">
            <a:extLst>
              <a:ext uri="{FF2B5EF4-FFF2-40B4-BE49-F238E27FC236}">
                <a16:creationId xmlns:a16="http://schemas.microsoft.com/office/drawing/2014/main" id="{91EEB653-2017-CB07-A679-DA12FA5F4F07}"/>
              </a:ext>
            </a:extLst>
          </p:cNvPr>
          <p:cNvSpPr txBox="1"/>
          <p:nvPr/>
        </p:nvSpPr>
        <p:spPr>
          <a:xfrm>
            <a:off x="0" y="9852792"/>
            <a:ext cx="14097000" cy="600164"/>
          </a:xfrm>
          <a:prstGeom prst="rect">
            <a:avLst/>
          </a:prstGeom>
          <a:noFill/>
        </p:spPr>
        <p:txBody>
          <a:bodyPr wrap="square">
            <a:spAutoFit/>
          </a:bodyPr>
          <a:lstStyle/>
          <a:p>
            <a:r>
              <a:rPr lang="en-US" sz="1100" dirty="0">
                <a:effectLst/>
                <a:latin typeface="Arial" panose="020B0604020202020204" pitchFamily="34" charset="0"/>
                <a:cs typeface="Arial" panose="020B0604020202020204" pitchFamily="34" charset="0"/>
              </a:rPr>
              <a:t>Nesi J, </a:t>
            </a:r>
            <a:r>
              <a:rPr lang="en-US" sz="1100" dirty="0" err="1">
                <a:effectLst/>
                <a:latin typeface="Arial" panose="020B0604020202020204" pitchFamily="34" charset="0"/>
                <a:cs typeface="Arial" panose="020B0604020202020204" pitchFamily="34" charset="0"/>
              </a:rPr>
              <a:t>Choukas</a:t>
            </a:r>
            <a:r>
              <a:rPr lang="en-US" sz="1100" dirty="0">
                <a:effectLst/>
                <a:latin typeface="Arial" panose="020B0604020202020204" pitchFamily="34" charset="0"/>
                <a:cs typeface="Arial" panose="020B0604020202020204" pitchFamily="34" charset="0"/>
              </a:rPr>
              <a:t>-Bradley S, </a:t>
            </a:r>
            <a:r>
              <a:rPr lang="en-US" sz="1100" dirty="0" err="1">
                <a:effectLst/>
                <a:latin typeface="Arial" panose="020B0604020202020204" pitchFamily="34" charset="0"/>
                <a:cs typeface="Arial" panose="020B0604020202020204" pitchFamily="34" charset="0"/>
              </a:rPr>
              <a:t>Prinstein</a:t>
            </a:r>
            <a:r>
              <a:rPr lang="en-US" sz="1100" dirty="0">
                <a:effectLst/>
                <a:latin typeface="Arial" panose="020B0604020202020204" pitchFamily="34" charset="0"/>
                <a:cs typeface="Arial" panose="020B0604020202020204" pitchFamily="34" charset="0"/>
              </a:rPr>
              <a:t> MJ. Transformation of Adolescent Peer Relations in the Social Media Context: Part 1—A Theoretical Framework and Application to Dyadic Peer Relationships. Clin Child Fam Psychol Rev. 2018;21(3):267-294. doi:10.1007/s10567-018-0261-x</a:t>
            </a:r>
          </a:p>
          <a:p>
            <a:endParaRPr lang="en-US" sz="1100" dirty="0">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A01402A-F39A-F27F-2104-B5A1CE7BEA65}"/>
              </a:ext>
            </a:extLst>
          </p:cNvPr>
          <p:cNvSpPr txBox="1"/>
          <p:nvPr/>
        </p:nvSpPr>
        <p:spPr>
          <a:xfrm>
            <a:off x="457200" y="1766482"/>
            <a:ext cx="16078200" cy="369332"/>
          </a:xfrm>
          <a:prstGeom prst="rect">
            <a:avLst/>
          </a:prstGeom>
          <a:noFill/>
        </p:spPr>
        <p:txBody>
          <a:bodyPr wrap="square">
            <a:spAutoFit/>
          </a:bodyPr>
          <a:lstStyle/>
          <a:p>
            <a:r>
              <a:rPr lang="en-US" sz="1800" spc="20" dirty="0">
                <a:effectLst/>
                <a:latin typeface="Arial" panose="020B0604020202020204" pitchFamily="34" charset="0"/>
                <a:ea typeface="Calibri" panose="020F0502020204030204" pitchFamily="34" charset="0"/>
              </a:rPr>
              <a:t>New socialization contexts with different features</a:t>
            </a:r>
            <a:r>
              <a:rPr lang="en-US" spc="20" baseline="30000" dirty="0">
                <a:latin typeface="Arial" panose="020B0604020202020204" pitchFamily="34" charset="0"/>
                <a:ea typeface="Calibri" panose="020F0502020204030204" pitchFamily="34" charset="0"/>
              </a:rPr>
              <a:t>.</a:t>
            </a:r>
            <a:endParaRPr lang="en-US" sz="1800" baseline="30000" dirty="0">
              <a:effectLst/>
              <a:latin typeface="Arial" panose="020B0604020202020204" pitchFamily="34" charset="0"/>
              <a:ea typeface="Calibri" panose="020F0502020204030204" pitchFamily="34" charset="0"/>
            </a:endParaRPr>
          </a:p>
        </p:txBody>
      </p:sp>
      <p:sp>
        <p:nvSpPr>
          <p:cNvPr id="2" name="Google Shape;158;p7">
            <a:extLst>
              <a:ext uri="{FF2B5EF4-FFF2-40B4-BE49-F238E27FC236}">
                <a16:creationId xmlns:a16="http://schemas.microsoft.com/office/drawing/2014/main" id="{6710D751-A6CA-4D91-B5C8-E183DC5F4172}"/>
              </a:ext>
            </a:extLst>
          </p:cNvPr>
          <p:cNvSpPr txBox="1"/>
          <p:nvPr/>
        </p:nvSpPr>
        <p:spPr>
          <a:xfrm>
            <a:off x="1676400" y="251371"/>
            <a:ext cx="14338214"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How social media changed social interactions </a:t>
            </a:r>
            <a:endParaRPr sz="4800" dirty="0"/>
          </a:p>
        </p:txBody>
      </p:sp>
      <p:pic>
        <p:nvPicPr>
          <p:cNvPr id="6" name="Picture 5">
            <a:extLst>
              <a:ext uri="{FF2B5EF4-FFF2-40B4-BE49-F238E27FC236}">
                <a16:creationId xmlns:a16="http://schemas.microsoft.com/office/drawing/2014/main" id="{C96A556A-D88F-620E-C120-B8DF2D558FE7}"/>
              </a:ext>
            </a:extLst>
          </p:cNvPr>
          <p:cNvPicPr>
            <a:picLocks noChangeAspect="1"/>
          </p:cNvPicPr>
          <p:nvPr/>
        </p:nvPicPr>
        <p:blipFill>
          <a:blip r:embed="rId4"/>
          <a:stretch>
            <a:fillRect/>
          </a:stretch>
        </p:blipFill>
        <p:spPr>
          <a:xfrm>
            <a:off x="3352800" y="1666902"/>
            <a:ext cx="11286445" cy="7537269"/>
          </a:xfrm>
          <a:prstGeom prst="rect">
            <a:avLst/>
          </a:prstGeom>
        </p:spPr>
      </p:pic>
      <p:sp>
        <p:nvSpPr>
          <p:cNvPr id="7" name="Rectangle 6">
            <a:extLst>
              <a:ext uri="{FF2B5EF4-FFF2-40B4-BE49-F238E27FC236}">
                <a16:creationId xmlns:a16="http://schemas.microsoft.com/office/drawing/2014/main" id="{4A28D280-791B-7801-9F64-091B2B4BA9F8}"/>
              </a:ext>
            </a:extLst>
          </p:cNvPr>
          <p:cNvSpPr/>
          <p:nvPr/>
        </p:nvSpPr>
        <p:spPr>
          <a:xfrm>
            <a:off x="6477000" y="3754595"/>
            <a:ext cx="2819400" cy="260810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AA41FFA-8CAA-EFF1-4E6E-AE3D1CE0B9D6}"/>
              </a:ext>
            </a:extLst>
          </p:cNvPr>
          <p:cNvSpPr/>
          <p:nvPr/>
        </p:nvSpPr>
        <p:spPr>
          <a:xfrm>
            <a:off x="9982200" y="1951148"/>
            <a:ext cx="1600200" cy="631655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ooter Placeholder 1">
            <a:extLst>
              <a:ext uri="{FF2B5EF4-FFF2-40B4-BE49-F238E27FC236}">
                <a16:creationId xmlns:a16="http://schemas.microsoft.com/office/drawing/2014/main" id="{F23DBFC2-4A6C-8B0A-78A8-598491B26E95}"/>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Loneliness and social media</a:t>
            </a:r>
          </a:p>
        </p:txBody>
      </p:sp>
    </p:spTree>
    <p:extLst>
      <p:ext uri="{BB962C8B-B14F-4D97-AF65-F5344CB8AC3E}">
        <p14:creationId xmlns:p14="http://schemas.microsoft.com/office/powerpoint/2010/main" val="243531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a:extLst>
            <a:ext uri="{FF2B5EF4-FFF2-40B4-BE49-F238E27FC236}">
              <a16:creationId xmlns:a16="http://schemas.microsoft.com/office/drawing/2014/main" id="{ECBFA07D-8E8F-1294-AFF6-305E8F676321}"/>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D04A9C94-5F98-35E2-1125-C21233749292}"/>
              </a:ext>
            </a:extLst>
          </p:cNvPr>
          <p:cNvSpPr/>
          <p:nvPr/>
        </p:nvSpPr>
        <p:spPr>
          <a:xfrm>
            <a:off x="-419100" y="-342899"/>
            <a:ext cx="19126200" cy="1849064"/>
          </a:xfrm>
          <a:prstGeom prst="rect">
            <a:avLst/>
          </a:prstGeom>
          <a:solidFill>
            <a:srgbClr val="E8DFFA"/>
          </a:solidFill>
          <a:ln>
            <a:noFill/>
          </a:ln>
        </p:spPr>
        <p:txBody>
          <a:bodyPr spcFirstLastPara="1" wrap="square" lIns="137138" tIns="68550" rIns="137138" bIns="68550" anchor="ctr" anchorCtr="0">
            <a:noAutofit/>
          </a:bodyPr>
          <a:lstStyle/>
          <a:p>
            <a:pPr algn="ctr" rtl="0"/>
            <a:endParaRPr lang="it-IT">
              <a:latin typeface="Arial"/>
              <a:cs typeface="Arial"/>
            </a:endParaRPr>
          </a:p>
        </p:txBody>
      </p:sp>
      <p:sp>
        <p:nvSpPr>
          <p:cNvPr id="207" name="Google Shape;207;p11">
            <a:extLst>
              <a:ext uri="{FF2B5EF4-FFF2-40B4-BE49-F238E27FC236}">
                <a16:creationId xmlns:a16="http://schemas.microsoft.com/office/drawing/2014/main" id="{30FE9BD5-2416-9D2A-C398-C75A27BB14C9}"/>
              </a:ext>
            </a:extLst>
          </p:cNvPr>
          <p:cNvSpPr txBox="1"/>
          <p:nvPr/>
        </p:nvSpPr>
        <p:spPr>
          <a:xfrm>
            <a:off x="4532732" y="3128616"/>
            <a:ext cx="4019836" cy="2692037"/>
          </a:xfrm>
          <a:prstGeom prst="rect">
            <a:avLst/>
          </a:prstGeom>
          <a:solidFill>
            <a:srgbClr val="E8DFFA"/>
          </a:solidFill>
          <a:ln>
            <a:noFill/>
          </a:ln>
        </p:spPr>
        <p:txBody>
          <a:bodyPr spcFirstLastPara="1" wrap="square" lIns="0" tIns="0" rIns="0" bIns="0" anchor="t" anchorCtr="0">
            <a:noAutofit/>
          </a:bodyPr>
          <a:lstStyle/>
          <a:p>
            <a:pPr algn="ctr" rtl="0"/>
            <a:endParaRPr lang="it-IT" sz="2400" dirty="0">
              <a:solidFill>
                <a:schemeClr val="dk1"/>
              </a:solidFill>
              <a:latin typeface="Arial"/>
              <a:ea typeface="Arial"/>
              <a:cs typeface="Arial"/>
              <a:sym typeface="Arial"/>
            </a:endParaRPr>
          </a:p>
          <a:p>
            <a:pPr algn="ctr" rtl="0"/>
            <a:endParaRPr lang="it-IT" sz="2400" dirty="0">
              <a:solidFill>
                <a:schemeClr val="dk1"/>
              </a:solidFill>
              <a:latin typeface="Arial"/>
              <a:ea typeface="Arial"/>
              <a:cs typeface="Arial"/>
              <a:sym typeface="Arial"/>
            </a:endParaRPr>
          </a:p>
          <a:p>
            <a:pPr algn="ctr" rtl="0"/>
            <a:r>
              <a:rPr lang="it-IT" sz="2400" dirty="0">
                <a:solidFill>
                  <a:schemeClr val="dk1"/>
                </a:solidFill>
                <a:latin typeface="Arial"/>
                <a:ea typeface="Arial"/>
                <a:cs typeface="Arial"/>
                <a:sym typeface="Arial"/>
              </a:rPr>
              <a:t>The experiment: </a:t>
            </a:r>
            <a:endParaRPr dirty="0"/>
          </a:p>
          <a:p>
            <a:pPr algn="ctr" rtl="0"/>
            <a:endParaRPr sz="2400" dirty="0">
              <a:solidFill>
                <a:schemeClr val="dk1"/>
              </a:solidFill>
              <a:latin typeface="Arial"/>
              <a:ea typeface="Arial"/>
              <a:cs typeface="Arial"/>
              <a:sym typeface="Arial"/>
            </a:endParaRPr>
          </a:p>
          <a:p>
            <a:pPr algn="ctr" rtl="0"/>
            <a:r>
              <a:rPr lang="it-IT" sz="2400" dirty="0">
                <a:solidFill>
                  <a:schemeClr val="dk1"/>
                </a:solidFill>
                <a:latin typeface="Arial"/>
                <a:ea typeface="Arial"/>
                <a:cs typeface="Arial"/>
                <a:sym typeface="Arial"/>
              </a:rPr>
              <a:t>“A peer is observing you</a:t>
            </a:r>
            <a:r>
              <a:rPr lang="it-IT" sz="1601" dirty="0">
                <a:solidFill>
                  <a:schemeClr val="dk1"/>
                </a:solidFill>
                <a:latin typeface="Arial"/>
                <a:ea typeface="Arial"/>
                <a:cs typeface="Arial"/>
                <a:sym typeface="Arial"/>
              </a:rPr>
              <a:t>”</a:t>
            </a:r>
            <a:endParaRPr sz="1601" dirty="0">
              <a:solidFill>
                <a:schemeClr val="dk1"/>
              </a:solidFill>
              <a:latin typeface="Arial"/>
              <a:ea typeface="Arial"/>
              <a:cs typeface="Arial"/>
              <a:sym typeface="Arial"/>
            </a:endParaRPr>
          </a:p>
        </p:txBody>
      </p:sp>
      <p:sp>
        <p:nvSpPr>
          <p:cNvPr id="209" name="Google Shape;209;p11">
            <a:extLst>
              <a:ext uri="{FF2B5EF4-FFF2-40B4-BE49-F238E27FC236}">
                <a16:creationId xmlns:a16="http://schemas.microsoft.com/office/drawing/2014/main" id="{ABF8110D-C4B8-F9BF-5B88-02B96F2E07F8}"/>
              </a:ext>
            </a:extLst>
          </p:cNvPr>
          <p:cNvSpPr txBox="1"/>
          <p:nvPr/>
        </p:nvSpPr>
        <p:spPr>
          <a:xfrm>
            <a:off x="2380657" y="135095"/>
            <a:ext cx="14289549" cy="1233071"/>
          </a:xfrm>
          <a:prstGeom prst="rect">
            <a:avLst/>
          </a:prstGeom>
          <a:noFill/>
          <a:ln>
            <a:noFill/>
          </a:ln>
        </p:spPr>
        <p:txBody>
          <a:bodyPr spcFirstLastPara="1" wrap="square" lIns="137138" tIns="68550" rIns="137138" bIns="68550" anchor="t" anchorCtr="0">
            <a:noAutofit/>
          </a:bodyPr>
          <a:lstStyle/>
          <a:p>
            <a:pPr algn="ctr" rtl="0"/>
            <a:r>
              <a:rPr lang="en-US" sz="4800" b="1" dirty="0">
                <a:solidFill>
                  <a:schemeClr val="dk1"/>
                </a:solidFill>
                <a:latin typeface="Arial"/>
                <a:ea typeface="Arial"/>
                <a:cs typeface="Arial"/>
                <a:sym typeface="Arial"/>
              </a:rPr>
              <a:t>Teen brain and the social world </a:t>
            </a:r>
          </a:p>
        </p:txBody>
      </p:sp>
      <p:pic>
        <p:nvPicPr>
          <p:cNvPr id="3" name="Picture 2">
            <a:extLst>
              <a:ext uri="{FF2B5EF4-FFF2-40B4-BE49-F238E27FC236}">
                <a16:creationId xmlns:a16="http://schemas.microsoft.com/office/drawing/2014/main" id="{BF129E59-2C20-636E-67C9-A5FC79B8A748}"/>
              </a:ext>
            </a:extLst>
          </p:cNvPr>
          <p:cNvPicPr>
            <a:picLocks noChangeAspect="1"/>
          </p:cNvPicPr>
          <p:nvPr/>
        </p:nvPicPr>
        <p:blipFill rotWithShape="1">
          <a:blip r:embed="rId3">
            <a:lum bright="-20000" contrast="40000"/>
          </a:blip>
          <a:srcRect l="6138" t="2930" r="-2862" b="52611"/>
          <a:stretch/>
        </p:blipFill>
        <p:spPr>
          <a:xfrm>
            <a:off x="8991600" y="3128617"/>
            <a:ext cx="6132527" cy="5520084"/>
          </a:xfrm>
          <a:prstGeom prst="rect">
            <a:avLst/>
          </a:prstGeom>
        </p:spPr>
      </p:pic>
      <p:pic>
        <p:nvPicPr>
          <p:cNvPr id="4" name="Picture 2" descr="Study shows most teenage friendships doomed to fail: but whose fault is  that?">
            <a:extLst>
              <a:ext uri="{FF2B5EF4-FFF2-40B4-BE49-F238E27FC236}">
                <a16:creationId xmlns:a16="http://schemas.microsoft.com/office/drawing/2014/main" id="{15BA0BCC-D401-5A63-15A7-72D9169A5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732" y="5974172"/>
            <a:ext cx="4019836" cy="24790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0074C0-CF61-838B-701F-4D1421685B80}"/>
              </a:ext>
            </a:extLst>
          </p:cNvPr>
          <p:cNvSpPr txBox="1"/>
          <p:nvPr/>
        </p:nvSpPr>
        <p:spPr>
          <a:xfrm>
            <a:off x="0" y="9966940"/>
            <a:ext cx="14735503" cy="261610"/>
          </a:xfrm>
          <a:prstGeom prst="rect">
            <a:avLst/>
          </a:prstGeom>
          <a:noFill/>
        </p:spPr>
        <p:txBody>
          <a:bodyPr wrap="square">
            <a:spAutoFit/>
          </a:bodyPr>
          <a:lstStyle/>
          <a:p>
            <a:r>
              <a:rPr lang="it-IT" sz="1100" dirty="0">
                <a:latin typeface="Arial" panose="020B0604020202020204" pitchFamily="34" charset="0"/>
                <a:cs typeface="Arial" panose="020B0604020202020204" pitchFamily="34" charset="0"/>
              </a:rPr>
              <a:t>Somerville, L. H. (2013). The Teenage Brain: Sensitivity to Social Evaluation. Current Directions in Psychological Science, 22(2), 121-127. https://doi.org/10.1177/0963721413476512</a:t>
            </a:r>
          </a:p>
        </p:txBody>
      </p:sp>
      <p:pic>
        <p:nvPicPr>
          <p:cNvPr id="8" name="Picture 18" descr="Immagine che contiene testo&#10;&#10;Descrizione generata automaticamente">
            <a:extLst>
              <a:ext uri="{FF2B5EF4-FFF2-40B4-BE49-F238E27FC236}">
                <a16:creationId xmlns:a16="http://schemas.microsoft.com/office/drawing/2014/main" id="{0B39D872-0B4B-232A-96CA-B37208A1C027}"/>
              </a:ext>
            </a:extLst>
          </p:cNvPr>
          <p:cNvPicPr>
            <a:picLocks noChangeAspect="1"/>
          </p:cNvPicPr>
          <p:nvPr/>
        </p:nvPicPr>
        <p:blipFill>
          <a:blip r:embed="rId5"/>
          <a:stretch>
            <a:fillRect/>
          </a:stretch>
        </p:blipFill>
        <p:spPr>
          <a:xfrm>
            <a:off x="14875059" y="9410701"/>
            <a:ext cx="3418804" cy="876300"/>
          </a:xfrm>
          <a:prstGeom prst="rect">
            <a:avLst/>
          </a:prstGeom>
        </p:spPr>
      </p:pic>
      <p:pic>
        <p:nvPicPr>
          <p:cNvPr id="5" name="Picture 4">
            <a:extLst>
              <a:ext uri="{FF2B5EF4-FFF2-40B4-BE49-F238E27FC236}">
                <a16:creationId xmlns:a16="http://schemas.microsoft.com/office/drawing/2014/main" id="{CF556C21-159E-B120-7973-4C49A820638E}"/>
              </a:ext>
            </a:extLst>
          </p:cNvPr>
          <p:cNvPicPr>
            <a:picLocks noChangeAspect="1"/>
          </p:cNvPicPr>
          <p:nvPr/>
        </p:nvPicPr>
        <p:blipFill>
          <a:blip r:embed="rId6"/>
          <a:stretch>
            <a:fillRect/>
          </a:stretch>
        </p:blipFill>
        <p:spPr>
          <a:xfrm>
            <a:off x="15018028" y="2860458"/>
            <a:ext cx="2895600" cy="2371773"/>
          </a:xfrm>
          <a:prstGeom prst="rect">
            <a:avLst/>
          </a:prstGeom>
        </p:spPr>
      </p:pic>
      <p:sp>
        <p:nvSpPr>
          <p:cNvPr id="10" name="TextBox 9">
            <a:extLst>
              <a:ext uri="{FF2B5EF4-FFF2-40B4-BE49-F238E27FC236}">
                <a16:creationId xmlns:a16="http://schemas.microsoft.com/office/drawing/2014/main" id="{2AA36CEC-2B31-78BD-1DEA-EDF80201C350}"/>
              </a:ext>
            </a:extLst>
          </p:cNvPr>
          <p:cNvSpPr txBox="1"/>
          <p:nvPr/>
        </p:nvSpPr>
        <p:spPr>
          <a:xfrm>
            <a:off x="15189764" y="5253748"/>
            <a:ext cx="2564836" cy="769441"/>
          </a:xfrm>
          <a:prstGeom prst="rect">
            <a:avLst/>
          </a:prstGeom>
          <a:noFill/>
        </p:spPr>
        <p:txBody>
          <a:bodyPr wrap="square">
            <a:spAutoFit/>
          </a:bodyPr>
          <a:lstStyle/>
          <a:p>
            <a:pPr algn="l"/>
            <a:r>
              <a:rPr lang="en-US" sz="1100" b="0" i="0" u="none" strike="noStrike" baseline="0" dirty="0">
                <a:latin typeface="Arial" panose="020B0604020202020204" pitchFamily="34" charset="0"/>
                <a:cs typeface="Arial" panose="020B0604020202020204" pitchFamily="34" charset="0"/>
              </a:rPr>
              <a:t>MPFC recruitment while participants believe they are being watched</a:t>
            </a:r>
          </a:p>
          <a:p>
            <a:pPr algn="l"/>
            <a:r>
              <a:rPr lang="en-US" sz="1100" b="0" i="0" u="none" strike="noStrike" baseline="0" dirty="0">
                <a:latin typeface="Arial" panose="020B0604020202020204" pitchFamily="34" charset="0"/>
                <a:cs typeface="Arial" panose="020B0604020202020204" pitchFamily="34" charset="0"/>
              </a:rPr>
              <a:t>by a peer peaks during adolescence and partially subsides into adulthood.</a:t>
            </a:r>
            <a:endParaRPr lang="it-IT" sz="1100" dirty="0">
              <a:latin typeface="Arial" panose="020B0604020202020204" pitchFamily="34" charset="0"/>
              <a:cs typeface="Arial" panose="020B0604020202020204" pitchFamily="34" charset="0"/>
            </a:endParaRPr>
          </a:p>
        </p:txBody>
      </p:sp>
      <p:sp>
        <p:nvSpPr>
          <p:cNvPr id="9" name="Footer Placeholder 1">
            <a:extLst>
              <a:ext uri="{FF2B5EF4-FFF2-40B4-BE49-F238E27FC236}">
                <a16:creationId xmlns:a16="http://schemas.microsoft.com/office/drawing/2014/main" id="{6E66E1DB-A538-08DA-E9A9-46A4C27DBF3B}"/>
              </a:ext>
            </a:extLst>
          </p:cNvPr>
          <p:cNvSpPr txBox="1">
            <a:spLocks/>
          </p:cNvSpPr>
          <p:nvPr/>
        </p:nvSpPr>
        <p:spPr>
          <a:xfrm rot="16200000">
            <a:off x="-2659856" y="4425029"/>
            <a:ext cx="6172200" cy="547688"/>
          </a:xfrm>
          <a:prstGeom prst="rect">
            <a:avLst/>
          </a:prstGeom>
        </p:spPr>
        <p:txBody>
          <a:bodyPr/>
          <a:lstStyle>
            <a:defPPr>
              <a:defRPr kern="0"/>
            </a:defPPr>
          </a:lstStyle>
          <a:p>
            <a:pPr algn="ctr"/>
            <a:r>
              <a:rPr lang="it-IT" dirty="0">
                <a:solidFill>
                  <a:schemeClr val="bg1">
                    <a:lumMod val="65000"/>
                  </a:schemeClr>
                </a:solidFill>
              </a:rPr>
              <a:t>Loneliness and (adolescent) health</a:t>
            </a:r>
          </a:p>
        </p:txBody>
      </p:sp>
    </p:spTree>
    <p:extLst>
      <p:ext uri="{BB962C8B-B14F-4D97-AF65-F5344CB8AC3E}">
        <p14:creationId xmlns:p14="http://schemas.microsoft.com/office/powerpoint/2010/main" val="2363707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2C7FF89E-A745-2C99-8755-DF3DF5DF77E8}"/>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723C0692-DB7C-6A7A-8126-6C0C2A866346}"/>
              </a:ext>
            </a:extLst>
          </p:cNvPr>
          <p:cNvSpPr/>
          <p:nvPr/>
        </p:nvSpPr>
        <p:spPr>
          <a:xfrm>
            <a:off x="-152400" y="-54173"/>
            <a:ext cx="18669000" cy="15145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Google Shape;158;p7">
            <a:extLst>
              <a:ext uri="{FF2B5EF4-FFF2-40B4-BE49-F238E27FC236}">
                <a16:creationId xmlns:a16="http://schemas.microsoft.com/office/drawing/2014/main" id="{876F3A2B-A7EA-60C7-B5DE-C1D56B21D961}"/>
              </a:ext>
            </a:extLst>
          </p:cNvPr>
          <p:cNvSpPr txBox="1"/>
          <p:nvPr/>
        </p:nvSpPr>
        <p:spPr>
          <a:xfrm>
            <a:off x="2286000" y="224347"/>
            <a:ext cx="13639800"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Loneliness and social media landscape</a:t>
            </a:r>
            <a:endParaRPr sz="4800" dirty="0"/>
          </a:p>
        </p:txBody>
      </p:sp>
      <p:pic>
        <p:nvPicPr>
          <p:cNvPr id="3" name="Picture 18" descr="Immagine che contiene testo&#10;&#10;Descrizione generata automaticamente">
            <a:extLst>
              <a:ext uri="{FF2B5EF4-FFF2-40B4-BE49-F238E27FC236}">
                <a16:creationId xmlns:a16="http://schemas.microsoft.com/office/drawing/2014/main" id="{65238673-D9D4-E3C6-A093-937D8FE72994}"/>
              </a:ext>
            </a:extLst>
          </p:cNvPr>
          <p:cNvPicPr>
            <a:picLocks noChangeAspect="1"/>
          </p:cNvPicPr>
          <p:nvPr/>
        </p:nvPicPr>
        <p:blipFill>
          <a:blip r:embed="rId3"/>
          <a:stretch>
            <a:fillRect/>
          </a:stretch>
        </p:blipFill>
        <p:spPr>
          <a:xfrm>
            <a:off x="14875059" y="9410701"/>
            <a:ext cx="3418804" cy="876300"/>
          </a:xfrm>
          <a:prstGeom prst="rect">
            <a:avLst/>
          </a:prstGeom>
        </p:spPr>
      </p:pic>
      <p:pic>
        <p:nvPicPr>
          <p:cNvPr id="5" name="Picture 4">
            <a:extLst>
              <a:ext uri="{FF2B5EF4-FFF2-40B4-BE49-F238E27FC236}">
                <a16:creationId xmlns:a16="http://schemas.microsoft.com/office/drawing/2014/main" id="{B066015A-7D77-7388-9F25-440704EC3CE4}"/>
              </a:ext>
            </a:extLst>
          </p:cNvPr>
          <p:cNvPicPr>
            <a:picLocks noChangeAspect="1"/>
          </p:cNvPicPr>
          <p:nvPr/>
        </p:nvPicPr>
        <p:blipFill>
          <a:blip r:embed="rId4"/>
          <a:stretch>
            <a:fillRect/>
          </a:stretch>
        </p:blipFill>
        <p:spPr>
          <a:xfrm>
            <a:off x="1818279" y="2417516"/>
            <a:ext cx="15331584" cy="6307383"/>
          </a:xfrm>
          <a:prstGeom prst="rect">
            <a:avLst/>
          </a:prstGeom>
        </p:spPr>
      </p:pic>
      <p:sp>
        <p:nvSpPr>
          <p:cNvPr id="8" name="TextBox 7">
            <a:extLst>
              <a:ext uri="{FF2B5EF4-FFF2-40B4-BE49-F238E27FC236}">
                <a16:creationId xmlns:a16="http://schemas.microsoft.com/office/drawing/2014/main" id="{9185B812-4662-9516-00C4-42F7F0590A42}"/>
              </a:ext>
            </a:extLst>
          </p:cNvPr>
          <p:cNvSpPr txBox="1"/>
          <p:nvPr/>
        </p:nvSpPr>
        <p:spPr>
          <a:xfrm>
            <a:off x="0" y="9640669"/>
            <a:ext cx="14097000" cy="646331"/>
          </a:xfrm>
          <a:prstGeom prst="rect">
            <a:avLst/>
          </a:prstGeom>
          <a:noFill/>
        </p:spPr>
        <p:txBody>
          <a:bodyPr wrap="square">
            <a:spAutoFit/>
          </a:bodyPr>
          <a:lstStyle/>
          <a:p>
            <a:r>
              <a:rPr lang="en-US" dirty="0">
                <a:effectLst/>
              </a:rPr>
              <a:t>Luhmann, M., </a:t>
            </a:r>
            <a:r>
              <a:rPr lang="en-US" dirty="0" err="1">
                <a:effectLst/>
              </a:rPr>
              <a:t>Buecker</a:t>
            </a:r>
            <a:r>
              <a:rPr lang="en-US" dirty="0">
                <a:effectLst/>
              </a:rPr>
              <a:t>, S., &amp; </a:t>
            </a:r>
            <a:r>
              <a:rPr lang="en-US" dirty="0" err="1">
                <a:effectLst/>
              </a:rPr>
              <a:t>Rüsberg</a:t>
            </a:r>
            <a:r>
              <a:rPr lang="en-US" dirty="0">
                <a:effectLst/>
              </a:rPr>
              <a:t>, M. (2023). Loneliness across time and space. </a:t>
            </a:r>
            <a:r>
              <a:rPr lang="en-US" i="1" dirty="0">
                <a:effectLst/>
              </a:rPr>
              <a:t>Nature Reviews Psychology</a:t>
            </a:r>
            <a:r>
              <a:rPr lang="en-US" dirty="0">
                <a:effectLst/>
              </a:rPr>
              <a:t>, </a:t>
            </a:r>
            <a:r>
              <a:rPr lang="en-US" i="1" dirty="0">
                <a:effectLst/>
              </a:rPr>
              <a:t>2</a:t>
            </a:r>
            <a:r>
              <a:rPr lang="en-US" dirty="0">
                <a:effectLst/>
              </a:rPr>
              <a:t>(1), Article 1. </a:t>
            </a:r>
            <a:r>
              <a:rPr lang="en-US" dirty="0">
                <a:effectLst/>
                <a:hlinkClick r:id="rId5"/>
              </a:rPr>
              <a:t>https://doi.org/10.1038/s44159-022-00124-1</a:t>
            </a:r>
            <a:endParaRPr lang="en-US" dirty="0">
              <a:effectLst/>
            </a:endParaRPr>
          </a:p>
        </p:txBody>
      </p:sp>
      <p:sp>
        <p:nvSpPr>
          <p:cNvPr id="4" name="Footer Placeholder 1">
            <a:extLst>
              <a:ext uri="{FF2B5EF4-FFF2-40B4-BE49-F238E27FC236}">
                <a16:creationId xmlns:a16="http://schemas.microsoft.com/office/drawing/2014/main" id="{887B7913-534D-D678-5FA0-C149F6DCA709}"/>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Loneliness and social media</a:t>
            </a:r>
          </a:p>
        </p:txBody>
      </p:sp>
    </p:spTree>
    <p:extLst>
      <p:ext uri="{BB962C8B-B14F-4D97-AF65-F5344CB8AC3E}">
        <p14:creationId xmlns:p14="http://schemas.microsoft.com/office/powerpoint/2010/main" val="177708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4F1EA-D142-91E9-E8BD-3BE4B0CC4A58}"/>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4ABAD022-8ECD-819C-F0D1-3512AC1B5EF7}"/>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FFFF"/>
              </a:solidFill>
              <a:effectLst/>
              <a:uLnTx/>
              <a:uFillTx/>
              <a:latin typeface="Arial"/>
              <a:ea typeface="+mn-ea"/>
              <a:cs typeface="+mn-cs"/>
            </a:endParaRPr>
          </a:p>
        </p:txBody>
      </p:sp>
      <p:sp>
        <p:nvSpPr>
          <p:cNvPr id="18" name="Titolo 1">
            <a:extLst>
              <a:ext uri="{FF2B5EF4-FFF2-40B4-BE49-F238E27FC236}">
                <a16:creationId xmlns:a16="http://schemas.microsoft.com/office/drawing/2014/main" id="{BA2364CD-ECDC-979A-3E5E-A5F58F04DC1B}"/>
              </a:ext>
            </a:extLst>
          </p:cNvPr>
          <p:cNvSpPr txBox="1">
            <a:spLocks/>
          </p:cNvSpPr>
          <p:nvPr/>
        </p:nvSpPr>
        <p:spPr>
          <a:xfrm>
            <a:off x="4098078" y="308889"/>
            <a:ext cx="9900000" cy="957506"/>
          </a:xfrm>
          <a:prstGeom prst="rect">
            <a:avLst/>
          </a:prstGeom>
        </p:spPr>
        <p:txBody>
          <a:bodyPr/>
          <a:lstStyle>
            <a:lvl1pPr>
              <a:defRPr>
                <a:latin typeface="+mj-lt"/>
                <a:ea typeface="+mj-ea"/>
                <a:cs typeface="+mj-cs"/>
              </a:defRPr>
            </a:lvl1pPr>
          </a:lstStyle>
          <a:p>
            <a:pPr algn="ctr"/>
            <a:r>
              <a:rPr lang="it-CH" altLang="it-CH" sz="4400" b="1" dirty="0">
                <a:latin typeface="Arial" panose="020B0604020202020204" pitchFamily="34" charset="0"/>
                <a:cs typeface="Arial" panose="020B0604020202020204" pitchFamily="34" charset="0"/>
              </a:rPr>
              <a:t>About me</a:t>
            </a:r>
          </a:p>
        </p:txBody>
      </p:sp>
      <p:sp>
        <p:nvSpPr>
          <p:cNvPr id="20" name="Titolo 1">
            <a:extLst>
              <a:ext uri="{FF2B5EF4-FFF2-40B4-BE49-F238E27FC236}">
                <a16:creationId xmlns:a16="http://schemas.microsoft.com/office/drawing/2014/main" id="{9ED544AE-5B20-B765-A687-86002AF84DF8}"/>
              </a:ext>
            </a:extLst>
          </p:cNvPr>
          <p:cNvSpPr txBox="1">
            <a:spLocks/>
          </p:cNvSpPr>
          <p:nvPr/>
        </p:nvSpPr>
        <p:spPr>
          <a:xfrm>
            <a:off x="2009524" y="2388103"/>
            <a:ext cx="10360781" cy="870263"/>
          </a:xfrm>
          <a:prstGeom prst="rect">
            <a:avLst/>
          </a:prstGeom>
        </p:spPr>
        <p:txBody>
          <a:bodyPr/>
          <a:lstStyle>
            <a:lvl1pPr>
              <a:defRPr>
                <a:latin typeface="+mj-lt"/>
                <a:ea typeface="+mj-ea"/>
                <a:cs typeface="+mj-cs"/>
              </a:defRPr>
            </a:lvl1pPr>
          </a:lstStyle>
          <a:p>
            <a:pPr algn="l"/>
            <a:r>
              <a:rPr lang="it-CH" altLang="it-CH" sz="2800" b="1" dirty="0">
                <a:latin typeface="Arial" panose="020B0604020202020204" pitchFamily="34" charset="0"/>
                <a:cs typeface="Arial" panose="020B0604020202020204" pitchFamily="34" charset="0"/>
              </a:rPr>
              <a:t>MSc in Psychology and Cognitive Neuroscience</a:t>
            </a:r>
            <a:endParaRPr lang="it-CH" altLang="it-CH" sz="2000" dirty="0">
              <a:latin typeface="Arial" panose="020B0604020202020204" pitchFamily="34" charset="0"/>
              <a:cs typeface="Arial" panose="020B0604020202020204" pitchFamily="34" charset="0"/>
            </a:endParaRPr>
          </a:p>
          <a:p>
            <a:pPr algn="l"/>
            <a:r>
              <a:rPr lang="it-CH" altLang="it-CH" sz="2000" dirty="0">
                <a:latin typeface="Arial" panose="020B0604020202020204" pitchFamily="34" charset="0"/>
                <a:cs typeface="Arial" panose="020B0604020202020204" pitchFamily="34" charset="0"/>
              </a:rPr>
              <a:t>(Milan, Italy)</a:t>
            </a:r>
            <a:endParaRPr lang="it-CH" altLang="it-CH" sz="2800" dirty="0">
              <a:latin typeface="Arial" panose="020B0604020202020204" pitchFamily="34" charset="0"/>
              <a:cs typeface="Arial" panose="020B0604020202020204" pitchFamily="34" charset="0"/>
            </a:endParaRPr>
          </a:p>
        </p:txBody>
      </p:sp>
      <p:sp>
        <p:nvSpPr>
          <p:cNvPr id="22" name="Titolo 1">
            <a:extLst>
              <a:ext uri="{FF2B5EF4-FFF2-40B4-BE49-F238E27FC236}">
                <a16:creationId xmlns:a16="http://schemas.microsoft.com/office/drawing/2014/main" id="{75E8F048-BAA1-8878-9034-CE01EAE1D69F}"/>
              </a:ext>
            </a:extLst>
          </p:cNvPr>
          <p:cNvSpPr txBox="1">
            <a:spLocks/>
          </p:cNvSpPr>
          <p:nvPr/>
        </p:nvSpPr>
        <p:spPr>
          <a:xfrm>
            <a:off x="2009524" y="4199509"/>
            <a:ext cx="10360783" cy="957506"/>
          </a:xfrm>
          <a:prstGeom prst="rect">
            <a:avLst/>
          </a:prstGeom>
        </p:spPr>
        <p:txBody>
          <a:bodyPr/>
          <a:lstStyle>
            <a:lvl1pPr>
              <a:defRPr>
                <a:latin typeface="+mj-lt"/>
                <a:ea typeface="+mj-ea"/>
                <a:cs typeface="+mj-cs"/>
              </a:defRPr>
            </a:lvl1pPr>
          </a:lstStyle>
          <a:p>
            <a:pPr algn="l"/>
            <a:r>
              <a:rPr lang="en-US" altLang="it-CH" sz="2800" b="1" dirty="0">
                <a:latin typeface="Arial" panose="020B0604020202020204" pitchFamily="34" charset="0"/>
                <a:cs typeface="Arial" panose="020B0604020202020204" pitchFamily="34" charset="0"/>
              </a:rPr>
              <a:t>PhD in Health Communication</a:t>
            </a:r>
            <a:endParaRPr lang="it-IT" sz="2000" i="1" dirty="0">
              <a:latin typeface="Arial" panose="020B0604020202020204" pitchFamily="34" charset="0"/>
              <a:cs typeface="Arial" panose="020B0604020202020204" pitchFamily="34" charset="0"/>
            </a:endParaRPr>
          </a:p>
          <a:p>
            <a:pPr algn="l"/>
            <a:r>
              <a:rPr lang="it-IT" altLang="it-CH" sz="2000" dirty="0">
                <a:latin typeface="Arial" panose="020B0604020202020204" pitchFamily="34" charset="0"/>
                <a:cs typeface="Arial" panose="020B0604020202020204" pitchFamily="34" charset="0"/>
              </a:rPr>
              <a:t>(Lugano, Switzerland)</a:t>
            </a:r>
          </a:p>
        </p:txBody>
      </p:sp>
      <p:sp>
        <p:nvSpPr>
          <p:cNvPr id="23" name="Titolo 1">
            <a:extLst>
              <a:ext uri="{FF2B5EF4-FFF2-40B4-BE49-F238E27FC236}">
                <a16:creationId xmlns:a16="http://schemas.microsoft.com/office/drawing/2014/main" id="{B36C74C3-1552-F11A-CD07-70A13DB84797}"/>
              </a:ext>
            </a:extLst>
          </p:cNvPr>
          <p:cNvSpPr txBox="1">
            <a:spLocks/>
          </p:cNvSpPr>
          <p:nvPr/>
        </p:nvSpPr>
        <p:spPr>
          <a:xfrm>
            <a:off x="2009525" y="6085683"/>
            <a:ext cx="9900000" cy="957506"/>
          </a:xfrm>
          <a:prstGeom prst="rect">
            <a:avLst/>
          </a:prstGeom>
        </p:spPr>
        <p:txBody>
          <a:bodyPr/>
          <a:lstStyle>
            <a:lvl1pPr>
              <a:defRPr>
                <a:latin typeface="+mj-lt"/>
                <a:ea typeface="+mj-ea"/>
                <a:cs typeface="+mj-cs"/>
              </a:defRPr>
            </a:lvl1pPr>
          </a:lstStyle>
          <a:p>
            <a:pPr algn="l"/>
            <a:endParaRPr lang="it-CH" altLang="it-CH" sz="2000" b="1" dirty="0">
              <a:latin typeface="Arial" panose="020B0604020202020204" pitchFamily="34" charset="0"/>
              <a:cs typeface="Arial" panose="020B0604020202020204" pitchFamily="34" charset="0"/>
            </a:endParaRPr>
          </a:p>
        </p:txBody>
      </p:sp>
      <p:grpSp>
        <p:nvGrpSpPr>
          <p:cNvPr id="26" name="Gruppo 25">
            <a:extLst>
              <a:ext uri="{FF2B5EF4-FFF2-40B4-BE49-F238E27FC236}">
                <a16:creationId xmlns:a16="http://schemas.microsoft.com/office/drawing/2014/main" id="{AB0C76E2-FBD5-09C7-8784-3A95C0CDC794}"/>
              </a:ext>
            </a:extLst>
          </p:cNvPr>
          <p:cNvGrpSpPr/>
          <p:nvPr/>
        </p:nvGrpSpPr>
        <p:grpSpPr>
          <a:xfrm>
            <a:off x="1115941" y="2456489"/>
            <a:ext cx="705076" cy="6325789"/>
            <a:chOff x="6705600" y="4152900"/>
            <a:chExt cx="705076" cy="6325789"/>
          </a:xfrm>
        </p:grpSpPr>
        <p:grpSp>
          <p:nvGrpSpPr>
            <p:cNvPr id="19" name="Gruppo 18">
              <a:extLst>
                <a:ext uri="{FF2B5EF4-FFF2-40B4-BE49-F238E27FC236}">
                  <a16:creationId xmlns:a16="http://schemas.microsoft.com/office/drawing/2014/main" id="{A7D3D83F-322E-4A06-2618-AF34B2C31A9F}"/>
                </a:ext>
              </a:extLst>
            </p:cNvPr>
            <p:cNvGrpSpPr/>
            <p:nvPr/>
          </p:nvGrpSpPr>
          <p:grpSpPr>
            <a:xfrm>
              <a:off x="6705600" y="4152900"/>
              <a:ext cx="667268" cy="6134100"/>
              <a:chOff x="6705600" y="4190553"/>
              <a:chExt cx="667268" cy="6134100"/>
            </a:xfrm>
          </p:grpSpPr>
          <p:cxnSp>
            <p:nvCxnSpPr>
              <p:cNvPr id="17" name="Connettore diritto 16">
                <a:extLst>
                  <a:ext uri="{FF2B5EF4-FFF2-40B4-BE49-F238E27FC236}">
                    <a16:creationId xmlns:a16="http://schemas.microsoft.com/office/drawing/2014/main" id="{A848F234-6091-DE27-8CA4-9A45AC2FE23C}"/>
                  </a:ext>
                </a:extLst>
              </p:cNvPr>
              <p:cNvCxnSpPr>
                <a:cxnSpLocks/>
              </p:cNvCxnSpPr>
              <p:nvPr/>
            </p:nvCxnSpPr>
            <p:spPr>
              <a:xfrm>
                <a:off x="7039234" y="4524187"/>
                <a:ext cx="0" cy="5800466"/>
              </a:xfrm>
              <a:prstGeom prst="line">
                <a:avLst/>
              </a:prstGeom>
            </p:spPr>
            <p:style>
              <a:lnRef idx="1">
                <a:schemeClr val="dk1"/>
              </a:lnRef>
              <a:fillRef idx="0">
                <a:schemeClr val="dk1"/>
              </a:fillRef>
              <a:effectRef idx="0">
                <a:schemeClr val="dk1"/>
              </a:effectRef>
              <a:fontRef idx="minor">
                <a:schemeClr val="tx1"/>
              </a:fontRef>
            </p:style>
          </p:cxnSp>
          <p:sp>
            <p:nvSpPr>
              <p:cNvPr id="13" name="Ovale 12">
                <a:extLst>
                  <a:ext uri="{FF2B5EF4-FFF2-40B4-BE49-F238E27FC236}">
                    <a16:creationId xmlns:a16="http://schemas.microsoft.com/office/drawing/2014/main" id="{ABC70B09-F055-97E5-7013-A53813A629FF}"/>
                  </a:ext>
                </a:extLst>
              </p:cNvPr>
              <p:cNvSpPr/>
              <p:nvPr/>
            </p:nvSpPr>
            <p:spPr>
              <a:xfrm>
                <a:off x="6705600" y="4190553"/>
                <a:ext cx="667268" cy="667268"/>
              </a:xfrm>
              <a:prstGeom prst="ellipse">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Ovale 13">
                <a:extLst>
                  <a:ext uri="{FF2B5EF4-FFF2-40B4-BE49-F238E27FC236}">
                    <a16:creationId xmlns:a16="http://schemas.microsoft.com/office/drawing/2014/main" id="{F76DC9E3-155C-679B-D630-AEC1B7A0476F}"/>
                  </a:ext>
                </a:extLst>
              </p:cNvPr>
              <p:cNvSpPr/>
              <p:nvPr/>
            </p:nvSpPr>
            <p:spPr>
              <a:xfrm>
                <a:off x="6705600" y="6076726"/>
                <a:ext cx="667268" cy="667268"/>
              </a:xfrm>
              <a:prstGeom prst="ellipse">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2488B856-2FF9-F49E-727A-3EFC017B1DD2}"/>
                  </a:ext>
                </a:extLst>
              </p:cNvPr>
              <p:cNvSpPr/>
              <p:nvPr/>
            </p:nvSpPr>
            <p:spPr>
              <a:xfrm>
                <a:off x="6705600" y="7962900"/>
                <a:ext cx="667268" cy="667268"/>
              </a:xfrm>
              <a:prstGeom prst="ellipse">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4" name="Ovale 23">
              <a:extLst>
                <a:ext uri="{FF2B5EF4-FFF2-40B4-BE49-F238E27FC236}">
                  <a16:creationId xmlns:a16="http://schemas.microsoft.com/office/drawing/2014/main" id="{31F3BF8E-81C2-5996-5073-218FD7B990AD}"/>
                </a:ext>
              </a:extLst>
            </p:cNvPr>
            <p:cNvSpPr/>
            <p:nvPr/>
          </p:nvSpPr>
          <p:spPr>
            <a:xfrm>
              <a:off x="6743408" y="9811421"/>
              <a:ext cx="667268" cy="667268"/>
            </a:xfrm>
            <a:prstGeom prst="ellipse">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Titolo 1">
            <a:extLst>
              <a:ext uri="{FF2B5EF4-FFF2-40B4-BE49-F238E27FC236}">
                <a16:creationId xmlns:a16="http://schemas.microsoft.com/office/drawing/2014/main" id="{B4C94D49-EC99-EC12-A32B-E2FD6C74BB7E}"/>
              </a:ext>
            </a:extLst>
          </p:cNvPr>
          <p:cNvSpPr txBox="1">
            <a:spLocks/>
          </p:cNvSpPr>
          <p:nvPr/>
        </p:nvSpPr>
        <p:spPr>
          <a:xfrm>
            <a:off x="1988620" y="5975389"/>
            <a:ext cx="7806003" cy="957506"/>
          </a:xfrm>
          <a:prstGeom prst="rect">
            <a:avLst/>
          </a:prstGeom>
        </p:spPr>
        <p:txBody>
          <a:bodyPr/>
          <a:lstStyle>
            <a:lvl1pPr>
              <a:defRPr>
                <a:latin typeface="+mj-lt"/>
                <a:ea typeface="+mj-ea"/>
                <a:cs typeface="+mj-cs"/>
              </a:defRPr>
            </a:lvl1pPr>
          </a:lstStyle>
          <a:p>
            <a:pPr algn="l"/>
            <a:r>
              <a:rPr lang="it-CH" altLang="it-CH" sz="2800" b="1" dirty="0">
                <a:latin typeface="Arial" panose="020B0604020202020204" pitchFamily="34" charset="0"/>
                <a:cs typeface="Arial" panose="020B0604020202020204" pitchFamily="34" charset="0"/>
              </a:rPr>
              <a:t>Harvard T.H. Chan School of Public Health</a:t>
            </a:r>
            <a:r>
              <a:rPr lang="it-CH" altLang="it-CH" sz="2000" b="1" dirty="0">
                <a:latin typeface="Arial" panose="020B0604020202020204" pitchFamily="34" charset="0"/>
                <a:cs typeface="Arial" panose="020B0604020202020204" pitchFamily="34" charset="0"/>
              </a:rPr>
              <a:t> </a:t>
            </a:r>
            <a:r>
              <a:rPr lang="it-CH" altLang="it-CH" sz="2000" dirty="0">
                <a:latin typeface="Arial" panose="020B0604020202020204" pitchFamily="34" charset="0"/>
                <a:cs typeface="Arial" panose="020B0604020202020204" pitchFamily="34" charset="0"/>
              </a:rPr>
              <a:t>(Boston, USA)</a:t>
            </a:r>
          </a:p>
          <a:p>
            <a:pPr algn="l"/>
            <a:r>
              <a:rPr lang="en-US" sz="2000" b="1" dirty="0">
                <a:solidFill>
                  <a:prstClr val="black"/>
                </a:solidFill>
                <a:latin typeface="Arial"/>
                <a:ea typeface="Times New Roman" panose="02020603050405020304" pitchFamily="18" charset="0"/>
              </a:rPr>
              <a:t>Department of Social and Behavioral Sciences – </a:t>
            </a:r>
          </a:p>
          <a:p>
            <a:pPr algn="l"/>
            <a:r>
              <a:rPr lang="en-US" sz="2000" b="1" dirty="0">
                <a:solidFill>
                  <a:prstClr val="black"/>
                </a:solidFill>
                <a:latin typeface="Arial"/>
                <a:ea typeface="Times New Roman" panose="02020603050405020304" pitchFamily="18" charset="0"/>
              </a:rPr>
              <a:t>Lee Kum Sheung Center for Health and Happiness</a:t>
            </a:r>
          </a:p>
        </p:txBody>
      </p:sp>
      <p:pic>
        <p:nvPicPr>
          <p:cNvPr id="2" name="Picture 15">
            <a:extLst>
              <a:ext uri="{FF2B5EF4-FFF2-40B4-BE49-F238E27FC236}">
                <a16:creationId xmlns:a16="http://schemas.microsoft.com/office/drawing/2014/main" id="{CAACD1F7-4F8A-F73B-2341-386403BBA1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062" y="7883226"/>
            <a:ext cx="2298819" cy="1293086"/>
          </a:xfrm>
          <a:prstGeom prst="rect">
            <a:avLst/>
          </a:prstGeom>
        </p:spPr>
      </p:pic>
      <p:sp>
        <p:nvSpPr>
          <p:cNvPr id="3" name="Slide Number Placeholder 2">
            <a:extLst>
              <a:ext uri="{FF2B5EF4-FFF2-40B4-BE49-F238E27FC236}">
                <a16:creationId xmlns:a16="http://schemas.microsoft.com/office/drawing/2014/main" id="{6981C6FD-19FA-AF72-82D2-68DA865CE4BC}"/>
              </a:ext>
            </a:extLst>
          </p:cNvPr>
          <p:cNvSpPr>
            <a:spLocks noGrp="1"/>
          </p:cNvSpPr>
          <p:nvPr>
            <p:ph type="sldNum" sz="quarter" idx="7"/>
          </p:nvPr>
        </p:nvSpPr>
        <p:spPr/>
        <p:txBody>
          <a:bodyPr/>
          <a:lstStyle/>
          <a:p>
            <a:fld id="{B6F15528-21DE-4FAA-801E-634DDDAF4B2B}" type="slidenum">
              <a:rPr lang="it-IT" smtClean="0"/>
              <a:t>2</a:t>
            </a:fld>
            <a:endParaRPr lang="it-IT"/>
          </a:p>
        </p:txBody>
      </p:sp>
      <p:pic>
        <p:nvPicPr>
          <p:cNvPr id="7" name="Picture 6" descr="A hand holding a puzzle piece&#10;&#10;Description automatically generated">
            <a:extLst>
              <a:ext uri="{FF2B5EF4-FFF2-40B4-BE49-F238E27FC236}">
                <a16:creationId xmlns:a16="http://schemas.microsoft.com/office/drawing/2014/main" id="{98561882-CD04-54BA-3EB3-EB81B739A1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082" y="7898897"/>
            <a:ext cx="2298819" cy="1277415"/>
          </a:xfrm>
          <a:prstGeom prst="rect">
            <a:avLst/>
          </a:prstGeom>
        </p:spPr>
      </p:pic>
      <p:sp>
        <p:nvSpPr>
          <p:cNvPr id="12" name="TextBox 11">
            <a:extLst>
              <a:ext uri="{FF2B5EF4-FFF2-40B4-BE49-F238E27FC236}">
                <a16:creationId xmlns:a16="http://schemas.microsoft.com/office/drawing/2014/main" id="{C344034E-0C9F-12B0-031D-60D33A56EA9C}"/>
              </a:ext>
            </a:extLst>
          </p:cNvPr>
          <p:cNvSpPr txBox="1"/>
          <p:nvPr/>
        </p:nvSpPr>
        <p:spPr>
          <a:xfrm>
            <a:off x="1981200" y="9176312"/>
            <a:ext cx="2298819" cy="369332"/>
          </a:xfrm>
          <a:prstGeom prst="rect">
            <a:avLst/>
          </a:prstGeom>
          <a:noFill/>
        </p:spPr>
        <p:txBody>
          <a:bodyPr wrap="square" rtlCol="0">
            <a:spAutoFit/>
          </a:bodyPr>
          <a:lstStyle/>
          <a:p>
            <a:r>
              <a:rPr lang="en-US" dirty="0"/>
              <a:t>HappyB</a:t>
            </a:r>
            <a:endParaRPr lang="it-IT" dirty="0"/>
          </a:p>
        </p:txBody>
      </p:sp>
      <p:sp>
        <p:nvSpPr>
          <p:cNvPr id="16" name="TextBox 15">
            <a:extLst>
              <a:ext uri="{FF2B5EF4-FFF2-40B4-BE49-F238E27FC236}">
                <a16:creationId xmlns:a16="http://schemas.microsoft.com/office/drawing/2014/main" id="{87AE8AC3-B155-4C33-5A6A-7B906C5236CA}"/>
              </a:ext>
            </a:extLst>
          </p:cNvPr>
          <p:cNvSpPr txBox="1"/>
          <p:nvPr/>
        </p:nvSpPr>
        <p:spPr>
          <a:xfrm>
            <a:off x="4543994" y="9208421"/>
            <a:ext cx="2298819" cy="369332"/>
          </a:xfrm>
          <a:prstGeom prst="rect">
            <a:avLst/>
          </a:prstGeom>
          <a:noFill/>
        </p:spPr>
        <p:txBody>
          <a:bodyPr wrap="square" rtlCol="0">
            <a:spAutoFit/>
          </a:bodyPr>
          <a:lstStyle/>
          <a:p>
            <a:r>
              <a:rPr lang="en-US" dirty="0"/>
              <a:t>HappyB2.0</a:t>
            </a:r>
            <a:endParaRPr lang="it-IT" dirty="0"/>
          </a:p>
        </p:txBody>
      </p:sp>
      <p:sp>
        <p:nvSpPr>
          <p:cNvPr id="28" name="TextBox 27">
            <a:extLst>
              <a:ext uri="{FF2B5EF4-FFF2-40B4-BE49-F238E27FC236}">
                <a16:creationId xmlns:a16="http://schemas.microsoft.com/office/drawing/2014/main" id="{81A47301-BA21-FF7F-64D1-477A9E5EF2C5}"/>
              </a:ext>
            </a:extLst>
          </p:cNvPr>
          <p:cNvSpPr txBox="1"/>
          <p:nvPr/>
        </p:nvSpPr>
        <p:spPr>
          <a:xfrm>
            <a:off x="7324253" y="9208421"/>
            <a:ext cx="1819747" cy="369332"/>
          </a:xfrm>
          <a:prstGeom prst="rect">
            <a:avLst/>
          </a:prstGeom>
          <a:noFill/>
        </p:spPr>
        <p:txBody>
          <a:bodyPr wrap="square" rtlCol="0">
            <a:spAutoFit/>
          </a:bodyPr>
          <a:lstStyle/>
          <a:p>
            <a:r>
              <a:rPr lang="en-US" dirty="0"/>
              <a:t>Happiness2.0</a:t>
            </a:r>
            <a:endParaRPr lang="it-IT" dirty="0"/>
          </a:p>
        </p:txBody>
      </p:sp>
      <p:pic>
        <p:nvPicPr>
          <p:cNvPr id="4" name="Picture 3" descr="Shape&#10;&#10;Description automatically generated with medium confidence">
            <a:extLst>
              <a:ext uri="{FF2B5EF4-FFF2-40B4-BE49-F238E27FC236}">
                <a16:creationId xmlns:a16="http://schemas.microsoft.com/office/drawing/2014/main" id="{C42DF726-2F71-6D16-D667-C14A1246AF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0973" y="9650680"/>
            <a:ext cx="1629405" cy="369332"/>
          </a:xfrm>
          <a:prstGeom prst="rect">
            <a:avLst/>
          </a:prstGeom>
        </p:spPr>
      </p:pic>
      <p:pic>
        <p:nvPicPr>
          <p:cNvPr id="5" name="Picture 4">
            <a:extLst>
              <a:ext uri="{FF2B5EF4-FFF2-40B4-BE49-F238E27FC236}">
                <a16:creationId xmlns:a16="http://schemas.microsoft.com/office/drawing/2014/main" id="{15C0A820-C48C-4DB7-778F-2FE9A1B3F5BC}"/>
              </a:ext>
            </a:extLst>
          </p:cNvPr>
          <p:cNvPicPr>
            <a:picLocks noChangeAspect="1"/>
          </p:cNvPicPr>
          <p:nvPr/>
        </p:nvPicPr>
        <p:blipFill>
          <a:blip r:embed="rId6"/>
          <a:stretch>
            <a:fillRect/>
          </a:stretch>
        </p:blipFill>
        <p:spPr>
          <a:xfrm>
            <a:off x="4675569" y="9539017"/>
            <a:ext cx="756334" cy="756334"/>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D7388043-9813-6D77-11F7-8ACAC7D8F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8673" y="9639419"/>
            <a:ext cx="1629405" cy="369332"/>
          </a:xfrm>
          <a:prstGeom prst="rect">
            <a:avLst/>
          </a:prstGeom>
        </p:spPr>
      </p:pic>
      <p:pic>
        <p:nvPicPr>
          <p:cNvPr id="8" name="Picture 18" descr="Immagine che contiene testo&#10;&#10;Descrizione generata automaticamente">
            <a:extLst>
              <a:ext uri="{FF2B5EF4-FFF2-40B4-BE49-F238E27FC236}">
                <a16:creationId xmlns:a16="http://schemas.microsoft.com/office/drawing/2014/main" id="{229A32F6-2014-68B4-6E86-A2EE616F9C6C}"/>
              </a:ext>
            </a:extLst>
          </p:cNvPr>
          <p:cNvPicPr>
            <a:picLocks noChangeAspect="1"/>
          </p:cNvPicPr>
          <p:nvPr/>
        </p:nvPicPr>
        <p:blipFill>
          <a:blip r:embed="rId7"/>
          <a:stretch>
            <a:fillRect/>
          </a:stretch>
        </p:blipFill>
        <p:spPr>
          <a:xfrm>
            <a:off x="14875059" y="9410701"/>
            <a:ext cx="3418804" cy="876300"/>
          </a:xfrm>
          <a:prstGeom prst="rect">
            <a:avLst/>
          </a:prstGeom>
        </p:spPr>
      </p:pic>
      <p:sp>
        <p:nvSpPr>
          <p:cNvPr id="21" name="TextBox 20">
            <a:extLst>
              <a:ext uri="{FF2B5EF4-FFF2-40B4-BE49-F238E27FC236}">
                <a16:creationId xmlns:a16="http://schemas.microsoft.com/office/drawing/2014/main" id="{3C8FB941-3C6E-7B44-5590-F487E549E16E}"/>
              </a:ext>
            </a:extLst>
          </p:cNvPr>
          <p:cNvSpPr txBox="1"/>
          <p:nvPr/>
        </p:nvSpPr>
        <p:spPr>
          <a:xfrm>
            <a:off x="9660479" y="9182100"/>
            <a:ext cx="4951632" cy="646331"/>
          </a:xfrm>
          <a:prstGeom prst="rect">
            <a:avLst/>
          </a:prstGeom>
          <a:noFill/>
        </p:spPr>
        <p:txBody>
          <a:bodyPr wrap="square" rtlCol="0">
            <a:spAutoFit/>
          </a:bodyPr>
          <a:lstStyle/>
          <a:p>
            <a:r>
              <a:rPr lang="en-US" dirty="0" err="1"/>
              <a:t>Health&amp;Happiness</a:t>
            </a:r>
            <a:r>
              <a:rPr lang="en-US" dirty="0"/>
              <a:t> </a:t>
            </a:r>
          </a:p>
          <a:p>
            <a:r>
              <a:rPr lang="en-US" dirty="0"/>
              <a:t>(with Garmin)</a:t>
            </a:r>
            <a:endParaRPr lang="it-IT" dirty="0"/>
          </a:p>
        </p:txBody>
      </p:sp>
      <p:pic>
        <p:nvPicPr>
          <p:cNvPr id="31" name="Picture 30">
            <a:extLst>
              <a:ext uri="{FF2B5EF4-FFF2-40B4-BE49-F238E27FC236}">
                <a16:creationId xmlns:a16="http://schemas.microsoft.com/office/drawing/2014/main" id="{2131CBF5-BD88-DFB4-FAE8-D68CABF1FD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4623" y="7898237"/>
            <a:ext cx="1926399" cy="1263064"/>
          </a:xfrm>
          <a:prstGeom prst="rect">
            <a:avLst/>
          </a:prstGeom>
        </p:spPr>
      </p:pic>
      <p:pic>
        <p:nvPicPr>
          <p:cNvPr id="29" name="Picture 28" descr="A group of people wearing purple and green clothes&#10;&#10;Description automatically generated">
            <a:extLst>
              <a:ext uri="{FF2B5EF4-FFF2-40B4-BE49-F238E27FC236}">
                <a16:creationId xmlns:a16="http://schemas.microsoft.com/office/drawing/2014/main" id="{88C091A3-5FFF-4490-E5FD-AEAD2FEE7B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8050" y="7844058"/>
            <a:ext cx="2438084" cy="1371422"/>
          </a:xfrm>
          <a:prstGeom prst="rect">
            <a:avLst/>
          </a:prstGeom>
        </p:spPr>
      </p:pic>
      <p:pic>
        <p:nvPicPr>
          <p:cNvPr id="1026" name="Picture 2" descr="Boston Children's Hospital | PEDSnet">
            <a:extLst>
              <a:ext uri="{FF2B5EF4-FFF2-40B4-BE49-F238E27FC236}">
                <a16:creationId xmlns:a16="http://schemas.microsoft.com/office/drawing/2014/main" id="{D8259652-F6B3-1E12-5865-4D903710201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989511" y="7945020"/>
            <a:ext cx="2896163" cy="95750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DE70879-ADD4-961D-5B46-431EF39ECBCB}"/>
              </a:ext>
            </a:extLst>
          </p:cNvPr>
          <p:cNvSpPr txBox="1"/>
          <p:nvPr/>
        </p:nvSpPr>
        <p:spPr>
          <a:xfrm>
            <a:off x="11989511" y="8992360"/>
            <a:ext cx="4951632" cy="369332"/>
          </a:xfrm>
          <a:prstGeom prst="rect">
            <a:avLst/>
          </a:prstGeom>
          <a:noFill/>
        </p:spPr>
        <p:txBody>
          <a:bodyPr wrap="square" rtlCol="0">
            <a:spAutoFit/>
          </a:bodyPr>
          <a:lstStyle/>
          <a:p>
            <a:r>
              <a:rPr lang="en-US" dirty="0"/>
              <a:t>Collab with Digital Wellness Lab</a:t>
            </a:r>
            <a:endParaRPr lang="it-IT" dirty="0"/>
          </a:p>
        </p:txBody>
      </p:sp>
    </p:spTree>
    <p:extLst>
      <p:ext uri="{BB962C8B-B14F-4D97-AF65-F5344CB8AC3E}">
        <p14:creationId xmlns:p14="http://schemas.microsoft.com/office/powerpoint/2010/main" val="1188723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5D9CDF98-2CF3-A173-8F34-9673ECD3C50C}"/>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6046DA27-6193-0947-2809-D37ABDB01794}"/>
              </a:ext>
            </a:extLst>
          </p:cNvPr>
          <p:cNvSpPr/>
          <p:nvPr/>
        </p:nvSpPr>
        <p:spPr>
          <a:xfrm>
            <a:off x="-152400" y="-54173"/>
            <a:ext cx="18669000" cy="15145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18" descr="Immagine che contiene testo&#10;&#10;Descrizione generata automaticamente">
            <a:extLst>
              <a:ext uri="{FF2B5EF4-FFF2-40B4-BE49-F238E27FC236}">
                <a16:creationId xmlns:a16="http://schemas.microsoft.com/office/drawing/2014/main" id="{D0D2C1AE-90F0-77D5-3E65-29CD17286DF3}"/>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8" name="TextBox 7">
            <a:extLst>
              <a:ext uri="{FF2B5EF4-FFF2-40B4-BE49-F238E27FC236}">
                <a16:creationId xmlns:a16="http://schemas.microsoft.com/office/drawing/2014/main" id="{E9CD4922-DB35-45E6-715A-E7411D3AFCBD}"/>
              </a:ext>
            </a:extLst>
          </p:cNvPr>
          <p:cNvSpPr txBox="1"/>
          <p:nvPr/>
        </p:nvSpPr>
        <p:spPr>
          <a:xfrm>
            <a:off x="0" y="9517559"/>
            <a:ext cx="16383000" cy="769441"/>
          </a:xfrm>
          <a:prstGeom prst="rect">
            <a:avLst/>
          </a:prstGeom>
          <a:noFill/>
        </p:spPr>
        <p:txBody>
          <a:bodyPr wrap="square">
            <a:spAutoFit/>
          </a:bodyPr>
          <a:lstStyle/>
          <a:p>
            <a:r>
              <a:rPr lang="en-US" sz="1100" dirty="0">
                <a:effectLst/>
                <a:latin typeface="Arial" panose="020B0604020202020204" pitchFamily="34" charset="0"/>
                <a:cs typeface="Arial" panose="020B0604020202020204" pitchFamily="34" charset="0"/>
              </a:rPr>
              <a:t>Marciano, L., Schulz, P. J., &amp; Camerini, A.-L. (2022). How do depression, duration of internet use and social connection in adolescence influence each other over time? An extension of the RI-CLPM including contextual factors. Computers in Human Behavior, 136, 107390. </a:t>
            </a:r>
            <a:r>
              <a:rPr lang="en-US" sz="1100" dirty="0">
                <a:effectLst/>
                <a:latin typeface="Arial" panose="020B0604020202020204" pitchFamily="34" charset="0"/>
                <a:cs typeface="Arial" panose="020B0604020202020204" pitchFamily="34" charset="0"/>
                <a:hlinkClick r:id="rId4"/>
              </a:rPr>
              <a:t>https://doi.org/10.1016/j.chb.2022.107390</a:t>
            </a:r>
            <a:r>
              <a:rPr lang="en-US" sz="1100" dirty="0">
                <a:effectLst/>
                <a:latin typeface="Arial" panose="020B0604020202020204" pitchFamily="34" charset="0"/>
                <a:cs typeface="Arial" panose="020B0604020202020204" pitchFamily="34" charset="0"/>
              </a:rPr>
              <a:t> </a:t>
            </a:r>
          </a:p>
          <a:p>
            <a:r>
              <a:rPr lang="en-US" sz="1100" dirty="0">
                <a:effectLst/>
                <a:latin typeface="Arial" panose="020B0604020202020204" pitchFamily="34" charset="0"/>
                <a:cs typeface="Arial" panose="020B0604020202020204" pitchFamily="34" charset="0"/>
              </a:rPr>
              <a:t>Valkenburg, P. M., &amp; Peter, J. (2009). Social consequences of the internet for adolescents: A decade of research. Current Directions in Psychological Science, 18(1), 1–5. </a:t>
            </a:r>
            <a:r>
              <a:rPr lang="en-US" sz="1100" dirty="0">
                <a:effectLst/>
                <a:latin typeface="Arial" panose="020B0604020202020204" pitchFamily="34" charset="0"/>
                <a:cs typeface="Arial" panose="020B0604020202020204" pitchFamily="34" charset="0"/>
                <a:hlinkClick r:id="rId5"/>
              </a:rPr>
              <a:t>https://doi.org/10.1111/j.1467-8721.2009.01595.x</a:t>
            </a:r>
            <a:endParaRPr lang="en-US" sz="1100" dirty="0">
              <a:effectLst/>
              <a:latin typeface="Arial" panose="020B0604020202020204" pitchFamily="34" charset="0"/>
              <a:cs typeface="Arial" panose="020B0604020202020204" pitchFamily="34" charset="0"/>
            </a:endParaRPr>
          </a:p>
          <a:p>
            <a:r>
              <a:rPr lang="en-US" sz="1100" dirty="0" err="1">
                <a:effectLst/>
                <a:latin typeface="Arial" panose="020B0604020202020204" pitchFamily="34" charset="0"/>
                <a:cs typeface="Arial" panose="020B0604020202020204" pitchFamily="34" charset="0"/>
              </a:rPr>
              <a:t>Sbarra</a:t>
            </a:r>
            <a:r>
              <a:rPr lang="en-US" sz="1100" dirty="0">
                <a:effectLst/>
                <a:latin typeface="Arial" panose="020B0604020202020204" pitchFamily="34" charset="0"/>
                <a:cs typeface="Arial" panose="020B0604020202020204" pitchFamily="34" charset="0"/>
              </a:rPr>
              <a:t>, D. A., Briskin, J. L., &amp; </a:t>
            </a:r>
            <a:r>
              <a:rPr lang="en-US" sz="1100" dirty="0" err="1">
                <a:effectLst/>
                <a:latin typeface="Arial" panose="020B0604020202020204" pitchFamily="34" charset="0"/>
                <a:cs typeface="Arial" panose="020B0604020202020204" pitchFamily="34" charset="0"/>
              </a:rPr>
              <a:t>Slatcher</a:t>
            </a:r>
            <a:r>
              <a:rPr lang="en-US" sz="1100" dirty="0">
                <a:effectLst/>
                <a:latin typeface="Arial" panose="020B0604020202020204" pitchFamily="34" charset="0"/>
                <a:cs typeface="Arial" panose="020B0604020202020204" pitchFamily="34" charset="0"/>
              </a:rPr>
              <a:t>, R. B. (2019). Smartphones and close relationships: The case for an evolutionary mismatch. Perspectives on Psychological Science, 14(4), 596–618. </a:t>
            </a:r>
            <a:r>
              <a:rPr lang="en-US" sz="1100" dirty="0">
                <a:effectLst/>
                <a:latin typeface="Arial" panose="020B0604020202020204" pitchFamily="34" charset="0"/>
                <a:cs typeface="Arial" panose="020B0604020202020204" pitchFamily="34" charset="0"/>
                <a:hlinkClick r:id="rId6"/>
              </a:rPr>
              <a:t>https://doi.org/10.1177/1745691619826535</a:t>
            </a:r>
            <a:r>
              <a:rPr lang="en-US" sz="1100" dirty="0">
                <a:effectLst/>
                <a:latin typeface="Arial" panose="020B0604020202020204" pitchFamily="34" charset="0"/>
                <a:cs typeface="Arial" panose="020B0604020202020204" pitchFamily="34" charset="0"/>
              </a:rPr>
              <a:t> </a:t>
            </a:r>
          </a:p>
        </p:txBody>
      </p:sp>
      <p:sp>
        <p:nvSpPr>
          <p:cNvPr id="2" name="Google Shape;158;p7">
            <a:extLst>
              <a:ext uri="{FF2B5EF4-FFF2-40B4-BE49-F238E27FC236}">
                <a16:creationId xmlns:a16="http://schemas.microsoft.com/office/drawing/2014/main" id="{809CA76F-5C2A-FE14-0581-8BDE5423FBBC}"/>
              </a:ext>
            </a:extLst>
          </p:cNvPr>
          <p:cNvSpPr txBox="1"/>
          <p:nvPr/>
        </p:nvSpPr>
        <p:spPr>
          <a:xfrm>
            <a:off x="1676400" y="251371"/>
            <a:ext cx="14338214"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Depression, social connection, and Internet use</a:t>
            </a:r>
            <a:endParaRPr sz="4800" dirty="0"/>
          </a:p>
        </p:txBody>
      </p:sp>
      <p:graphicFrame>
        <p:nvGraphicFramePr>
          <p:cNvPr id="14" name="Table 13">
            <a:extLst>
              <a:ext uri="{FF2B5EF4-FFF2-40B4-BE49-F238E27FC236}">
                <a16:creationId xmlns:a16="http://schemas.microsoft.com/office/drawing/2014/main" id="{468ED86B-B7E9-F7AB-6960-2375B85DB7CC}"/>
              </a:ext>
            </a:extLst>
          </p:cNvPr>
          <p:cNvGraphicFramePr>
            <a:graphicFrameLocks noGrp="1"/>
          </p:cNvGraphicFramePr>
          <p:nvPr>
            <p:extLst>
              <p:ext uri="{D42A27DB-BD31-4B8C-83A1-F6EECF244321}">
                <p14:modId xmlns:p14="http://schemas.microsoft.com/office/powerpoint/2010/main" val="942248605"/>
              </p:ext>
            </p:extLst>
          </p:nvPr>
        </p:nvGraphicFramePr>
        <p:xfrm>
          <a:off x="1905000" y="3390900"/>
          <a:ext cx="15087600" cy="3886200"/>
        </p:xfrm>
        <a:graphic>
          <a:graphicData uri="http://schemas.openxmlformats.org/drawingml/2006/table">
            <a:tbl>
              <a:tblPr firstRow="1" bandRow="1">
                <a:tableStyleId>{74C1A8A3-306A-4EB7-A6B1-4F7E0EB9C5D6}</a:tableStyleId>
              </a:tblPr>
              <a:tblGrid>
                <a:gridCol w="7543800">
                  <a:extLst>
                    <a:ext uri="{9D8B030D-6E8A-4147-A177-3AD203B41FA5}">
                      <a16:colId xmlns:a16="http://schemas.microsoft.com/office/drawing/2014/main" val="3914996245"/>
                    </a:ext>
                  </a:extLst>
                </a:gridCol>
                <a:gridCol w="7543800">
                  <a:extLst>
                    <a:ext uri="{9D8B030D-6E8A-4147-A177-3AD203B41FA5}">
                      <a16:colId xmlns:a16="http://schemas.microsoft.com/office/drawing/2014/main" val="3095180917"/>
                    </a:ext>
                  </a:extLst>
                </a:gridCol>
              </a:tblGrid>
              <a:tr h="507664">
                <a:tc>
                  <a:txBody>
                    <a:bodyPr/>
                    <a:lstStyle/>
                    <a:p>
                      <a:r>
                        <a:rPr lang="it-IT" sz="2400" dirty="0">
                          <a:latin typeface="Arial" panose="020B0604020202020204" pitchFamily="34" charset="0"/>
                          <a:cs typeface="Arial" panose="020B0604020202020204" pitchFamily="34" charset="0"/>
                        </a:rPr>
                        <a:t>Internet-enhanced self-disclosure hypothesis </a:t>
                      </a:r>
                    </a:p>
                  </a:txBody>
                  <a:tcPr/>
                </a:tc>
                <a:tc>
                  <a:txBody>
                    <a:bodyPr/>
                    <a:lstStyle/>
                    <a:p>
                      <a:r>
                        <a:rPr lang="it-IT" sz="2400" dirty="0">
                          <a:latin typeface="Arial" panose="020B0604020202020204" pitchFamily="34" charset="0"/>
                          <a:cs typeface="Arial" panose="020B0604020202020204" pitchFamily="34" charset="0"/>
                        </a:rPr>
                        <a:t>Evolutionary mismatch model</a:t>
                      </a:r>
                    </a:p>
                  </a:txBody>
                  <a:tcPr/>
                </a:tc>
                <a:extLst>
                  <a:ext uri="{0D108BD9-81ED-4DB2-BD59-A6C34878D82A}">
                    <a16:rowId xmlns:a16="http://schemas.microsoft.com/office/drawing/2014/main" val="1322359079"/>
                  </a:ext>
                </a:extLst>
              </a:tr>
              <a:tr h="3378536">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Richness of communication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Self-disclosure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Increased frequency/quality of relationships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Teens socially “poor” and “rich” would get “richer”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Extended space for socialization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Compensation for lack of offline social connections</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Increased well-being</a:t>
                      </a:r>
                    </a:p>
                    <a:p>
                      <a:pPr marL="342900" indent="-342900">
                        <a:buFont typeface="Arial" panose="020B0604020202020204" pitchFamily="34" charset="0"/>
                        <a:buChar char="•"/>
                      </a:pPr>
                      <a:endParaRPr lang="it-IT" sz="2400" dirty="0">
                        <a:latin typeface="Arial" panose="020B0604020202020204" pitchFamily="34" charset="0"/>
                        <a:cs typeface="Arial" panose="020B0604020202020204" pitchFamily="34" charset="0"/>
                      </a:endParaRPr>
                    </a:p>
                  </a:txBody>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Crucial processes that promote intimacy, security, trust, and cooperation have been altered by online communication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“Mismatch”</a:t>
                      </a:r>
                    </a:p>
                    <a:p>
                      <a:pPr marL="342900" indent="-342900">
                        <a:buFont typeface="Arial" panose="020B0604020202020204" pitchFamily="34" charset="0"/>
                        <a:buChar char="•"/>
                      </a:pPr>
                      <a:r>
                        <a:rPr lang="en-US" sz="2400" i="1" dirty="0">
                          <a:latin typeface="Arial" panose="020B0604020202020204" pitchFamily="34" charset="0"/>
                          <a:cs typeface="Arial" panose="020B0604020202020204" pitchFamily="34" charset="0"/>
                        </a:rPr>
                        <a:t>Superficial</a:t>
                      </a:r>
                      <a:r>
                        <a:rPr lang="en-US" sz="2400" dirty="0">
                          <a:latin typeface="Arial" panose="020B0604020202020204" pitchFamily="34" charset="0"/>
                          <a:cs typeface="Arial" panose="020B0604020202020204" pitchFamily="34" charset="0"/>
                        </a:rPr>
                        <a:t> disclosure followed by a </a:t>
                      </a:r>
                      <a:r>
                        <a:rPr lang="en-US" sz="2400" i="1" dirty="0">
                          <a:latin typeface="Arial" panose="020B0604020202020204" pitchFamily="34" charset="0"/>
                          <a:cs typeface="Arial" panose="020B0604020202020204" pitchFamily="34" charset="0"/>
                        </a:rPr>
                        <a:t>superficial </a:t>
                      </a:r>
                      <a:r>
                        <a:rPr lang="en-US" sz="2400" i="0"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esponse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Displacing/poor time with friends</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Decreased well-being</a:t>
                      </a:r>
                      <a:endParaRPr lang="it-IT"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00159892"/>
                  </a:ext>
                </a:extLst>
              </a:tr>
            </a:tbl>
          </a:graphicData>
        </a:graphic>
      </p:graphicFrame>
      <p:sp>
        <p:nvSpPr>
          <p:cNvPr id="15" name="TextBox 14">
            <a:extLst>
              <a:ext uri="{FF2B5EF4-FFF2-40B4-BE49-F238E27FC236}">
                <a16:creationId xmlns:a16="http://schemas.microsoft.com/office/drawing/2014/main" id="{02432F1E-C2FB-6343-F0E2-C7DF540E7C3F}"/>
              </a:ext>
            </a:extLst>
          </p:cNvPr>
          <p:cNvSpPr txBox="1"/>
          <p:nvPr/>
        </p:nvSpPr>
        <p:spPr>
          <a:xfrm>
            <a:off x="5486400" y="2202694"/>
            <a:ext cx="73152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Competitive theoretical models</a:t>
            </a:r>
            <a:endParaRPr lang="it-IT" sz="3600" dirty="0">
              <a:latin typeface="Arial" panose="020B0604020202020204" pitchFamily="34" charset="0"/>
              <a:cs typeface="Arial" panose="020B0604020202020204" pitchFamily="34" charset="0"/>
            </a:endParaRPr>
          </a:p>
        </p:txBody>
      </p:sp>
      <p:sp>
        <p:nvSpPr>
          <p:cNvPr id="5" name="Footer Placeholder 1">
            <a:extLst>
              <a:ext uri="{FF2B5EF4-FFF2-40B4-BE49-F238E27FC236}">
                <a16:creationId xmlns:a16="http://schemas.microsoft.com/office/drawing/2014/main" id="{1964BD25-FC4E-5AF6-43C3-3A35235E7279}"/>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Loneliness and social media</a:t>
            </a:r>
          </a:p>
        </p:txBody>
      </p:sp>
    </p:spTree>
    <p:extLst>
      <p:ext uri="{BB962C8B-B14F-4D97-AF65-F5344CB8AC3E}">
        <p14:creationId xmlns:p14="http://schemas.microsoft.com/office/powerpoint/2010/main" val="772488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F55A8735-03FC-DAFC-482A-36DA23C685E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D6ADD60-FF97-4B5B-7EFE-910D74EAC54A}"/>
              </a:ext>
            </a:extLst>
          </p:cNvPr>
          <p:cNvPicPr>
            <a:picLocks noChangeAspect="1"/>
          </p:cNvPicPr>
          <p:nvPr/>
        </p:nvPicPr>
        <p:blipFill>
          <a:blip r:embed="rId3"/>
          <a:stretch>
            <a:fillRect/>
          </a:stretch>
        </p:blipFill>
        <p:spPr>
          <a:xfrm>
            <a:off x="609600" y="2012725"/>
            <a:ext cx="12328510" cy="7588571"/>
          </a:xfrm>
          <a:prstGeom prst="rect">
            <a:avLst/>
          </a:prstGeom>
        </p:spPr>
      </p:pic>
      <p:sp>
        <p:nvSpPr>
          <p:cNvPr id="10" name="Rettangolo 5">
            <a:extLst>
              <a:ext uri="{FF2B5EF4-FFF2-40B4-BE49-F238E27FC236}">
                <a16:creationId xmlns:a16="http://schemas.microsoft.com/office/drawing/2014/main" id="{36E67109-710F-ACB4-F1B4-7C6E651EBEAC}"/>
              </a:ext>
            </a:extLst>
          </p:cNvPr>
          <p:cNvSpPr/>
          <p:nvPr/>
        </p:nvSpPr>
        <p:spPr>
          <a:xfrm>
            <a:off x="-152400" y="-54173"/>
            <a:ext cx="18669000" cy="15145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18" descr="Immagine che contiene testo&#10;&#10;Descrizione generata automaticamente">
            <a:extLst>
              <a:ext uri="{FF2B5EF4-FFF2-40B4-BE49-F238E27FC236}">
                <a16:creationId xmlns:a16="http://schemas.microsoft.com/office/drawing/2014/main" id="{4FA3DCF1-EFE2-0F8B-3D69-701EEF47319E}"/>
              </a:ext>
            </a:extLst>
          </p:cNvPr>
          <p:cNvPicPr>
            <a:picLocks noChangeAspect="1"/>
          </p:cNvPicPr>
          <p:nvPr/>
        </p:nvPicPr>
        <p:blipFill>
          <a:blip r:embed="rId4"/>
          <a:stretch>
            <a:fillRect/>
          </a:stretch>
        </p:blipFill>
        <p:spPr>
          <a:xfrm>
            <a:off x="14875059" y="9410701"/>
            <a:ext cx="3418804" cy="876300"/>
          </a:xfrm>
          <a:prstGeom prst="rect">
            <a:avLst/>
          </a:prstGeom>
        </p:spPr>
      </p:pic>
      <p:sp>
        <p:nvSpPr>
          <p:cNvPr id="8" name="TextBox 7">
            <a:extLst>
              <a:ext uri="{FF2B5EF4-FFF2-40B4-BE49-F238E27FC236}">
                <a16:creationId xmlns:a16="http://schemas.microsoft.com/office/drawing/2014/main" id="{23FD74D8-DA91-BA6A-807E-A8FE9DD4E0FB}"/>
              </a:ext>
            </a:extLst>
          </p:cNvPr>
          <p:cNvSpPr txBox="1"/>
          <p:nvPr/>
        </p:nvSpPr>
        <p:spPr>
          <a:xfrm>
            <a:off x="0" y="9852792"/>
            <a:ext cx="14097000" cy="430887"/>
          </a:xfrm>
          <a:prstGeom prst="rect">
            <a:avLst/>
          </a:prstGeom>
          <a:noFill/>
        </p:spPr>
        <p:txBody>
          <a:bodyPr wrap="square">
            <a:spAutoFit/>
          </a:bodyPr>
          <a:lstStyle/>
          <a:p>
            <a:r>
              <a:rPr lang="en-US" sz="1100" dirty="0">
                <a:effectLst/>
                <a:latin typeface="Arial" panose="020B0604020202020204" pitchFamily="34" charset="0"/>
                <a:cs typeface="Arial" panose="020B0604020202020204" pitchFamily="34" charset="0"/>
              </a:rPr>
              <a:t>Marciano, L., Schulz, P. J., &amp; Camerini, A.-L. (2022). How do depression, duration of internet use and social connection in adolescence influence each other over time? An extension of the RI-CLPM including contextual factors. Computers in Human Behavior, 136, 107390. https://doi.org/10.1016/j.chb.2022.107390</a:t>
            </a:r>
          </a:p>
        </p:txBody>
      </p:sp>
      <p:sp>
        <p:nvSpPr>
          <p:cNvPr id="2" name="Google Shape;158;p7">
            <a:extLst>
              <a:ext uri="{FF2B5EF4-FFF2-40B4-BE49-F238E27FC236}">
                <a16:creationId xmlns:a16="http://schemas.microsoft.com/office/drawing/2014/main" id="{1A1F478A-AF0D-AADF-5E81-E49922F950A0}"/>
              </a:ext>
            </a:extLst>
          </p:cNvPr>
          <p:cNvSpPr txBox="1"/>
          <p:nvPr/>
        </p:nvSpPr>
        <p:spPr>
          <a:xfrm>
            <a:off x="1676400" y="251371"/>
            <a:ext cx="14338214"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Depression, social connection, and Internet use</a:t>
            </a:r>
            <a:endParaRPr sz="4800" dirty="0"/>
          </a:p>
        </p:txBody>
      </p:sp>
      <p:sp>
        <p:nvSpPr>
          <p:cNvPr id="5" name="TextBox 4">
            <a:extLst>
              <a:ext uri="{FF2B5EF4-FFF2-40B4-BE49-F238E27FC236}">
                <a16:creationId xmlns:a16="http://schemas.microsoft.com/office/drawing/2014/main" id="{D1997138-168F-1417-4382-3E8FF7F4BAE3}"/>
              </a:ext>
            </a:extLst>
          </p:cNvPr>
          <p:cNvSpPr txBox="1"/>
          <p:nvPr/>
        </p:nvSpPr>
        <p:spPr>
          <a:xfrm>
            <a:off x="4343400" y="8949036"/>
            <a:ext cx="7662041" cy="461665"/>
          </a:xfrm>
          <a:prstGeom prst="rect">
            <a:avLst/>
          </a:prstGeom>
          <a:noFill/>
        </p:spPr>
        <p:txBody>
          <a:bodyPr wrap="square">
            <a:spAutoFit/>
          </a:bodyPr>
          <a:lstStyle/>
          <a:p>
            <a:r>
              <a:rPr lang="en-US" sz="2400" b="0" i="0" u="none" strike="noStrike" baseline="0" dirty="0">
                <a:solidFill>
                  <a:srgbClr val="000000"/>
                </a:solidFill>
                <a:latin typeface="Arial" panose="020B0604020202020204" pitchFamily="34" charset="0"/>
                <a:cs typeface="Arial" panose="020B0604020202020204" pitchFamily="34" charset="0"/>
              </a:rPr>
              <a:t> N=981 early adolescents (Mage = 11.37, SD = 0.55) </a:t>
            </a:r>
            <a:endParaRPr lang="it-IT"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88AD3CE-A06F-E87F-17DF-A55D28AF0ECE}"/>
              </a:ext>
            </a:extLst>
          </p:cNvPr>
          <p:cNvSpPr txBox="1"/>
          <p:nvPr/>
        </p:nvSpPr>
        <p:spPr>
          <a:xfrm>
            <a:off x="12268200" y="3240687"/>
            <a:ext cx="5801709" cy="4524315"/>
          </a:xfrm>
          <a:prstGeom prst="rect">
            <a:avLst/>
          </a:prstGeom>
          <a:noFill/>
        </p:spPr>
        <p:txBody>
          <a:bodyPr wrap="square">
            <a:spAutoFit/>
          </a:bodyPr>
          <a:lstStyle/>
          <a:p>
            <a:pPr marL="285750" indent="-285750">
              <a:buFont typeface="Arial" panose="020B0604020202020204" pitchFamily="34" charset="0"/>
              <a:buChar char="•"/>
            </a:pPr>
            <a:r>
              <a:rPr lang="it-IT" dirty="0"/>
              <a:t>At the </a:t>
            </a:r>
            <a:r>
              <a:rPr lang="it-IT" b="1" dirty="0"/>
              <a:t>within-person level</a:t>
            </a:r>
            <a:r>
              <a:rPr lang="it-IT" dirty="0"/>
              <a:t>, a higher duration of Internet use increased depression, and, to a lower extent, higher depression levels increased the duration of Internet use.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These effects were </a:t>
            </a:r>
            <a:r>
              <a:rPr lang="it-IT" b="1" dirty="0"/>
              <a:t>not mediated by more offline time spent with peers.</a:t>
            </a:r>
            <a:r>
              <a:rPr lang="it-IT" dirty="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At the </a:t>
            </a:r>
            <a:r>
              <a:rPr lang="it-IT" b="1" dirty="0"/>
              <a:t>between-person level</a:t>
            </a:r>
            <a:r>
              <a:rPr lang="it-IT" dirty="0"/>
              <a:t>, heavier Internet users reported higher levels of social connections with friends.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Being </a:t>
            </a:r>
            <a:r>
              <a:rPr lang="it-IT" b="1" dirty="0"/>
              <a:t>female </a:t>
            </a:r>
            <a:r>
              <a:rPr lang="it-IT" dirty="0"/>
              <a:t>and </a:t>
            </a:r>
            <a:r>
              <a:rPr lang="it-IT" b="1" dirty="0"/>
              <a:t>possessing Internet-enabled mobile devices </a:t>
            </a:r>
            <a:r>
              <a:rPr lang="it-IT" dirty="0"/>
              <a:t>contributed to higher levels of initial depressive symptoms, whereas having a good family relationship was a protective factor.</a:t>
            </a:r>
          </a:p>
        </p:txBody>
      </p:sp>
      <p:sp>
        <p:nvSpPr>
          <p:cNvPr id="6" name="Footer Placeholder 1">
            <a:extLst>
              <a:ext uri="{FF2B5EF4-FFF2-40B4-BE49-F238E27FC236}">
                <a16:creationId xmlns:a16="http://schemas.microsoft.com/office/drawing/2014/main" id="{6A490FC5-8C14-65D4-8901-310450757B55}"/>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Loneliness and social media</a:t>
            </a:r>
          </a:p>
        </p:txBody>
      </p:sp>
    </p:spTree>
    <p:extLst>
      <p:ext uri="{BB962C8B-B14F-4D97-AF65-F5344CB8AC3E}">
        <p14:creationId xmlns:p14="http://schemas.microsoft.com/office/powerpoint/2010/main" val="4087960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50A0E718-72D7-71A0-D72E-D3EFCC1A5304}"/>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75D66F8F-AEEA-4397-36F0-CDFDF21686ED}"/>
              </a:ext>
            </a:extLst>
          </p:cNvPr>
          <p:cNvSpPr/>
          <p:nvPr/>
        </p:nvSpPr>
        <p:spPr>
          <a:xfrm>
            <a:off x="-152400" y="-54173"/>
            <a:ext cx="18669000" cy="15145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18" descr="Immagine che contiene testo&#10;&#10;Descrizione generata automaticamente">
            <a:extLst>
              <a:ext uri="{FF2B5EF4-FFF2-40B4-BE49-F238E27FC236}">
                <a16:creationId xmlns:a16="http://schemas.microsoft.com/office/drawing/2014/main" id="{EA4CDE32-9CF0-377E-691E-A4EA1EDB7748}"/>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2" name="Google Shape;158;p7">
            <a:extLst>
              <a:ext uri="{FF2B5EF4-FFF2-40B4-BE49-F238E27FC236}">
                <a16:creationId xmlns:a16="http://schemas.microsoft.com/office/drawing/2014/main" id="{064CF8C0-913C-C8FA-EB94-91AF066DB22B}"/>
              </a:ext>
            </a:extLst>
          </p:cNvPr>
          <p:cNvSpPr txBox="1"/>
          <p:nvPr/>
        </p:nvSpPr>
        <p:spPr>
          <a:xfrm>
            <a:off x="1676400" y="251371"/>
            <a:ext cx="14338214" cy="957506"/>
          </a:xfrm>
          <a:prstGeom prst="rect">
            <a:avLst/>
          </a:prstGeom>
          <a:noFill/>
          <a:ln>
            <a:noFill/>
          </a:ln>
        </p:spPr>
        <p:txBody>
          <a:bodyPr spcFirstLastPara="1" wrap="square" lIns="137138" tIns="68550" rIns="137138" bIns="68550" anchor="t" anchorCtr="0">
            <a:noAutofit/>
          </a:bodyPr>
          <a:lstStyle/>
          <a:p>
            <a:pPr algn="ctr" rtl="0"/>
            <a:r>
              <a:rPr lang="it-IT" sz="4800" b="1" dirty="0">
                <a:solidFill>
                  <a:schemeClr val="dk1"/>
                </a:solidFill>
                <a:latin typeface="Arial"/>
                <a:ea typeface="Arial"/>
                <a:cs typeface="Arial"/>
                <a:sym typeface="Arial"/>
              </a:rPr>
              <a:t>The missing points</a:t>
            </a:r>
            <a:endParaRPr sz="4800" dirty="0"/>
          </a:p>
        </p:txBody>
      </p:sp>
      <p:graphicFrame>
        <p:nvGraphicFramePr>
          <p:cNvPr id="4" name="Diagram 3">
            <a:extLst>
              <a:ext uri="{FF2B5EF4-FFF2-40B4-BE49-F238E27FC236}">
                <a16:creationId xmlns:a16="http://schemas.microsoft.com/office/drawing/2014/main" id="{8E59ED88-41CA-7DCA-CC59-30DA80097A6F}"/>
              </a:ext>
            </a:extLst>
          </p:cNvPr>
          <p:cNvGraphicFramePr/>
          <p:nvPr>
            <p:extLst>
              <p:ext uri="{D42A27DB-BD31-4B8C-83A1-F6EECF244321}">
                <p14:modId xmlns:p14="http://schemas.microsoft.com/office/powerpoint/2010/main" val="2806241056"/>
              </p:ext>
            </p:extLst>
          </p:nvPr>
        </p:nvGraphicFramePr>
        <p:xfrm>
          <a:off x="2286000" y="1908630"/>
          <a:ext cx="12420600" cy="78068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1">
            <a:extLst>
              <a:ext uri="{FF2B5EF4-FFF2-40B4-BE49-F238E27FC236}">
                <a16:creationId xmlns:a16="http://schemas.microsoft.com/office/drawing/2014/main" id="{E25441D1-E882-644E-4EC1-9C37569CA146}"/>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Loneliness and social media</a:t>
            </a:r>
          </a:p>
        </p:txBody>
      </p:sp>
    </p:spTree>
    <p:extLst>
      <p:ext uri="{BB962C8B-B14F-4D97-AF65-F5344CB8AC3E}">
        <p14:creationId xmlns:p14="http://schemas.microsoft.com/office/powerpoint/2010/main" val="3636004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5">
            <a:extLst>
              <a:ext uri="{FF2B5EF4-FFF2-40B4-BE49-F238E27FC236}">
                <a16:creationId xmlns:a16="http://schemas.microsoft.com/office/drawing/2014/main" id="{D81CAEE8-C06C-9C04-D960-1686C461DCDE}"/>
              </a:ext>
            </a:extLst>
          </p:cNvPr>
          <p:cNvSpPr/>
          <p:nvPr/>
        </p:nvSpPr>
        <p:spPr>
          <a:xfrm>
            <a:off x="-1" y="-26723"/>
            <a:ext cx="12344401" cy="1501477"/>
          </a:xfrm>
          <a:prstGeom prst="rect">
            <a:avLst/>
          </a:prstGeom>
          <a:solidFill>
            <a:srgbClr val="FFE98B"/>
          </a:solidFill>
          <a:ln>
            <a:noFill/>
          </a:ln>
        </p:spPr>
        <p:txBody>
          <a:bodyPr spcFirstLastPara="1" wrap="square" lIns="137138" tIns="68550" rIns="137138" bIns="68550" anchor="ctr" anchorCtr="0">
            <a:noAutofit/>
          </a:bodyPr>
          <a:lstStyle/>
          <a:p>
            <a:pPr algn="ctr" rtl="0"/>
            <a:endParaRPr lang="it-IT">
              <a:latin typeface="Arial"/>
              <a:cs typeface="Arial"/>
            </a:endParaRPr>
          </a:p>
        </p:txBody>
      </p:sp>
      <p:pic>
        <p:nvPicPr>
          <p:cNvPr id="19" name="Picture 18">
            <a:extLst>
              <a:ext uri="{FF2B5EF4-FFF2-40B4-BE49-F238E27FC236}">
                <a16:creationId xmlns:a16="http://schemas.microsoft.com/office/drawing/2014/main" id="{00DAAFF2-8025-6A4B-24FD-537742E2A3AE}"/>
              </a:ext>
            </a:extLst>
          </p:cNvPr>
          <p:cNvPicPr>
            <a:picLocks noChangeAspect="1"/>
          </p:cNvPicPr>
          <p:nvPr/>
        </p:nvPicPr>
        <p:blipFill>
          <a:blip r:embed="rId3"/>
          <a:stretch>
            <a:fillRect/>
          </a:stretch>
        </p:blipFill>
        <p:spPr>
          <a:xfrm>
            <a:off x="12851214" y="1778092"/>
            <a:ext cx="1638002" cy="1556102"/>
          </a:xfrm>
          <a:prstGeom prst="rect">
            <a:avLst/>
          </a:prstGeom>
        </p:spPr>
      </p:pic>
      <p:sp>
        <p:nvSpPr>
          <p:cNvPr id="2" name="TextBox 1">
            <a:extLst>
              <a:ext uri="{FF2B5EF4-FFF2-40B4-BE49-F238E27FC236}">
                <a16:creationId xmlns:a16="http://schemas.microsoft.com/office/drawing/2014/main" id="{81A59982-A75A-BD6E-DB26-42C0B3C07875}"/>
              </a:ext>
            </a:extLst>
          </p:cNvPr>
          <p:cNvSpPr txBox="1"/>
          <p:nvPr/>
        </p:nvSpPr>
        <p:spPr>
          <a:xfrm>
            <a:off x="3090898" y="443287"/>
            <a:ext cx="6435955"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HappyB</a:t>
            </a:r>
            <a:endParaRPr lang="it-IT" sz="32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E122F6B-E323-AFE3-E172-0378E0E19F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1" y="1474754"/>
            <a:ext cx="6290878" cy="3538619"/>
          </a:xfrm>
          <a:prstGeom prst="rect">
            <a:avLst/>
          </a:prstGeom>
        </p:spPr>
      </p:pic>
      <p:sp>
        <p:nvSpPr>
          <p:cNvPr id="18" name="Rettangolo 5">
            <a:extLst>
              <a:ext uri="{FF2B5EF4-FFF2-40B4-BE49-F238E27FC236}">
                <a16:creationId xmlns:a16="http://schemas.microsoft.com/office/drawing/2014/main" id="{86553E85-9E10-358B-0A0D-E69D6DF9B500}"/>
              </a:ext>
            </a:extLst>
          </p:cNvPr>
          <p:cNvSpPr/>
          <p:nvPr/>
        </p:nvSpPr>
        <p:spPr>
          <a:xfrm>
            <a:off x="-1" y="5013373"/>
            <a:ext cx="12344401" cy="1457297"/>
          </a:xfrm>
          <a:prstGeom prst="rect">
            <a:avLst/>
          </a:prstGeom>
          <a:solidFill>
            <a:srgbClr val="BDE4EB"/>
          </a:solidFill>
          <a:ln>
            <a:noFill/>
          </a:ln>
        </p:spPr>
        <p:txBody>
          <a:bodyPr spcFirstLastPara="1" wrap="square" lIns="137138" tIns="68550" rIns="137138" bIns="68550" anchor="ctr" anchorCtr="0">
            <a:noAutofit/>
          </a:bodyPr>
          <a:lstStyle/>
          <a:p>
            <a:pPr algn="ctr" rtl="0"/>
            <a:endParaRPr lang="it-IT">
              <a:latin typeface="Arial"/>
              <a:cs typeface="Arial"/>
            </a:endParaRPr>
          </a:p>
        </p:txBody>
      </p:sp>
      <p:pic>
        <p:nvPicPr>
          <p:cNvPr id="10" name="Picture 9">
            <a:extLst>
              <a:ext uri="{FF2B5EF4-FFF2-40B4-BE49-F238E27FC236}">
                <a16:creationId xmlns:a16="http://schemas.microsoft.com/office/drawing/2014/main" id="{2923882D-91CF-7A55-EB84-EF027A23B392}"/>
              </a:ext>
            </a:extLst>
          </p:cNvPr>
          <p:cNvPicPr>
            <a:picLocks noChangeAspect="1"/>
          </p:cNvPicPr>
          <p:nvPr/>
        </p:nvPicPr>
        <p:blipFill>
          <a:blip r:embed="rId5"/>
          <a:stretch>
            <a:fillRect/>
          </a:stretch>
        </p:blipFill>
        <p:spPr>
          <a:xfrm>
            <a:off x="8322863" y="7429500"/>
            <a:ext cx="1640861" cy="1640861"/>
          </a:xfrm>
          <a:prstGeom prst="rect">
            <a:avLst/>
          </a:prstGeom>
        </p:spPr>
      </p:pic>
      <p:pic>
        <p:nvPicPr>
          <p:cNvPr id="16" name="Picture 15" descr="A hand holding a puzzle piece&#10;&#10;Description automatically generated">
            <a:extLst>
              <a:ext uri="{FF2B5EF4-FFF2-40B4-BE49-F238E27FC236}">
                <a16:creationId xmlns:a16="http://schemas.microsoft.com/office/drawing/2014/main" id="{29107073-6875-4288-5626-054DE9187891}"/>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1" y="6470670"/>
            <a:ext cx="6236337" cy="4157558"/>
          </a:xfrm>
          <a:prstGeom prst="rect">
            <a:avLst/>
          </a:prstGeom>
        </p:spPr>
      </p:pic>
      <p:pic>
        <p:nvPicPr>
          <p:cNvPr id="3" name="Picture 2">
            <a:extLst>
              <a:ext uri="{FF2B5EF4-FFF2-40B4-BE49-F238E27FC236}">
                <a16:creationId xmlns:a16="http://schemas.microsoft.com/office/drawing/2014/main" id="{04B034E8-B928-3EB1-E248-2250EA5D4F5C}"/>
              </a:ext>
            </a:extLst>
          </p:cNvPr>
          <p:cNvPicPr>
            <a:picLocks noChangeAspect="1"/>
          </p:cNvPicPr>
          <p:nvPr/>
        </p:nvPicPr>
        <p:blipFill>
          <a:blip r:embed="rId7"/>
          <a:srcRect r="36221" b="-194"/>
          <a:stretch/>
        </p:blipFill>
        <p:spPr>
          <a:xfrm>
            <a:off x="12017594" y="-57916"/>
            <a:ext cx="6435954" cy="10686144"/>
          </a:xfrm>
          <a:prstGeom prst="rect">
            <a:avLst/>
          </a:prstGeom>
        </p:spPr>
      </p:pic>
      <p:sp>
        <p:nvSpPr>
          <p:cNvPr id="17" name="TextBox 16">
            <a:extLst>
              <a:ext uri="{FF2B5EF4-FFF2-40B4-BE49-F238E27FC236}">
                <a16:creationId xmlns:a16="http://schemas.microsoft.com/office/drawing/2014/main" id="{DDC42AF3-1093-8366-69CB-65B1B25830B4}"/>
              </a:ext>
            </a:extLst>
          </p:cNvPr>
          <p:cNvSpPr txBox="1"/>
          <p:nvPr/>
        </p:nvSpPr>
        <p:spPr>
          <a:xfrm>
            <a:off x="2658921" y="5358369"/>
            <a:ext cx="7448917"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HappyB2.0</a:t>
            </a:r>
            <a:endParaRPr lang="it-IT" sz="3200" b="1" dirty="0">
              <a:latin typeface="Arial" panose="020B0604020202020204" pitchFamily="34" charset="0"/>
              <a:cs typeface="Arial" panose="020B0604020202020204" pitchFamily="34" charset="0"/>
            </a:endParaRPr>
          </a:p>
        </p:txBody>
      </p:sp>
      <p:pic>
        <p:nvPicPr>
          <p:cNvPr id="4" name="Picture 3" descr="Shape&#10;&#10;Description automatically generated with medium confidence">
            <a:extLst>
              <a:ext uri="{FF2B5EF4-FFF2-40B4-BE49-F238E27FC236}">
                <a16:creationId xmlns:a16="http://schemas.microsoft.com/office/drawing/2014/main" id="{FCCAB8FF-651B-956D-16D1-CF85497A01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4622" y="2566899"/>
            <a:ext cx="3385126" cy="767295"/>
          </a:xfrm>
          <a:prstGeom prst="rect">
            <a:avLst/>
          </a:prstGeom>
        </p:spPr>
      </p:pic>
      <p:sp>
        <p:nvSpPr>
          <p:cNvPr id="8" name="Footer Placeholder 1">
            <a:extLst>
              <a:ext uri="{FF2B5EF4-FFF2-40B4-BE49-F238E27FC236}">
                <a16:creationId xmlns:a16="http://schemas.microsoft.com/office/drawing/2014/main" id="{8FC00D6B-F960-C972-3715-02E95C7C79C1}"/>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3291798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D15E3-DD8B-FF4C-C2E6-20ACA484E007}"/>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54A3CA2B-C524-EA8F-2530-F04DB786143D}"/>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FFFF"/>
              </a:solidFill>
              <a:effectLst/>
              <a:uLnTx/>
              <a:uFillTx/>
              <a:latin typeface="Arial"/>
              <a:ea typeface="+mn-ea"/>
              <a:cs typeface="+mn-cs"/>
            </a:endParaRPr>
          </a:p>
        </p:txBody>
      </p:sp>
      <p:sp>
        <p:nvSpPr>
          <p:cNvPr id="18" name="Titolo 1">
            <a:extLst>
              <a:ext uri="{FF2B5EF4-FFF2-40B4-BE49-F238E27FC236}">
                <a16:creationId xmlns:a16="http://schemas.microsoft.com/office/drawing/2014/main" id="{D1F97878-62D8-1359-66CF-BEC1795E0BF2}"/>
              </a:ext>
            </a:extLst>
          </p:cNvPr>
          <p:cNvSpPr txBox="1">
            <a:spLocks/>
          </p:cNvSpPr>
          <p:nvPr/>
        </p:nvSpPr>
        <p:spPr>
          <a:xfrm>
            <a:off x="4098078" y="308889"/>
            <a:ext cx="9900000" cy="957506"/>
          </a:xfrm>
          <a:prstGeom prst="rect">
            <a:avLst/>
          </a:prstGeom>
        </p:spPr>
        <p:txBody>
          <a:bodyPr/>
          <a:lstStyle>
            <a:lvl1pPr>
              <a:defRPr>
                <a:latin typeface="+mj-lt"/>
                <a:ea typeface="+mj-ea"/>
                <a:cs typeface="+mj-cs"/>
              </a:defRPr>
            </a:lvl1pPr>
          </a:lstStyle>
          <a:p>
            <a:pPr algn="ctr"/>
            <a:r>
              <a:rPr lang="it-CH" altLang="it-CH" sz="4400" b="1" dirty="0">
                <a:latin typeface="Arial" panose="020B0604020202020204" pitchFamily="34" charset="0"/>
                <a:cs typeface="Arial" panose="020B0604020202020204" pitchFamily="34" charset="0"/>
              </a:rPr>
              <a:t>HappyB</a:t>
            </a:r>
          </a:p>
        </p:txBody>
      </p:sp>
      <p:sp>
        <p:nvSpPr>
          <p:cNvPr id="3" name="Slide Number Placeholder 2">
            <a:extLst>
              <a:ext uri="{FF2B5EF4-FFF2-40B4-BE49-F238E27FC236}">
                <a16:creationId xmlns:a16="http://schemas.microsoft.com/office/drawing/2014/main" id="{3E50C8A9-1A55-5DED-EF25-C6E8F91BE00D}"/>
              </a:ext>
            </a:extLst>
          </p:cNvPr>
          <p:cNvSpPr>
            <a:spLocks noGrp="1"/>
          </p:cNvSpPr>
          <p:nvPr>
            <p:ph type="sldNum" sz="quarter" idx="7"/>
          </p:nvPr>
        </p:nvSpPr>
        <p:spPr/>
        <p:txBody>
          <a:bodyPr/>
          <a:lstStyle/>
          <a:p>
            <a:fld id="{B6F15528-21DE-4FAA-801E-634DDDAF4B2B}" type="slidenum">
              <a:rPr lang="it-IT" smtClean="0"/>
              <a:t>24</a:t>
            </a:fld>
            <a:endParaRPr lang="it-IT"/>
          </a:p>
        </p:txBody>
      </p:sp>
      <p:pic>
        <p:nvPicPr>
          <p:cNvPr id="8" name="Picture 18" descr="Immagine che contiene testo&#10;&#10;Descrizione generata automaticamente">
            <a:extLst>
              <a:ext uri="{FF2B5EF4-FFF2-40B4-BE49-F238E27FC236}">
                <a16:creationId xmlns:a16="http://schemas.microsoft.com/office/drawing/2014/main" id="{3E6DDD75-86D9-06CF-75DB-7E28B67E016C}"/>
              </a:ext>
            </a:extLst>
          </p:cNvPr>
          <p:cNvPicPr>
            <a:picLocks noChangeAspect="1"/>
          </p:cNvPicPr>
          <p:nvPr/>
        </p:nvPicPr>
        <p:blipFill>
          <a:blip r:embed="rId3"/>
          <a:stretch>
            <a:fillRect/>
          </a:stretch>
        </p:blipFill>
        <p:spPr>
          <a:xfrm>
            <a:off x="14875059" y="9410701"/>
            <a:ext cx="3418804" cy="876300"/>
          </a:xfrm>
          <a:prstGeom prst="rect">
            <a:avLst/>
          </a:prstGeom>
        </p:spPr>
      </p:pic>
      <p:pic>
        <p:nvPicPr>
          <p:cNvPr id="4" name="Picture 3">
            <a:extLst>
              <a:ext uri="{FF2B5EF4-FFF2-40B4-BE49-F238E27FC236}">
                <a16:creationId xmlns:a16="http://schemas.microsoft.com/office/drawing/2014/main" id="{CD843CFD-EB81-A6FC-2B79-771CF5B5C5AD}"/>
              </a:ext>
            </a:extLst>
          </p:cNvPr>
          <p:cNvPicPr>
            <a:picLocks noChangeAspect="1"/>
          </p:cNvPicPr>
          <p:nvPr/>
        </p:nvPicPr>
        <p:blipFill>
          <a:blip r:embed="rId4"/>
          <a:stretch>
            <a:fillRect/>
          </a:stretch>
        </p:blipFill>
        <p:spPr>
          <a:xfrm>
            <a:off x="6705600" y="2979057"/>
            <a:ext cx="11224724" cy="4400760"/>
          </a:xfrm>
          <a:prstGeom prst="rect">
            <a:avLst/>
          </a:prstGeom>
        </p:spPr>
      </p:pic>
      <p:pic>
        <p:nvPicPr>
          <p:cNvPr id="5" name="Picture 4">
            <a:extLst>
              <a:ext uri="{FF2B5EF4-FFF2-40B4-BE49-F238E27FC236}">
                <a16:creationId xmlns:a16="http://schemas.microsoft.com/office/drawing/2014/main" id="{E0FE4A8B-46A5-4384-91E4-4987F25988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676" y="3789980"/>
            <a:ext cx="5960534" cy="3352800"/>
          </a:xfrm>
          <a:prstGeom prst="rect">
            <a:avLst/>
          </a:prstGeom>
        </p:spPr>
      </p:pic>
      <p:sp>
        <p:nvSpPr>
          <p:cNvPr id="9" name="Footer Placeholder 1">
            <a:extLst>
              <a:ext uri="{FF2B5EF4-FFF2-40B4-BE49-F238E27FC236}">
                <a16:creationId xmlns:a16="http://schemas.microsoft.com/office/drawing/2014/main" id="{10C03A9D-324A-EDE2-C4B6-5F544C489BBA}"/>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2369357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30922A0E-A7B4-F85D-53B5-74D53F4C5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484124"/>
            <a:ext cx="14218529" cy="4124944"/>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8056F79E-34AB-EAEB-3101-AB08F4F72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111" y="6046694"/>
            <a:ext cx="6875470" cy="2935646"/>
          </a:xfrm>
          <a:prstGeom prst="rect">
            <a:avLst/>
          </a:prstGeom>
        </p:spPr>
      </p:pic>
      <p:pic>
        <p:nvPicPr>
          <p:cNvPr id="10242" name="Picture 2" descr="People Using Mobile Data Instead Of Internet Service Providers | NorthStar  Technology Services">
            <a:extLst>
              <a:ext uri="{FF2B5EF4-FFF2-40B4-BE49-F238E27FC236}">
                <a16:creationId xmlns:a16="http://schemas.microsoft.com/office/drawing/2014/main" id="{E9330D06-902C-FA5F-DCDE-EFC93B4461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782150" y="6046694"/>
            <a:ext cx="4403469" cy="2935646"/>
          </a:xfrm>
          <a:prstGeom prst="rect">
            <a:avLst/>
          </a:prstGeom>
          <a:noFill/>
          <a:extLst>
            <a:ext uri="{909E8E84-426E-40DD-AFC4-6F175D3DCCD1}">
              <a14:hiddenFill xmlns:a14="http://schemas.microsoft.com/office/drawing/2010/main">
                <a:solidFill>
                  <a:srgbClr val="FFFFFF"/>
                </a:solidFill>
              </a14:hiddenFill>
            </a:ext>
          </a:extLst>
        </p:spPr>
      </p:pic>
      <p:sp>
        <p:nvSpPr>
          <p:cNvPr id="22" name="Callout: Down Arrow 21">
            <a:extLst>
              <a:ext uri="{FF2B5EF4-FFF2-40B4-BE49-F238E27FC236}">
                <a16:creationId xmlns:a16="http://schemas.microsoft.com/office/drawing/2014/main" id="{CFBB2695-A9AA-D5E2-8115-162DA4AF8B4C}"/>
              </a:ext>
            </a:extLst>
          </p:cNvPr>
          <p:cNvSpPr/>
          <p:nvPr/>
        </p:nvSpPr>
        <p:spPr>
          <a:xfrm>
            <a:off x="6705600" y="4240306"/>
            <a:ext cx="3733800" cy="1969994"/>
          </a:xfrm>
          <a:prstGeom prst="downArrowCallout">
            <a:avLst/>
          </a:prstGeom>
          <a:noFill/>
          <a:ln w="762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89BA11F8-6654-4E28-F1C2-99F7B853D4C0}"/>
              </a:ext>
            </a:extLst>
          </p:cNvPr>
          <p:cNvSpPr/>
          <p:nvPr/>
        </p:nvSpPr>
        <p:spPr>
          <a:xfrm>
            <a:off x="-152400" y="-54173"/>
            <a:ext cx="18669000" cy="1514546"/>
          </a:xfrm>
          <a:prstGeom prst="rect">
            <a:avLst/>
          </a:prstGeom>
          <a:solidFill>
            <a:srgbClr val="B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FFFF"/>
              </a:solidFill>
              <a:effectLst/>
              <a:uLnTx/>
              <a:uFillTx/>
              <a:latin typeface="Arial"/>
              <a:ea typeface="+mn-ea"/>
              <a:cs typeface="+mn-cs"/>
            </a:endParaRPr>
          </a:p>
        </p:txBody>
      </p:sp>
      <p:sp>
        <p:nvSpPr>
          <p:cNvPr id="8" name="Titolo 1">
            <a:extLst>
              <a:ext uri="{FF2B5EF4-FFF2-40B4-BE49-F238E27FC236}">
                <a16:creationId xmlns:a16="http://schemas.microsoft.com/office/drawing/2014/main" id="{7824DF85-C6A2-FFD5-19D5-96BEF00BD694}"/>
              </a:ext>
            </a:extLst>
          </p:cNvPr>
          <p:cNvSpPr txBox="1">
            <a:spLocks/>
          </p:cNvSpPr>
          <p:nvPr/>
        </p:nvSpPr>
        <p:spPr>
          <a:xfrm>
            <a:off x="4098078" y="308889"/>
            <a:ext cx="9900000" cy="957506"/>
          </a:xfrm>
          <a:prstGeom prst="rect">
            <a:avLst/>
          </a:prstGeom>
        </p:spPr>
        <p:txBody>
          <a:bodyPr/>
          <a:lstStyle>
            <a:lvl1pPr>
              <a:defRPr>
                <a:latin typeface="+mj-lt"/>
                <a:ea typeface="+mj-ea"/>
                <a:cs typeface="+mj-cs"/>
              </a:defRPr>
            </a:lvl1pPr>
          </a:lstStyle>
          <a:p>
            <a:pPr algn="ctr"/>
            <a:r>
              <a:rPr lang="it-CH" altLang="it-CH" sz="4400" b="1" dirty="0">
                <a:latin typeface="Arial" panose="020B0604020202020204" pitchFamily="34" charset="0"/>
                <a:cs typeface="Arial" panose="020B0604020202020204" pitchFamily="34" charset="0"/>
              </a:rPr>
              <a:t>HappyB2.0</a:t>
            </a:r>
          </a:p>
        </p:txBody>
      </p:sp>
      <p:pic>
        <p:nvPicPr>
          <p:cNvPr id="9" name="Picture 18" descr="Immagine che contiene testo&#10;&#10;Descrizione generata automaticamente">
            <a:extLst>
              <a:ext uri="{FF2B5EF4-FFF2-40B4-BE49-F238E27FC236}">
                <a16:creationId xmlns:a16="http://schemas.microsoft.com/office/drawing/2014/main" id="{811F718A-7C14-2337-D90D-1270E2617D30}"/>
              </a:ext>
            </a:extLst>
          </p:cNvPr>
          <p:cNvPicPr>
            <a:picLocks noChangeAspect="1"/>
          </p:cNvPicPr>
          <p:nvPr/>
        </p:nvPicPr>
        <p:blipFill>
          <a:blip r:embed="rId6"/>
          <a:stretch>
            <a:fillRect/>
          </a:stretch>
        </p:blipFill>
        <p:spPr>
          <a:xfrm>
            <a:off x="14875059" y="9410701"/>
            <a:ext cx="3418804" cy="876300"/>
          </a:xfrm>
          <a:prstGeom prst="rect">
            <a:avLst/>
          </a:prstGeom>
        </p:spPr>
      </p:pic>
      <p:sp>
        <p:nvSpPr>
          <p:cNvPr id="3" name="Footer Placeholder 1">
            <a:extLst>
              <a:ext uri="{FF2B5EF4-FFF2-40B4-BE49-F238E27FC236}">
                <a16:creationId xmlns:a16="http://schemas.microsoft.com/office/drawing/2014/main" id="{6AF1E48F-4350-294F-9813-DF54BDD0590D}"/>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2282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10"/>
                                        <p:tgtEl>
                                          <p:spTgt spid="1024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6" name="Rettangolo 5">
            <a:extLst>
              <a:ext uri="{FF2B5EF4-FFF2-40B4-BE49-F238E27FC236}">
                <a16:creationId xmlns:a16="http://schemas.microsoft.com/office/drawing/2014/main" id="{D77FFD73-460D-182F-907C-7F3FF723F7A2}"/>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8" descr="A close-up of a magnifying glass&#10;&#10;Description automatically generated">
            <a:extLst>
              <a:ext uri="{FF2B5EF4-FFF2-40B4-BE49-F238E27FC236}">
                <a16:creationId xmlns:a16="http://schemas.microsoft.com/office/drawing/2014/main" id="{79219646-E939-0F82-31F5-E155FFE40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8172" y="102286"/>
            <a:ext cx="1959885" cy="1784288"/>
          </a:xfrm>
          <a:prstGeom prst="rect">
            <a:avLst/>
          </a:prstGeom>
        </p:spPr>
      </p:pic>
      <p:pic>
        <p:nvPicPr>
          <p:cNvPr id="13314" name="Picture 2" descr="Borderline tipo di sangue, disturbo Bipolare, disturbo Mentale, disturbo  dell'Umore, disturbo - di lusso ricette scaricare png - Disegno png  trasparente Il Comportamento Umano png scaricare.">
            <a:extLst>
              <a:ext uri="{FF2B5EF4-FFF2-40B4-BE49-F238E27FC236}">
                <a16:creationId xmlns:a16="http://schemas.microsoft.com/office/drawing/2014/main" id="{5F704E8C-EF2A-42EE-E8B6-C4A734D8122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4987110" y="3546621"/>
            <a:ext cx="7973787" cy="4075491"/>
          </a:xfrm>
          <a:prstGeom prst="rect">
            <a:avLst/>
          </a:prstGeom>
          <a:noFill/>
          <a:extLst>
            <a:ext uri="{909E8E84-426E-40DD-AFC4-6F175D3DCCD1}">
              <a14:hiddenFill xmlns:a14="http://schemas.microsoft.com/office/drawing/2010/main">
                <a:solidFill>
                  <a:srgbClr val="FFFFFF"/>
                </a:solidFill>
              </a14:hiddenFill>
            </a:ext>
          </a:extLst>
        </p:spPr>
      </p:pic>
      <p:sp>
        <p:nvSpPr>
          <p:cNvPr id="189" name="Google Shape;189;p33"/>
          <p:cNvSpPr txBox="1"/>
          <p:nvPr/>
        </p:nvSpPr>
        <p:spPr>
          <a:xfrm>
            <a:off x="17754600" y="9734551"/>
            <a:ext cx="762000" cy="569326"/>
          </a:xfrm>
          <a:prstGeom prst="rect">
            <a:avLst/>
          </a:prstGeom>
          <a:noFill/>
          <a:ln>
            <a:noFill/>
          </a:ln>
        </p:spPr>
        <p:txBody>
          <a:bodyPr spcFirstLastPara="1" wrap="square" lIns="137150" tIns="68550" rIns="137150" bIns="68550" anchor="t" anchorCtr="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TextBox 15">
            <a:extLst>
              <a:ext uri="{FF2B5EF4-FFF2-40B4-BE49-F238E27FC236}">
                <a16:creationId xmlns:a16="http://schemas.microsoft.com/office/drawing/2014/main" id="{37B0414A-0C6D-BEAD-75C1-1F6B80D198EF}"/>
              </a:ext>
            </a:extLst>
          </p:cNvPr>
          <p:cNvSpPr txBox="1"/>
          <p:nvPr/>
        </p:nvSpPr>
        <p:spPr>
          <a:xfrm>
            <a:off x="-1946012" y="4777805"/>
            <a:ext cx="10314120" cy="1384995"/>
          </a:xfrm>
          <a:prstGeom prst="rect">
            <a:avLst/>
          </a:prstGeom>
          <a:noFill/>
        </p:spPr>
        <p:txBody>
          <a:bodyPr wrap="square">
            <a:spAutoFit/>
          </a:bodyPr>
          <a:lstStyle/>
          <a:p>
            <a:pPr algn="ctr"/>
            <a:r>
              <a:rPr lang="en-US" sz="2800" b="1" dirty="0">
                <a:solidFill>
                  <a:schemeClr val="tx1"/>
                </a:solidFill>
                <a:cs typeface="Arial" panose="020B0604020202020204" pitchFamily="34" charset="0"/>
              </a:rPr>
              <a:t>Ill-being perspective</a:t>
            </a:r>
          </a:p>
          <a:p>
            <a:pPr algn="ctr"/>
            <a:endParaRPr lang="en-US" sz="2800" b="1" dirty="0">
              <a:solidFill>
                <a:schemeClr val="tx1"/>
              </a:solidFill>
              <a:cs typeface="Arial" panose="020B0604020202020204" pitchFamily="34" charset="0"/>
            </a:endParaRPr>
          </a:p>
          <a:p>
            <a:pPr algn="ctr"/>
            <a:r>
              <a:rPr lang="en-US" sz="2800" dirty="0">
                <a:solidFill>
                  <a:schemeClr val="tx1"/>
                </a:solidFill>
                <a:cs typeface="Arial" panose="020B0604020202020204" pitchFamily="34" charset="0"/>
              </a:rPr>
              <a:t>Psychopathological symptoms </a:t>
            </a:r>
          </a:p>
        </p:txBody>
      </p:sp>
      <p:sp>
        <p:nvSpPr>
          <p:cNvPr id="18" name="TextBox 17">
            <a:extLst>
              <a:ext uri="{FF2B5EF4-FFF2-40B4-BE49-F238E27FC236}">
                <a16:creationId xmlns:a16="http://schemas.microsoft.com/office/drawing/2014/main" id="{82B4B98E-229F-15CB-BC98-4CBABFC94E14}"/>
              </a:ext>
            </a:extLst>
          </p:cNvPr>
          <p:cNvSpPr txBox="1"/>
          <p:nvPr/>
        </p:nvSpPr>
        <p:spPr>
          <a:xfrm>
            <a:off x="12790596" y="4311862"/>
            <a:ext cx="5497404" cy="2954655"/>
          </a:xfrm>
          <a:prstGeom prst="rect">
            <a:avLst/>
          </a:prstGeom>
          <a:noFill/>
        </p:spPr>
        <p:txBody>
          <a:bodyPr wrap="square">
            <a:spAutoFit/>
          </a:bodyPr>
          <a:lstStyle/>
          <a:p>
            <a:pPr algn="ctr"/>
            <a:r>
              <a:rPr lang="en-US" sz="3200" b="1" dirty="0">
                <a:solidFill>
                  <a:schemeClr val="tx1"/>
                </a:solidFill>
                <a:cs typeface="Arial" panose="020B0604020202020204" pitchFamily="34" charset="0"/>
              </a:rPr>
              <a:t>“Positive” well-being</a:t>
            </a:r>
          </a:p>
          <a:p>
            <a:pPr algn="ctr"/>
            <a:endParaRPr lang="en-US" sz="2800" b="1" dirty="0">
              <a:solidFill>
                <a:schemeClr val="tx1"/>
              </a:solidFill>
              <a:cs typeface="Arial" panose="020B0604020202020204" pitchFamily="34" charset="0"/>
            </a:endParaRPr>
          </a:p>
          <a:p>
            <a:pPr algn="ctr"/>
            <a:r>
              <a:rPr lang="en-US" sz="2800" dirty="0">
                <a:solidFill>
                  <a:schemeClr val="tx1"/>
                </a:solidFill>
                <a:cs typeface="Arial" panose="020B0604020202020204" pitchFamily="34" charset="0"/>
              </a:rPr>
              <a:t>Hedonic well-being (subjective), eudaimonic well-being (psychological), flourishing, thriving, social well-being </a:t>
            </a:r>
          </a:p>
          <a:p>
            <a:pPr algn="ctr"/>
            <a:r>
              <a:rPr lang="en-US" sz="1400" dirty="0">
                <a:solidFill>
                  <a:schemeClr val="tx1"/>
                </a:solidFill>
                <a:cs typeface="Arial" panose="020B0604020202020204" pitchFamily="34" charset="0"/>
              </a:rPr>
              <a:t>(Ryan &amp; Deci, 2001)</a:t>
            </a:r>
            <a:endParaRPr lang="en-US" sz="2800" dirty="0">
              <a:solidFill>
                <a:schemeClr val="tx1"/>
              </a:solidFill>
              <a:cs typeface="Arial" panose="020B0604020202020204" pitchFamily="34" charset="0"/>
            </a:endParaRPr>
          </a:p>
        </p:txBody>
      </p:sp>
      <p:sp>
        <p:nvSpPr>
          <p:cNvPr id="5" name="TextBox 4">
            <a:extLst>
              <a:ext uri="{FF2B5EF4-FFF2-40B4-BE49-F238E27FC236}">
                <a16:creationId xmlns:a16="http://schemas.microsoft.com/office/drawing/2014/main" id="{52EBF830-BC93-085C-5F73-AEE969988610}"/>
              </a:ext>
            </a:extLst>
          </p:cNvPr>
          <p:cNvSpPr txBox="1"/>
          <p:nvPr/>
        </p:nvSpPr>
        <p:spPr>
          <a:xfrm>
            <a:off x="987716" y="2193620"/>
            <a:ext cx="16766884" cy="1384995"/>
          </a:xfrm>
          <a:prstGeom prst="rect">
            <a:avLst/>
          </a:prstGeom>
          <a:noFill/>
        </p:spPr>
        <p:txBody>
          <a:bodyPr wrap="square">
            <a:spAutoFit/>
          </a:bodyPr>
          <a:lstStyle/>
          <a:p>
            <a:pPr algn="ctr"/>
            <a:r>
              <a:rPr lang="en-US" sz="2800" b="0" i="0" dirty="0">
                <a:solidFill>
                  <a:schemeClr val="tx1"/>
                </a:solidFill>
                <a:effectLst/>
                <a:latin typeface="Arial" panose="020B0604020202020204" pitchFamily="34" charset="0"/>
              </a:rPr>
              <a:t>Mental health is more than the absence of mental disorders. </a:t>
            </a:r>
          </a:p>
          <a:p>
            <a:pPr algn="ctr"/>
            <a:r>
              <a:rPr lang="en-US" sz="2800" b="0" i="0" dirty="0">
                <a:solidFill>
                  <a:schemeClr val="tx1"/>
                </a:solidFill>
                <a:effectLst/>
                <a:latin typeface="Arial" panose="020B0604020202020204" pitchFamily="34" charset="0"/>
              </a:rPr>
              <a:t>It exists </a:t>
            </a:r>
            <a:r>
              <a:rPr lang="en-US" sz="2800" b="1" i="0" dirty="0">
                <a:solidFill>
                  <a:schemeClr val="tx1"/>
                </a:solidFill>
                <a:effectLst/>
                <a:latin typeface="Arial" panose="020B0604020202020204" pitchFamily="34" charset="0"/>
              </a:rPr>
              <a:t>on a complex continuum </a:t>
            </a:r>
            <a:r>
              <a:rPr lang="en-US" sz="2800" i="0" dirty="0">
                <a:solidFill>
                  <a:schemeClr val="tx1"/>
                </a:solidFill>
                <a:effectLst/>
                <a:latin typeface="Arial" panose="020B0604020202020204" pitchFamily="34" charset="0"/>
              </a:rPr>
              <a:t>(WHO)</a:t>
            </a:r>
          </a:p>
          <a:p>
            <a:pPr algn="ctr"/>
            <a:endParaRPr lang="en-US" sz="2800" i="0" dirty="0">
              <a:solidFill>
                <a:schemeClr val="tx1"/>
              </a:solidFill>
              <a:effectLst/>
              <a:latin typeface="Arial" panose="020B0604020202020204" pitchFamily="34" charset="0"/>
            </a:endParaRPr>
          </a:p>
        </p:txBody>
      </p:sp>
      <p:sp>
        <p:nvSpPr>
          <p:cNvPr id="7" name="Titolo 1">
            <a:extLst>
              <a:ext uri="{FF2B5EF4-FFF2-40B4-BE49-F238E27FC236}">
                <a16:creationId xmlns:a16="http://schemas.microsoft.com/office/drawing/2014/main" id="{FE4C4E7C-B9DE-795F-6F7B-A27DA81F01D9}"/>
              </a:ext>
            </a:extLst>
          </p:cNvPr>
          <p:cNvSpPr txBox="1">
            <a:spLocks/>
          </p:cNvSpPr>
          <p:nvPr/>
        </p:nvSpPr>
        <p:spPr>
          <a:xfrm>
            <a:off x="1458057" y="312447"/>
            <a:ext cx="9900000" cy="957506"/>
          </a:xfrm>
          <a:prstGeom prst="rect">
            <a:avLst/>
          </a:prstGeom>
        </p:spPr>
        <p:txBody>
          <a:bodyPr/>
          <a:lstStyle>
            <a:lvl1pPr>
              <a:defRPr>
                <a:latin typeface="+mj-lt"/>
                <a:ea typeface="+mj-ea"/>
                <a:cs typeface="+mj-cs"/>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it-CH" altLang="it-CH" sz="4800" b="1" i="0" u="none" strike="noStrike" kern="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Beyond ill-being</a:t>
            </a:r>
          </a:p>
        </p:txBody>
      </p:sp>
      <p:sp>
        <p:nvSpPr>
          <p:cNvPr id="12" name="Arrow: Left-Right 11">
            <a:extLst>
              <a:ext uri="{FF2B5EF4-FFF2-40B4-BE49-F238E27FC236}">
                <a16:creationId xmlns:a16="http://schemas.microsoft.com/office/drawing/2014/main" id="{A7CD1152-40EC-C8E8-D680-427214B555DA}"/>
              </a:ext>
            </a:extLst>
          </p:cNvPr>
          <p:cNvSpPr/>
          <p:nvPr/>
        </p:nvSpPr>
        <p:spPr>
          <a:xfrm>
            <a:off x="1977210" y="7264276"/>
            <a:ext cx="14401800" cy="1712019"/>
          </a:xfrm>
          <a:prstGeom prst="leftRightArrow">
            <a:avLst/>
          </a:prstGeom>
          <a:gradFill flip="none" rotWithShape="1">
            <a:gsLst>
              <a:gs pos="0">
                <a:schemeClr val="bg1">
                  <a:lumMod val="50000"/>
                </a:schemeClr>
              </a:gs>
              <a:gs pos="18000">
                <a:schemeClr val="bg1">
                  <a:lumMod val="65000"/>
                </a:schemeClr>
              </a:gs>
              <a:gs pos="37000">
                <a:srgbClr val="FFFFCC"/>
              </a:gs>
              <a:gs pos="50000">
                <a:schemeClr val="bg1"/>
              </a:gs>
              <a:gs pos="82000">
                <a:srgbClr val="CCFF66"/>
              </a:gs>
              <a:gs pos="64000">
                <a:srgbClr val="FFFF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CDE32764-F7C2-81B8-8478-AAFB1CAC68C1}"/>
              </a:ext>
            </a:extLst>
          </p:cNvPr>
          <p:cNvSpPr txBox="1"/>
          <p:nvPr/>
        </p:nvSpPr>
        <p:spPr>
          <a:xfrm>
            <a:off x="3816943" y="8692776"/>
            <a:ext cx="10314120" cy="523220"/>
          </a:xfrm>
          <a:prstGeom prst="rect">
            <a:avLst/>
          </a:prstGeom>
          <a:noFill/>
        </p:spPr>
        <p:txBody>
          <a:bodyPr wrap="square">
            <a:spAutoFit/>
          </a:bodyPr>
          <a:lstStyle/>
          <a:p>
            <a:pPr algn="ctr"/>
            <a:r>
              <a:rPr lang="en-US" sz="2800" b="1" dirty="0">
                <a:solidFill>
                  <a:schemeClr val="tx1"/>
                </a:solidFill>
                <a:cs typeface="Arial" panose="020B0604020202020204" pitchFamily="34" charset="0"/>
              </a:rPr>
              <a:t>Languishing</a:t>
            </a:r>
            <a:endParaRPr lang="en-US" sz="2800" dirty="0">
              <a:solidFill>
                <a:schemeClr val="tx1"/>
              </a:solidFill>
              <a:cs typeface="Arial" panose="020B0604020202020204" pitchFamily="34" charset="0"/>
            </a:endParaRPr>
          </a:p>
        </p:txBody>
      </p:sp>
      <p:pic>
        <p:nvPicPr>
          <p:cNvPr id="3" name="Picture 18" descr="Immagine che contiene testo&#10;&#10;Descrizione generata automaticamente">
            <a:extLst>
              <a:ext uri="{FF2B5EF4-FFF2-40B4-BE49-F238E27FC236}">
                <a16:creationId xmlns:a16="http://schemas.microsoft.com/office/drawing/2014/main" id="{8DA3EE3B-2234-30AB-F709-AFADF7B2E730}"/>
              </a:ext>
            </a:extLst>
          </p:cNvPr>
          <p:cNvPicPr>
            <a:picLocks noChangeAspect="1"/>
          </p:cNvPicPr>
          <p:nvPr/>
        </p:nvPicPr>
        <p:blipFill>
          <a:blip r:embed="rId6"/>
          <a:stretch>
            <a:fillRect/>
          </a:stretch>
        </p:blipFill>
        <p:spPr>
          <a:xfrm>
            <a:off x="14875059" y="9410701"/>
            <a:ext cx="3418804" cy="876300"/>
          </a:xfrm>
          <a:prstGeom prst="rect">
            <a:avLst/>
          </a:prstGeom>
        </p:spPr>
      </p:pic>
      <p:sp>
        <p:nvSpPr>
          <p:cNvPr id="8" name="Footer Placeholder 1">
            <a:extLst>
              <a:ext uri="{FF2B5EF4-FFF2-40B4-BE49-F238E27FC236}">
                <a16:creationId xmlns:a16="http://schemas.microsoft.com/office/drawing/2014/main" id="{17671491-36C2-420E-FB68-DE580861B781}"/>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ttangolo 5">
            <a:extLst>
              <a:ext uri="{FF2B5EF4-FFF2-40B4-BE49-F238E27FC236}">
                <a16:creationId xmlns:a16="http://schemas.microsoft.com/office/drawing/2014/main" id="{E82B5227-EA67-C06E-90AB-E84DE6F3E3F9}"/>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5">
            <a:extLst>
              <a:ext uri="{FF2B5EF4-FFF2-40B4-BE49-F238E27FC236}">
                <a16:creationId xmlns:a16="http://schemas.microsoft.com/office/drawing/2014/main" id="{3DD742DD-4120-2024-AB80-BE5805233C40}"/>
              </a:ext>
            </a:extLst>
          </p:cNvPr>
          <p:cNvSpPr txBox="1"/>
          <p:nvPr/>
        </p:nvSpPr>
        <p:spPr>
          <a:xfrm>
            <a:off x="1317245" y="1612833"/>
            <a:ext cx="16023162" cy="2308324"/>
          </a:xfrm>
          <a:prstGeom prst="rect">
            <a:avLst/>
          </a:prstGeom>
          <a:noFill/>
        </p:spPr>
        <p:txBody>
          <a:bodyPr wrap="square">
            <a:spAutoFit/>
          </a:bodyPr>
          <a:lstStyle/>
          <a:p>
            <a:pPr algn="ctr" defTabSz="1244224" rtl="0" fontAlgn="base">
              <a:spcBef>
                <a:spcPct val="0"/>
              </a:spcBef>
              <a:spcAft>
                <a:spcPct val="0"/>
              </a:spcAft>
              <a:defRPr/>
            </a:pPr>
            <a:r>
              <a:rPr lang="en-US" sz="3600" b="1" kern="1200" dirty="0">
                <a:solidFill>
                  <a:prstClr val="black"/>
                </a:solidFill>
                <a:latin typeface="Arial"/>
                <a:ea typeface="Times New Roman" panose="02020603050405020304" pitchFamily="18" charset="0"/>
                <a:cs typeface="+mn-cs"/>
              </a:rPr>
              <a:t>Philosophical conceptualization of well-being</a:t>
            </a:r>
          </a:p>
          <a:p>
            <a:pPr algn="ctr" defTabSz="1244224" rtl="0" fontAlgn="base">
              <a:spcBef>
                <a:spcPct val="0"/>
              </a:spcBef>
              <a:spcAft>
                <a:spcPct val="0"/>
              </a:spcAft>
              <a:defRPr/>
            </a:pPr>
            <a:endParaRPr lang="en-US" sz="3600" b="1" kern="1200" dirty="0">
              <a:solidFill>
                <a:prstClr val="black"/>
              </a:solidFill>
              <a:latin typeface="Arial"/>
              <a:ea typeface="Times New Roman" panose="02020603050405020304" pitchFamily="18" charset="0"/>
              <a:cs typeface="+mn-cs"/>
            </a:endParaRPr>
          </a:p>
          <a:p>
            <a:pPr algn="ctr" defTabSz="1244224" rtl="0" fontAlgn="base">
              <a:spcBef>
                <a:spcPct val="0"/>
              </a:spcBef>
              <a:spcAft>
                <a:spcPct val="0"/>
              </a:spcAft>
              <a:defRPr/>
            </a:pPr>
            <a:r>
              <a:rPr lang="en-US" sz="3600" kern="1200" dirty="0">
                <a:solidFill>
                  <a:prstClr val="black"/>
                </a:solidFill>
                <a:latin typeface="Arial"/>
                <a:ea typeface="Times New Roman" panose="02020603050405020304" pitchFamily="18" charset="0"/>
                <a:cs typeface="+mn-cs"/>
              </a:rPr>
              <a:t>Hedonic (from </a:t>
            </a:r>
            <a:r>
              <a:rPr lang="en-US" sz="3600" kern="1200" dirty="0" err="1">
                <a:solidFill>
                  <a:prstClr val="black"/>
                </a:solidFill>
                <a:latin typeface="Arial"/>
                <a:ea typeface="Times New Roman" panose="02020603050405020304" pitchFamily="18" charset="0"/>
                <a:cs typeface="+mn-cs"/>
              </a:rPr>
              <a:t>ἡδονή</a:t>
            </a:r>
            <a:r>
              <a:rPr lang="en-US" sz="3600" kern="1200" dirty="0">
                <a:solidFill>
                  <a:prstClr val="black"/>
                </a:solidFill>
                <a:latin typeface="Arial"/>
                <a:ea typeface="Times New Roman" panose="02020603050405020304" pitchFamily="18" charset="0"/>
                <a:cs typeface="+mn-cs"/>
              </a:rPr>
              <a:t> “pleasure”) </a:t>
            </a:r>
          </a:p>
          <a:p>
            <a:pPr algn="ctr" defTabSz="1244224" rtl="0" fontAlgn="base">
              <a:spcBef>
                <a:spcPct val="0"/>
              </a:spcBef>
              <a:spcAft>
                <a:spcPct val="0"/>
              </a:spcAft>
              <a:defRPr/>
            </a:pPr>
            <a:r>
              <a:rPr lang="en-US" sz="3600" kern="1200" dirty="0">
                <a:solidFill>
                  <a:prstClr val="black"/>
                </a:solidFill>
                <a:latin typeface="Arial"/>
                <a:ea typeface="Times New Roman" panose="02020603050405020304" pitchFamily="18" charset="0"/>
                <a:cs typeface="+mn-cs"/>
              </a:rPr>
              <a:t>Eudaimonic (from </a:t>
            </a:r>
            <a:r>
              <a:rPr lang="el-GR" sz="3600" kern="1200" dirty="0">
                <a:solidFill>
                  <a:prstClr val="black"/>
                </a:solidFill>
                <a:latin typeface="Arial"/>
                <a:ea typeface="Times New Roman" panose="02020603050405020304" pitchFamily="18" charset="0"/>
                <a:cs typeface="+mn-cs"/>
              </a:rPr>
              <a:t>εὐ</a:t>
            </a:r>
            <a:r>
              <a:rPr lang="en-US" sz="3600" kern="1200" dirty="0">
                <a:solidFill>
                  <a:prstClr val="black"/>
                </a:solidFill>
                <a:latin typeface="Arial"/>
                <a:ea typeface="Times New Roman" panose="02020603050405020304" pitchFamily="18" charset="0"/>
                <a:cs typeface="+mn-cs"/>
              </a:rPr>
              <a:t> “well”+‎ δα</a:t>
            </a:r>
            <a:r>
              <a:rPr lang="en-US" sz="3600" kern="1200" dirty="0" err="1">
                <a:solidFill>
                  <a:prstClr val="black"/>
                </a:solidFill>
                <a:latin typeface="Arial"/>
                <a:ea typeface="Times New Roman" panose="02020603050405020304" pitchFamily="18" charset="0"/>
                <a:cs typeface="+mn-cs"/>
              </a:rPr>
              <a:t>ίμων</a:t>
            </a:r>
            <a:r>
              <a:rPr lang="en-US" sz="3600" kern="1200" dirty="0">
                <a:solidFill>
                  <a:prstClr val="black"/>
                </a:solidFill>
                <a:latin typeface="Arial"/>
                <a:ea typeface="Times New Roman" panose="02020603050405020304" pitchFamily="18" charset="0"/>
                <a:cs typeface="+mn-cs"/>
              </a:rPr>
              <a:t> “daemon”) well-being:</a:t>
            </a:r>
            <a:endParaRPr lang="it-IT" sz="3600" kern="1200" dirty="0">
              <a:solidFill>
                <a:prstClr val="black"/>
              </a:solidFill>
              <a:latin typeface="Arial"/>
              <a:ea typeface="+mn-ea"/>
              <a:cs typeface="+mn-cs"/>
            </a:endParaRPr>
          </a:p>
        </p:txBody>
      </p:sp>
      <p:sp>
        <p:nvSpPr>
          <p:cNvPr id="11" name="Oval 6">
            <a:extLst>
              <a:ext uri="{FF2B5EF4-FFF2-40B4-BE49-F238E27FC236}">
                <a16:creationId xmlns:a16="http://schemas.microsoft.com/office/drawing/2014/main" id="{DA751969-D0AC-6E85-E003-610C452E5EEA}"/>
              </a:ext>
            </a:extLst>
          </p:cNvPr>
          <p:cNvSpPr/>
          <p:nvPr/>
        </p:nvSpPr>
        <p:spPr>
          <a:xfrm>
            <a:off x="3403247" y="4685007"/>
            <a:ext cx="6364009" cy="4462030"/>
          </a:xfrm>
          <a:prstGeom prst="ellipse">
            <a:avLst/>
          </a:prstGeom>
          <a:solidFill>
            <a:srgbClr val="FFE98B"/>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1244224" rtl="0" eaLnBrk="0" fontAlgn="base" hangingPunct="0">
              <a:spcBef>
                <a:spcPct val="0"/>
              </a:spcBef>
              <a:spcAft>
                <a:spcPct val="0"/>
              </a:spcAft>
              <a:defRPr/>
            </a:pPr>
            <a:r>
              <a:rPr lang="en-US" sz="2800" b="1" kern="1200" dirty="0">
                <a:solidFill>
                  <a:prstClr val="black"/>
                </a:solidFill>
                <a:latin typeface="Arial"/>
              </a:rPr>
              <a:t>Hedonic well-being:</a:t>
            </a:r>
          </a:p>
          <a:p>
            <a:pPr algn="ctr" defTabSz="1244224" rtl="0" eaLnBrk="0" fontAlgn="base" hangingPunct="0">
              <a:spcBef>
                <a:spcPct val="0"/>
              </a:spcBef>
              <a:spcAft>
                <a:spcPct val="0"/>
              </a:spcAft>
              <a:defRPr/>
            </a:pPr>
            <a:endParaRPr lang="en-US" sz="2800" b="1" kern="1200" dirty="0">
              <a:solidFill>
                <a:prstClr val="black"/>
              </a:solidFill>
              <a:latin typeface="Arial"/>
            </a:endParaRPr>
          </a:p>
          <a:p>
            <a:pPr algn="ctr" defTabSz="1244224" rtl="0" eaLnBrk="0" fontAlgn="base" hangingPunct="0">
              <a:spcBef>
                <a:spcPct val="0"/>
              </a:spcBef>
              <a:spcAft>
                <a:spcPct val="0"/>
              </a:spcAft>
              <a:defRPr/>
            </a:pPr>
            <a:r>
              <a:rPr lang="en-US" sz="2800" kern="1200" dirty="0">
                <a:solidFill>
                  <a:prstClr val="black"/>
                </a:solidFill>
                <a:latin typeface="Arial"/>
              </a:rPr>
              <a:t>Positive emotions</a:t>
            </a:r>
          </a:p>
          <a:p>
            <a:pPr algn="ctr" defTabSz="1244224" rtl="0" eaLnBrk="0" fontAlgn="base" hangingPunct="0">
              <a:spcBef>
                <a:spcPct val="0"/>
              </a:spcBef>
              <a:spcAft>
                <a:spcPct val="0"/>
              </a:spcAft>
              <a:defRPr/>
            </a:pPr>
            <a:r>
              <a:rPr lang="en-US" sz="2800" kern="1200" dirty="0">
                <a:solidFill>
                  <a:prstClr val="black"/>
                </a:solidFill>
                <a:latin typeface="Arial"/>
              </a:rPr>
              <a:t>Absence of negative emotions</a:t>
            </a:r>
          </a:p>
          <a:p>
            <a:pPr algn="ctr" defTabSz="1244224" rtl="0" eaLnBrk="0" fontAlgn="base" hangingPunct="0">
              <a:spcBef>
                <a:spcPct val="0"/>
              </a:spcBef>
              <a:spcAft>
                <a:spcPct val="0"/>
              </a:spcAft>
              <a:defRPr/>
            </a:pPr>
            <a:r>
              <a:rPr lang="en-US" sz="2800" kern="1200" dirty="0">
                <a:solidFill>
                  <a:prstClr val="black"/>
                </a:solidFill>
                <a:latin typeface="Arial"/>
              </a:rPr>
              <a:t>Life satisfaction</a:t>
            </a:r>
          </a:p>
          <a:p>
            <a:pPr algn="ctr" defTabSz="1244224" rtl="0" eaLnBrk="0" fontAlgn="base" hangingPunct="0">
              <a:spcBef>
                <a:spcPct val="0"/>
              </a:spcBef>
              <a:spcAft>
                <a:spcPct val="0"/>
              </a:spcAft>
              <a:defRPr/>
            </a:pPr>
            <a:r>
              <a:rPr lang="en-US" sz="2800" kern="1200" dirty="0">
                <a:solidFill>
                  <a:prstClr val="black"/>
                </a:solidFill>
                <a:latin typeface="Arial"/>
              </a:rPr>
              <a:t>Happiness</a:t>
            </a:r>
            <a:endParaRPr lang="it-IT" sz="2800" kern="1200" dirty="0">
              <a:solidFill>
                <a:prstClr val="black"/>
              </a:solidFill>
              <a:latin typeface="Arial"/>
            </a:endParaRPr>
          </a:p>
        </p:txBody>
      </p:sp>
      <p:sp>
        <p:nvSpPr>
          <p:cNvPr id="12" name="Oval 7">
            <a:extLst>
              <a:ext uri="{FF2B5EF4-FFF2-40B4-BE49-F238E27FC236}">
                <a16:creationId xmlns:a16="http://schemas.microsoft.com/office/drawing/2014/main" id="{346C24C7-46EE-1436-FA08-9F9D88412ACE}"/>
              </a:ext>
            </a:extLst>
          </p:cNvPr>
          <p:cNvSpPr/>
          <p:nvPr/>
        </p:nvSpPr>
        <p:spPr>
          <a:xfrm>
            <a:off x="9144000" y="4610100"/>
            <a:ext cx="6639288" cy="4432194"/>
          </a:xfrm>
          <a:prstGeom prst="ellipse">
            <a:avLst/>
          </a:prstGeom>
          <a:solidFill>
            <a:srgbClr val="FFD9B3"/>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1244224" rtl="0" eaLnBrk="0" fontAlgn="base" hangingPunct="0">
              <a:spcBef>
                <a:spcPct val="0"/>
              </a:spcBef>
              <a:spcAft>
                <a:spcPct val="0"/>
              </a:spcAft>
              <a:defRPr/>
            </a:pPr>
            <a:endParaRPr lang="en-US" sz="2800" b="1" kern="1200" dirty="0">
              <a:solidFill>
                <a:prstClr val="black"/>
              </a:solidFill>
              <a:latin typeface="Arial"/>
            </a:endParaRPr>
          </a:p>
          <a:p>
            <a:pPr algn="ctr" defTabSz="1244224" rtl="0" eaLnBrk="0" fontAlgn="base" hangingPunct="0">
              <a:spcBef>
                <a:spcPct val="0"/>
              </a:spcBef>
              <a:spcAft>
                <a:spcPct val="0"/>
              </a:spcAft>
              <a:defRPr/>
            </a:pPr>
            <a:r>
              <a:rPr lang="en-US" sz="2800" b="1" kern="1200" dirty="0" err="1">
                <a:solidFill>
                  <a:prstClr val="black"/>
                </a:solidFill>
                <a:latin typeface="Arial"/>
              </a:rPr>
              <a:t>Eudaimonic</a:t>
            </a:r>
            <a:r>
              <a:rPr lang="en-US" sz="2800" b="1" kern="1200" dirty="0">
                <a:solidFill>
                  <a:prstClr val="black"/>
                </a:solidFill>
                <a:latin typeface="Arial"/>
              </a:rPr>
              <a:t> well-being:</a:t>
            </a:r>
          </a:p>
          <a:p>
            <a:pPr algn="ctr" defTabSz="1244224" rtl="0" eaLnBrk="0" fontAlgn="base" hangingPunct="0">
              <a:spcBef>
                <a:spcPct val="0"/>
              </a:spcBef>
              <a:spcAft>
                <a:spcPct val="0"/>
              </a:spcAft>
              <a:defRPr/>
            </a:pPr>
            <a:endParaRPr lang="en-US" sz="2800" b="1" kern="1200" dirty="0">
              <a:solidFill>
                <a:prstClr val="black"/>
              </a:solidFill>
              <a:latin typeface="Arial"/>
            </a:endParaRPr>
          </a:p>
          <a:p>
            <a:pPr algn="ctr" defTabSz="1244224" rtl="0" eaLnBrk="0" fontAlgn="base" hangingPunct="0">
              <a:spcBef>
                <a:spcPct val="0"/>
              </a:spcBef>
              <a:spcAft>
                <a:spcPct val="0"/>
              </a:spcAft>
              <a:defRPr/>
            </a:pPr>
            <a:r>
              <a:rPr lang="en-US" sz="2800" kern="1200" dirty="0">
                <a:solidFill>
                  <a:prstClr val="black"/>
                </a:solidFill>
                <a:latin typeface="Arial"/>
              </a:rPr>
              <a:t>Autonomy</a:t>
            </a:r>
          </a:p>
          <a:p>
            <a:pPr algn="ctr" defTabSz="1244224" rtl="0" eaLnBrk="0" fontAlgn="base" hangingPunct="0">
              <a:spcBef>
                <a:spcPct val="0"/>
              </a:spcBef>
              <a:spcAft>
                <a:spcPct val="0"/>
              </a:spcAft>
              <a:defRPr/>
            </a:pPr>
            <a:r>
              <a:rPr lang="en-US" sz="2800" kern="1200" dirty="0">
                <a:solidFill>
                  <a:prstClr val="black"/>
                </a:solidFill>
                <a:latin typeface="Arial"/>
              </a:rPr>
              <a:t>Personal growth</a:t>
            </a:r>
          </a:p>
          <a:p>
            <a:pPr algn="ctr" defTabSz="1244224" rtl="0" eaLnBrk="0" fontAlgn="base" hangingPunct="0">
              <a:spcBef>
                <a:spcPct val="0"/>
              </a:spcBef>
              <a:spcAft>
                <a:spcPct val="0"/>
              </a:spcAft>
              <a:defRPr/>
            </a:pPr>
            <a:r>
              <a:rPr lang="en-US" sz="2800" kern="1200" dirty="0">
                <a:solidFill>
                  <a:prstClr val="black"/>
                </a:solidFill>
                <a:latin typeface="Arial"/>
              </a:rPr>
              <a:t>Self-acceptance</a:t>
            </a:r>
          </a:p>
          <a:p>
            <a:pPr algn="ctr" defTabSz="1244224" rtl="0" eaLnBrk="0" fontAlgn="base" hangingPunct="0">
              <a:spcBef>
                <a:spcPct val="0"/>
              </a:spcBef>
              <a:spcAft>
                <a:spcPct val="0"/>
              </a:spcAft>
              <a:defRPr/>
            </a:pPr>
            <a:r>
              <a:rPr lang="en-US" sz="2800" kern="1200" dirty="0">
                <a:solidFill>
                  <a:prstClr val="black"/>
                </a:solidFill>
                <a:latin typeface="Arial"/>
              </a:rPr>
              <a:t>Meaning of life</a:t>
            </a:r>
          </a:p>
          <a:p>
            <a:pPr algn="ctr" defTabSz="1244224" rtl="0" eaLnBrk="0" fontAlgn="base" hangingPunct="0">
              <a:spcBef>
                <a:spcPct val="0"/>
              </a:spcBef>
              <a:spcAft>
                <a:spcPct val="0"/>
              </a:spcAft>
              <a:defRPr/>
            </a:pPr>
            <a:r>
              <a:rPr lang="en-US" sz="2800" kern="1200" dirty="0">
                <a:solidFill>
                  <a:prstClr val="black"/>
                </a:solidFill>
                <a:latin typeface="Arial"/>
              </a:rPr>
              <a:t>Competence</a:t>
            </a:r>
          </a:p>
          <a:p>
            <a:pPr algn="ctr" defTabSz="1244224" rtl="0" eaLnBrk="0" fontAlgn="base" hangingPunct="0">
              <a:spcBef>
                <a:spcPct val="0"/>
              </a:spcBef>
              <a:spcAft>
                <a:spcPct val="0"/>
              </a:spcAft>
              <a:defRPr/>
            </a:pPr>
            <a:r>
              <a:rPr lang="en-US" sz="2800" kern="1200" dirty="0">
                <a:solidFill>
                  <a:prstClr val="black"/>
                </a:solidFill>
                <a:latin typeface="Arial"/>
              </a:rPr>
              <a:t>Social connection</a:t>
            </a:r>
            <a:endParaRPr lang="it-IT" sz="2800" kern="1200" dirty="0">
              <a:solidFill>
                <a:prstClr val="black"/>
              </a:solidFill>
              <a:latin typeface="Arial"/>
            </a:endParaRPr>
          </a:p>
        </p:txBody>
      </p:sp>
      <p:sp>
        <p:nvSpPr>
          <p:cNvPr id="13" name="Oval 8">
            <a:extLst>
              <a:ext uri="{FF2B5EF4-FFF2-40B4-BE49-F238E27FC236}">
                <a16:creationId xmlns:a16="http://schemas.microsoft.com/office/drawing/2014/main" id="{A31AD56B-F887-8543-7269-3B194E165A51}"/>
              </a:ext>
            </a:extLst>
          </p:cNvPr>
          <p:cNvSpPr/>
          <p:nvPr/>
        </p:nvSpPr>
        <p:spPr>
          <a:xfrm>
            <a:off x="7379489" y="8477630"/>
            <a:ext cx="3898675" cy="951203"/>
          </a:xfrm>
          <a:prstGeom prst="ellipse">
            <a:avLst/>
          </a:prstGeom>
          <a:solidFill>
            <a:srgbClr val="EFCD4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244224" rtl="0" eaLnBrk="0" fontAlgn="base" hangingPunct="0">
              <a:spcBef>
                <a:spcPct val="0"/>
              </a:spcBef>
              <a:spcAft>
                <a:spcPct val="0"/>
              </a:spcAft>
              <a:defRPr/>
            </a:pPr>
            <a:r>
              <a:rPr lang="en-US" sz="2449" b="1" kern="1200" dirty="0">
                <a:solidFill>
                  <a:prstClr val="black"/>
                </a:solidFill>
                <a:latin typeface="Arial"/>
              </a:rPr>
              <a:t>Flourishing</a:t>
            </a:r>
            <a:endParaRPr lang="it-IT" sz="2449" b="1" kern="1200" dirty="0">
              <a:solidFill>
                <a:prstClr val="black"/>
              </a:solidFill>
              <a:latin typeface="Arial"/>
            </a:endParaRPr>
          </a:p>
        </p:txBody>
      </p:sp>
      <p:sp>
        <p:nvSpPr>
          <p:cNvPr id="3" name="Titolo 1">
            <a:extLst>
              <a:ext uri="{FF2B5EF4-FFF2-40B4-BE49-F238E27FC236}">
                <a16:creationId xmlns:a16="http://schemas.microsoft.com/office/drawing/2014/main" id="{5AD26CAC-73CA-887F-50D4-956C5CF96156}"/>
              </a:ext>
            </a:extLst>
          </p:cNvPr>
          <p:cNvSpPr txBox="1">
            <a:spLocks/>
          </p:cNvSpPr>
          <p:nvPr/>
        </p:nvSpPr>
        <p:spPr>
          <a:xfrm>
            <a:off x="2743200" y="255259"/>
            <a:ext cx="9900000" cy="957506"/>
          </a:xfrm>
          <a:prstGeom prst="rect">
            <a:avLst/>
          </a:prstGeom>
        </p:spPr>
        <p:txBody>
          <a:bodyPr/>
          <a:lstStyle>
            <a:lvl1pPr>
              <a:defRPr>
                <a:latin typeface="+mj-lt"/>
                <a:ea typeface="+mj-ea"/>
                <a:cs typeface="+mj-cs"/>
              </a:defRPr>
            </a:lvl1pPr>
          </a:lstStyle>
          <a:p>
            <a:pPr algn="r"/>
            <a:r>
              <a:rPr lang="it-CH" altLang="it-CH" sz="4800" b="1" dirty="0">
                <a:latin typeface="Arial" panose="020B0604020202020204" pitchFamily="34" charset="0"/>
                <a:cs typeface="Arial" panose="020B0604020202020204" pitchFamily="34" charset="0"/>
              </a:rPr>
              <a:t>HappyB: Wellbeing </a:t>
            </a:r>
          </a:p>
        </p:txBody>
      </p:sp>
      <p:sp>
        <p:nvSpPr>
          <p:cNvPr id="5" name="Oval 8">
            <a:extLst>
              <a:ext uri="{FF2B5EF4-FFF2-40B4-BE49-F238E27FC236}">
                <a16:creationId xmlns:a16="http://schemas.microsoft.com/office/drawing/2014/main" id="{A0CB3A48-03BE-C804-E12A-3092555CA1B5}"/>
              </a:ext>
            </a:extLst>
          </p:cNvPr>
          <p:cNvSpPr/>
          <p:nvPr/>
        </p:nvSpPr>
        <p:spPr>
          <a:xfrm>
            <a:off x="7414125" y="9297697"/>
            <a:ext cx="3898675" cy="951203"/>
          </a:xfrm>
          <a:prstGeom prst="ellipse">
            <a:avLst/>
          </a:prstGeom>
          <a:solidFill>
            <a:srgbClr val="EFCD4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244224" rtl="0" eaLnBrk="0" fontAlgn="base" hangingPunct="0">
              <a:spcBef>
                <a:spcPct val="0"/>
              </a:spcBef>
              <a:spcAft>
                <a:spcPct val="0"/>
              </a:spcAft>
              <a:defRPr/>
            </a:pPr>
            <a:r>
              <a:rPr lang="en-US" sz="2449" b="1" kern="1200" dirty="0">
                <a:solidFill>
                  <a:prstClr val="black"/>
                </a:solidFill>
                <a:latin typeface="Arial"/>
              </a:rPr>
              <a:t>Thriving </a:t>
            </a:r>
            <a:endParaRPr lang="it-IT" sz="2449" b="1" kern="1200" dirty="0">
              <a:solidFill>
                <a:prstClr val="black"/>
              </a:solidFill>
              <a:latin typeface="Arial"/>
            </a:endParaRPr>
          </a:p>
        </p:txBody>
      </p:sp>
      <p:pic>
        <p:nvPicPr>
          <p:cNvPr id="2" name="Picture 18" descr="Immagine che contiene testo&#10;&#10;Descrizione generata automaticamente">
            <a:extLst>
              <a:ext uri="{FF2B5EF4-FFF2-40B4-BE49-F238E27FC236}">
                <a16:creationId xmlns:a16="http://schemas.microsoft.com/office/drawing/2014/main" id="{970CE509-16E1-7318-5443-C8CA65B5AA0B}"/>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4" name="Footer Placeholder 1">
            <a:extLst>
              <a:ext uri="{FF2B5EF4-FFF2-40B4-BE49-F238E27FC236}">
                <a16:creationId xmlns:a16="http://schemas.microsoft.com/office/drawing/2014/main" id="{6D7647DF-F724-AE3C-D873-B7CA54FC9D4C}"/>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Defining loneliness</a:t>
            </a:r>
          </a:p>
        </p:txBody>
      </p:sp>
    </p:spTree>
    <p:extLst>
      <p:ext uri="{BB962C8B-B14F-4D97-AF65-F5344CB8AC3E}">
        <p14:creationId xmlns:p14="http://schemas.microsoft.com/office/powerpoint/2010/main" val="2898174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8" name="Rettangolo 26">
            <a:extLst>
              <a:ext uri="{FF2B5EF4-FFF2-40B4-BE49-F238E27FC236}">
                <a16:creationId xmlns:a16="http://schemas.microsoft.com/office/drawing/2014/main" id="{9A48E55C-2A43-1168-88EF-3544906B806B}"/>
              </a:ext>
            </a:extLst>
          </p:cNvPr>
          <p:cNvSpPr/>
          <p:nvPr/>
        </p:nvSpPr>
        <p:spPr>
          <a:xfrm>
            <a:off x="0" y="-40687"/>
            <a:ext cx="18516600" cy="167400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89" name="Google Shape;189;p33"/>
          <p:cNvSpPr txBox="1"/>
          <p:nvPr/>
        </p:nvSpPr>
        <p:spPr>
          <a:xfrm>
            <a:off x="17754600" y="9734551"/>
            <a:ext cx="762000" cy="569326"/>
          </a:xfrm>
          <a:prstGeom prst="rect">
            <a:avLst/>
          </a:prstGeom>
          <a:noFill/>
          <a:ln>
            <a:noFill/>
          </a:ln>
        </p:spPr>
        <p:txBody>
          <a:bodyPr spcFirstLastPara="1" wrap="square" lIns="137150" tIns="68550" rIns="137150" bIns="68550" anchor="t" anchorCtr="0">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Titolo 1">
            <a:extLst>
              <a:ext uri="{FF2B5EF4-FFF2-40B4-BE49-F238E27FC236}">
                <a16:creationId xmlns:a16="http://schemas.microsoft.com/office/drawing/2014/main" id="{FE4C4E7C-B9DE-795F-6F7B-A27DA81F01D9}"/>
              </a:ext>
            </a:extLst>
          </p:cNvPr>
          <p:cNvSpPr txBox="1">
            <a:spLocks/>
          </p:cNvSpPr>
          <p:nvPr/>
        </p:nvSpPr>
        <p:spPr>
          <a:xfrm>
            <a:off x="3657600" y="286090"/>
            <a:ext cx="12649200" cy="957506"/>
          </a:xfrm>
          <a:prstGeom prst="rect">
            <a:avLst/>
          </a:prstGeom>
        </p:spPr>
        <p:txBody>
          <a:bodyPr/>
          <a:lstStyle>
            <a:lvl1pPr>
              <a:defRPr>
                <a:latin typeface="+mj-lt"/>
                <a:ea typeface="+mj-ea"/>
                <a:cs typeface="+mj-cs"/>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it-CH" altLang="it-CH" sz="4800" b="1" i="0" u="none" strike="noStrike" kern="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What’s next:</a:t>
            </a:r>
            <a:r>
              <a:rPr kumimoji="0" lang="it-CH" altLang="it-CH" sz="4800" b="1" i="0" u="none" strike="noStrike" kern="0" cap="none" spc="0" normalizeH="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a:t>
            </a:r>
            <a:r>
              <a:rPr kumimoji="0" lang="it-CH" altLang="it-CH" sz="4800" b="1" i="0" u="none" strike="noStrike" kern="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The biology of well-being</a:t>
            </a:r>
          </a:p>
        </p:txBody>
      </p:sp>
      <p:sp>
        <p:nvSpPr>
          <p:cNvPr id="5" name="Rectangle 4">
            <a:extLst>
              <a:ext uri="{FF2B5EF4-FFF2-40B4-BE49-F238E27FC236}">
                <a16:creationId xmlns:a16="http://schemas.microsoft.com/office/drawing/2014/main" id="{6B9AD591-1512-1F3D-70FB-DA8B749CD00E}"/>
              </a:ext>
            </a:extLst>
          </p:cNvPr>
          <p:cNvSpPr/>
          <p:nvPr/>
        </p:nvSpPr>
        <p:spPr>
          <a:xfrm>
            <a:off x="304800" y="1875575"/>
            <a:ext cx="11582400" cy="70915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eaLnBrk="1" fontAlgn="auto" latinLnBrk="0" hangingPunct="1">
              <a:spcBef>
                <a:spcPts val="0"/>
              </a:spcBef>
              <a:spcAft>
                <a:spcPts val="0"/>
              </a:spcAft>
              <a:buClrTx/>
              <a:buSzTx/>
              <a:tabLst/>
              <a:defRPr/>
            </a:pPr>
            <a:r>
              <a:rPr lang="en-US" sz="2800" dirty="0">
                <a:solidFill>
                  <a:srgbClr val="000000"/>
                </a:solidFill>
                <a:latin typeface="Arial" panose="020B0604020202020204" pitchFamily="34" charset="0"/>
                <a:cs typeface="Arial" panose="020B0604020202020204" pitchFamily="34" charset="0"/>
              </a:rPr>
              <a:t>Well-being (especially eudaimonic well-being - personal growth, sense of social connection) predicts:</a:t>
            </a:r>
          </a:p>
          <a:p>
            <a:pPr marL="285750" marR="0" lvl="0" indent="-2857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2800" b="1" dirty="0">
              <a:solidFill>
                <a:srgbClr val="000000"/>
              </a:solidFill>
              <a:latin typeface="Arial" panose="020B0604020202020204" pitchFamily="34" charset="0"/>
              <a:cs typeface="Arial" panose="020B0604020202020204" pitchFamily="34" charset="0"/>
            </a:endParaRPr>
          </a:p>
          <a:p>
            <a:pPr marL="285750" marR="0" lvl="0" indent="-285750" algn="l" defTabSz="914400" eaLnBrk="1" fontAlgn="auto" latinLnBrk="0" hangingPunct="1">
              <a:spcBef>
                <a:spcPts val="0"/>
              </a:spcBef>
              <a:spcAft>
                <a:spcPts val="0"/>
              </a:spcAft>
              <a:buClrTx/>
              <a:buSzTx/>
              <a:buFont typeface="Arial" panose="020B0604020202020204" pitchFamily="34" charset="0"/>
              <a:buChar char="•"/>
              <a:tabLst/>
              <a:defRPr/>
            </a:pPr>
            <a:r>
              <a:rPr lang="en-US" sz="2800" b="1" dirty="0">
                <a:solidFill>
                  <a:srgbClr val="000000"/>
                </a:solidFill>
                <a:latin typeface="Arial" panose="020B0604020202020204" pitchFamily="34" charset="0"/>
                <a:cs typeface="Arial" panose="020B0604020202020204" pitchFamily="34" charset="0"/>
              </a:rPr>
              <a:t>Healthier lifestyle habits </a:t>
            </a:r>
            <a:r>
              <a:rPr lang="en-US" sz="2800" dirty="0">
                <a:solidFill>
                  <a:srgbClr val="000000"/>
                </a:solidFill>
                <a:latin typeface="Arial" panose="020B0604020202020204" pitchFamily="34" charset="0"/>
                <a:cs typeface="Arial" panose="020B0604020202020204" pitchFamily="34" charset="0"/>
              </a:rPr>
              <a:t>(more motivation to take care of yourself)</a:t>
            </a:r>
          </a:p>
          <a:p>
            <a:pPr marL="285750" marR="0" lvl="0" indent="-285750" algn="l" defTabSz="914400" eaLnBrk="1" fontAlgn="auto" latinLnBrk="0" hangingPunct="1">
              <a:spcBef>
                <a:spcPts val="0"/>
              </a:spcBef>
              <a:spcAft>
                <a:spcPts val="0"/>
              </a:spcAft>
              <a:buClrTx/>
              <a:buSzTx/>
              <a:buFont typeface="Arial" panose="020B0604020202020204" pitchFamily="34" charset="0"/>
              <a:buChar char="•"/>
              <a:tabLst/>
              <a:defRPr/>
            </a:pPr>
            <a:r>
              <a:rPr lang="en-US" sz="2800" b="1" dirty="0">
                <a:solidFill>
                  <a:srgbClr val="000000"/>
                </a:solidFill>
                <a:latin typeface="Arial" panose="020B0604020202020204" pitchFamily="34" charset="0"/>
                <a:cs typeface="Arial" panose="020B0604020202020204" pitchFamily="34" charset="0"/>
              </a:rPr>
              <a:t>Less stress </a:t>
            </a:r>
          </a:p>
          <a:p>
            <a:pPr marL="285750" marR="0" lvl="0" indent="-285750" algn="l" defTabSz="914400" eaLnBrk="1" fontAlgn="auto" latinLnBrk="0" hangingPunct="1">
              <a:spcBef>
                <a:spcPts val="0"/>
              </a:spcBef>
              <a:spcAft>
                <a:spcPts val="0"/>
              </a:spcAft>
              <a:buClrTx/>
              <a:buSzTx/>
              <a:buFont typeface="Arial" panose="020B0604020202020204" pitchFamily="34" charset="0"/>
              <a:buChar char="•"/>
              <a:tabLst/>
              <a:defRPr/>
            </a:pPr>
            <a:r>
              <a:rPr lang="en-US" sz="2800" dirty="0">
                <a:solidFill>
                  <a:srgbClr val="000000"/>
                </a:solidFill>
                <a:latin typeface="Arial" panose="020B0604020202020204" pitchFamily="34" charset="0"/>
                <a:cs typeface="Arial" panose="020B0604020202020204" pitchFamily="34" charset="0"/>
              </a:rPr>
              <a:t>Positive regulation of the </a:t>
            </a:r>
            <a:r>
              <a:rPr lang="en-US" sz="2800" b="1" dirty="0" err="1">
                <a:solidFill>
                  <a:srgbClr val="000000"/>
                </a:solidFill>
                <a:latin typeface="Arial" panose="020B0604020202020204" pitchFamily="34" charset="0"/>
                <a:cs typeface="Arial" panose="020B0604020202020204" pitchFamily="34" charset="0"/>
              </a:rPr>
              <a:t>neuroendrocrine</a:t>
            </a:r>
            <a:r>
              <a:rPr lang="en-US" sz="2800" b="1" dirty="0">
                <a:solidFill>
                  <a:srgbClr val="000000"/>
                </a:solidFill>
                <a:latin typeface="Arial" panose="020B0604020202020204" pitchFamily="34" charset="0"/>
                <a:cs typeface="Arial" panose="020B0604020202020204" pitchFamily="34" charset="0"/>
              </a:rPr>
              <a:t>, cardiovascular, inflammatory and microbiome systems </a:t>
            </a:r>
            <a:r>
              <a:rPr lang="en-US" sz="2800" dirty="0">
                <a:solidFill>
                  <a:srgbClr val="000000"/>
                </a:solidFill>
                <a:latin typeface="Arial" panose="020B0604020202020204" pitchFamily="34" charset="0"/>
                <a:cs typeface="Arial" panose="020B0604020202020204" pitchFamily="34" charset="0"/>
              </a:rPr>
              <a:t>(e.g. lower levels of cortisol, inflammatory markers, and more “good” cholesterol)</a:t>
            </a:r>
          </a:p>
          <a:p>
            <a:pPr marL="285750" marR="0" lvl="0" indent="-285750" algn="l" defTabSz="914400" eaLnBrk="1" fontAlgn="auto" latinLnBrk="0" hangingPunct="1">
              <a:spcBef>
                <a:spcPts val="0"/>
              </a:spcBef>
              <a:spcAft>
                <a:spcPts val="0"/>
              </a:spcAft>
              <a:buClrTx/>
              <a:buSzTx/>
              <a:buFont typeface="Arial" panose="020B0604020202020204" pitchFamily="34" charset="0"/>
              <a:buChar char="•"/>
              <a:tabLst/>
              <a:defRPr/>
            </a:pPr>
            <a:r>
              <a:rPr lang="en-US" sz="2800" b="1" dirty="0">
                <a:solidFill>
                  <a:srgbClr val="000000"/>
                </a:solidFill>
                <a:latin typeface="Arial" panose="020B0604020202020204" pitchFamily="34" charset="0"/>
                <a:cs typeface="Arial" panose="020B0604020202020204" pitchFamily="34" charset="0"/>
              </a:rPr>
              <a:t>Reduces the onset </a:t>
            </a:r>
            <a:r>
              <a:rPr lang="en-US" sz="2800" dirty="0">
                <a:solidFill>
                  <a:srgbClr val="000000"/>
                </a:solidFill>
                <a:latin typeface="Arial" panose="020B0604020202020204" pitchFamily="34" charset="0"/>
                <a:cs typeface="Arial" panose="020B0604020202020204" pitchFamily="34" charset="0"/>
              </a:rPr>
              <a:t>of physical and mental illnesses </a:t>
            </a:r>
          </a:p>
          <a:p>
            <a:pPr marL="285750" marR="0" lvl="0" indent="-285750" algn="l" defTabSz="914400" eaLnBrk="1" fontAlgn="auto" latinLnBrk="0" hangingPunct="1">
              <a:spcBef>
                <a:spcPts val="0"/>
              </a:spcBef>
              <a:spcAft>
                <a:spcPts val="0"/>
              </a:spcAft>
              <a:buClrTx/>
              <a:buSzTx/>
              <a:buFont typeface="Arial" panose="020B0604020202020204" pitchFamily="34" charset="0"/>
              <a:buChar char="•"/>
              <a:tabLst/>
              <a:defRPr/>
            </a:pPr>
            <a:r>
              <a:rPr lang="en-US" sz="2800" dirty="0">
                <a:solidFill>
                  <a:srgbClr val="000000"/>
                </a:solidFill>
                <a:latin typeface="Arial" panose="020B0604020202020204" pitchFamily="34" charset="0"/>
                <a:cs typeface="Arial" panose="020B0604020202020204" pitchFamily="34" charset="0"/>
              </a:rPr>
              <a:t>It predicts a </a:t>
            </a:r>
            <a:r>
              <a:rPr lang="en-US" sz="2800" b="1" dirty="0">
                <a:solidFill>
                  <a:srgbClr val="000000"/>
                </a:solidFill>
                <a:latin typeface="Arial" panose="020B0604020202020204" pitchFamily="34" charset="0"/>
                <a:cs typeface="Arial" panose="020B0604020202020204" pitchFamily="34" charset="0"/>
              </a:rPr>
              <a:t>sustained positive response to positive experience </a:t>
            </a:r>
            <a:r>
              <a:rPr lang="en-US" sz="2800" dirty="0">
                <a:solidFill>
                  <a:srgbClr val="000000"/>
                </a:solidFill>
                <a:latin typeface="Arial" panose="020B0604020202020204" pitchFamily="34" charset="0"/>
                <a:cs typeface="Arial" panose="020B0604020202020204" pitchFamily="34" charset="0"/>
              </a:rPr>
              <a:t>in the brain </a:t>
            </a:r>
          </a:p>
          <a:p>
            <a:pPr marL="285750" marR="0" lvl="0" indent="-285750" algn="l" defTabSz="914400" eaLnBrk="1" fontAlgn="auto" latinLnBrk="0" hangingPunct="1">
              <a:spcBef>
                <a:spcPts val="0"/>
              </a:spcBef>
              <a:spcAft>
                <a:spcPts val="0"/>
              </a:spcAft>
              <a:buClrTx/>
              <a:buSzTx/>
              <a:buFont typeface="Arial" panose="020B0604020202020204" pitchFamily="34" charset="0"/>
              <a:buChar char="•"/>
              <a:tabLst/>
              <a:defRPr/>
            </a:pPr>
            <a:r>
              <a:rPr lang="en-US" sz="2800" dirty="0">
                <a:solidFill>
                  <a:srgbClr val="000000"/>
                </a:solidFill>
                <a:latin typeface="Arial" panose="020B0604020202020204" pitchFamily="34" charset="0"/>
                <a:cs typeface="Arial" panose="020B0604020202020204" pitchFamily="34" charset="0"/>
              </a:rPr>
              <a:t>Predicts </a:t>
            </a:r>
            <a:r>
              <a:rPr lang="en-US" sz="2800" b="1" dirty="0">
                <a:solidFill>
                  <a:srgbClr val="000000"/>
                </a:solidFill>
                <a:latin typeface="Arial" panose="020B0604020202020204" pitchFamily="34" charset="0"/>
                <a:cs typeface="Arial" panose="020B0604020202020204" pitchFamily="34" charset="0"/>
              </a:rPr>
              <a:t>better emotional regulation </a:t>
            </a:r>
          </a:p>
          <a:p>
            <a:pPr marL="285750" marR="0" lvl="0" indent="-2857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2800" dirty="0">
              <a:solidFill>
                <a:srgbClr val="000000"/>
              </a:solidFill>
              <a:latin typeface="Arial" panose="020B0604020202020204" pitchFamily="34" charset="0"/>
              <a:cs typeface="Arial" panose="020B0604020202020204" pitchFamily="34" charset="0"/>
            </a:endParaRPr>
          </a:p>
          <a:p>
            <a:pPr marL="285750" marR="0" lvl="0" indent="-2857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dirty="0">
                <a:solidFill>
                  <a:srgbClr val="000000"/>
                </a:solidFill>
                <a:latin typeface="Arial" panose="020B0604020202020204" pitchFamily="34" charset="0"/>
                <a:cs typeface="Arial" panose="020B0604020202020204" pitchFamily="34" charset="0"/>
              </a:rPr>
              <a:t>Even in the presence of socio-economic inequalities</a:t>
            </a:r>
            <a:endParaRPr kumimoji="0" lang="it-IT"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26" name="Picture 2" descr="NATURA DENTRO E FUORI PER IL BENESSERE E LA BELLEZZA">
            <a:extLst>
              <a:ext uri="{FF2B5EF4-FFF2-40B4-BE49-F238E27FC236}">
                <a16:creationId xmlns:a16="http://schemas.microsoft.com/office/drawing/2014/main" id="{2D7E135E-5B1F-330A-C6A7-C5B1584671FC}"/>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flipH="1">
            <a:off x="11871013" y="1633316"/>
            <a:ext cx="11758346" cy="7760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C1ED42F-4685-5745-F6D1-BE4C167E9251}"/>
              </a:ext>
            </a:extLst>
          </p:cNvPr>
          <p:cNvSpPr txBox="1"/>
          <p:nvPr/>
        </p:nvSpPr>
        <p:spPr>
          <a:xfrm>
            <a:off x="34110" y="9825335"/>
            <a:ext cx="15282090"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latin typeface="Arial"/>
              </a:rPr>
              <a:t>Ryff</a:t>
            </a:r>
            <a:r>
              <a:rPr kumimoji="0" lang="en-US" sz="1200" b="0" i="0" u="none" strike="noStrike" kern="0" cap="none" spc="0" normalizeH="0" baseline="0" noProof="0" dirty="0">
                <a:ln>
                  <a:noFill/>
                </a:ln>
                <a:solidFill>
                  <a:sysClr val="windowText" lastClr="000000"/>
                </a:solidFill>
                <a:effectLst/>
                <a:uLnTx/>
                <a:uFillTx/>
                <a:latin typeface="Arial"/>
              </a:rPr>
              <a:t>, C. D., Singer, B. H., &amp; </a:t>
            </a:r>
            <a:r>
              <a:rPr kumimoji="0" lang="en-US" sz="1200" b="0" i="0" u="none" strike="noStrike" kern="0" cap="none" spc="0" normalizeH="0" baseline="0" noProof="0" dirty="0" err="1">
                <a:ln>
                  <a:noFill/>
                </a:ln>
                <a:solidFill>
                  <a:sysClr val="windowText" lastClr="000000"/>
                </a:solidFill>
                <a:effectLst/>
                <a:uLnTx/>
                <a:uFillTx/>
                <a:latin typeface="Arial"/>
              </a:rPr>
              <a:t>Dienberg</a:t>
            </a:r>
            <a:r>
              <a:rPr kumimoji="0" lang="en-US" sz="1200" b="0" i="0" u="none" strike="noStrike" kern="0" cap="none" spc="0" normalizeH="0" baseline="0" noProof="0" dirty="0">
                <a:ln>
                  <a:noFill/>
                </a:ln>
                <a:solidFill>
                  <a:sysClr val="windowText" lastClr="000000"/>
                </a:solidFill>
                <a:effectLst/>
                <a:uLnTx/>
                <a:uFillTx/>
                <a:latin typeface="Arial"/>
              </a:rPr>
              <a:t> Love, G. (2004). Positive health: Connecting well-being with biology. </a:t>
            </a:r>
            <a:r>
              <a:rPr kumimoji="0" lang="en-US" sz="1200" b="0" i="1" u="none" strike="noStrike" kern="0" cap="none" spc="0" normalizeH="0" baseline="0" noProof="0" dirty="0">
                <a:ln>
                  <a:noFill/>
                </a:ln>
                <a:solidFill>
                  <a:sysClr val="windowText" lastClr="000000"/>
                </a:solidFill>
                <a:effectLst/>
                <a:uLnTx/>
                <a:uFillTx/>
                <a:latin typeface="Arial"/>
              </a:rPr>
              <a:t>Philosophical Transactions of the Royal Society B: Biological Sciences</a:t>
            </a:r>
            <a:r>
              <a:rPr kumimoji="0" lang="en-US" sz="1200" b="0" i="0" u="none" strike="noStrike" kern="0" cap="none" spc="0" normalizeH="0" baseline="0" noProof="0" dirty="0">
                <a:ln>
                  <a:noFill/>
                </a:ln>
                <a:solidFill>
                  <a:sysClr val="windowText" lastClr="000000"/>
                </a:solidFill>
                <a:effectLst/>
                <a:uLnTx/>
                <a:uFillTx/>
                <a:latin typeface="Arial"/>
              </a:rPr>
              <a:t>, </a:t>
            </a:r>
            <a:r>
              <a:rPr kumimoji="0" lang="en-US" sz="1200" b="0" i="1" u="none" strike="noStrike" kern="0" cap="none" spc="0" normalizeH="0" baseline="0" noProof="0" dirty="0">
                <a:ln>
                  <a:noFill/>
                </a:ln>
                <a:solidFill>
                  <a:sysClr val="windowText" lastClr="000000"/>
                </a:solidFill>
                <a:effectLst/>
                <a:uLnTx/>
                <a:uFillTx/>
                <a:latin typeface="Arial"/>
              </a:rPr>
              <a:t>359</a:t>
            </a:r>
            <a:r>
              <a:rPr kumimoji="0" lang="en-US" sz="1200" b="0" i="0" u="none" strike="noStrike" kern="0" cap="none" spc="0" normalizeH="0" baseline="0" noProof="0" dirty="0">
                <a:ln>
                  <a:noFill/>
                </a:ln>
                <a:solidFill>
                  <a:sysClr val="windowText" lastClr="000000"/>
                </a:solidFill>
                <a:effectLst/>
                <a:uLnTx/>
                <a:uFillTx/>
                <a:latin typeface="Arial"/>
              </a:rPr>
              <a:t>(1449), 1383–1394. </a:t>
            </a:r>
            <a:r>
              <a:rPr kumimoji="0" lang="en-US" sz="1200" b="0" i="0" u="none" strike="noStrike" kern="0" cap="none" spc="0" normalizeH="0" baseline="0" noProof="0" dirty="0">
                <a:ln>
                  <a:noFill/>
                </a:ln>
                <a:solidFill>
                  <a:sysClr val="windowText" lastClr="000000"/>
                </a:solidFill>
                <a:effectLst/>
                <a:uLnTx/>
                <a:uFillTx/>
                <a:latin typeface="Arial"/>
                <a:hlinkClick r:id="rId4"/>
              </a:rPr>
              <a:t>https://doi.org/10.1098/rstb.2004.1521</a:t>
            </a:r>
            <a:endParaRPr kumimoji="0" lang="en-US" sz="1200" b="0" i="0" u="none" strike="noStrike" kern="0" cap="none" spc="0" normalizeH="0" baseline="0" noProof="0" dirty="0">
              <a:ln>
                <a:noFill/>
              </a:ln>
              <a:solidFill>
                <a:sysClr val="windowText" lastClr="000000"/>
              </a:solidFill>
              <a:effectLst/>
              <a:uLnTx/>
              <a:uFillTx/>
              <a:latin typeface="Arial"/>
            </a:endParaRPr>
          </a:p>
        </p:txBody>
      </p:sp>
      <p:pic>
        <p:nvPicPr>
          <p:cNvPr id="2" name="Picture 1">
            <a:extLst>
              <a:ext uri="{FF2B5EF4-FFF2-40B4-BE49-F238E27FC236}">
                <a16:creationId xmlns:a16="http://schemas.microsoft.com/office/drawing/2014/main" id="{6E47AC1E-27EC-ADBB-773B-2E506E5D76D6}"/>
              </a:ext>
            </a:extLst>
          </p:cNvPr>
          <p:cNvPicPr>
            <a:picLocks noChangeAspect="1"/>
          </p:cNvPicPr>
          <p:nvPr/>
        </p:nvPicPr>
        <p:blipFill>
          <a:blip r:embed="rId5"/>
          <a:stretch>
            <a:fillRect/>
          </a:stretch>
        </p:blipFill>
        <p:spPr>
          <a:xfrm>
            <a:off x="14875059" y="9410701"/>
            <a:ext cx="3418804" cy="876300"/>
          </a:xfrm>
          <a:prstGeom prst="rect">
            <a:avLst/>
          </a:prstGeom>
        </p:spPr>
      </p:pic>
      <p:sp>
        <p:nvSpPr>
          <p:cNvPr id="4" name="Footer Placeholder 1">
            <a:extLst>
              <a:ext uri="{FF2B5EF4-FFF2-40B4-BE49-F238E27FC236}">
                <a16:creationId xmlns:a16="http://schemas.microsoft.com/office/drawing/2014/main" id="{5EE93851-0D46-D3CE-C425-6D914AF30E16}"/>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33844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1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10"/>
                                        <p:tgtEl>
                                          <p:spTgt spid="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1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10"/>
                                        <p:tgtEl>
                                          <p:spTgt spid="5">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fade">
                                      <p:cBhvr>
                                        <p:cTn id="31" dur="1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13D17-D8BD-41BD-15A8-075E9FCB009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DA26BE7-B1F6-27EB-3FEE-1B89C7EBD45E}"/>
              </a:ext>
            </a:extLst>
          </p:cNvPr>
          <p:cNvSpPr txBox="1"/>
          <p:nvPr/>
        </p:nvSpPr>
        <p:spPr>
          <a:xfrm>
            <a:off x="990600" y="2400301"/>
            <a:ext cx="9982200" cy="6124754"/>
          </a:xfrm>
          <a:prstGeom prst="rect">
            <a:avLst/>
          </a:prstGeom>
          <a:noFill/>
        </p:spPr>
        <p:txBody>
          <a:bodyPr wrap="square">
            <a:spAutoFit/>
          </a:bodyPr>
          <a:lstStyle/>
          <a:p>
            <a:pPr algn="l"/>
            <a:r>
              <a:rPr lang="en-US" sz="2800" b="1" i="0" u="none" strike="noStrike" baseline="0" dirty="0">
                <a:latin typeface="ArialMT"/>
              </a:rPr>
              <a:t>The pervasiveness of smartphone use:</a:t>
            </a:r>
          </a:p>
          <a:p>
            <a:pPr marL="285750" indent="-285750" algn="l">
              <a:buFont typeface="Arial" panose="020B0604020202020204" pitchFamily="34" charset="0"/>
              <a:buChar char="•"/>
            </a:pPr>
            <a:r>
              <a:rPr lang="en-US" sz="2800" b="0" i="0" u="none" strike="noStrike" baseline="0" dirty="0">
                <a:latin typeface="ArialMT"/>
              </a:rPr>
              <a:t>Using smartphones while studying, at night, during meals, and as soon as they wake up is more associated with lower well-being.</a:t>
            </a:r>
          </a:p>
          <a:p>
            <a:pPr marL="285750" indent="-285750" algn="l">
              <a:buFont typeface="Arial" panose="020B0604020202020204" pitchFamily="34" charset="0"/>
              <a:buChar char="•"/>
            </a:pPr>
            <a:endParaRPr lang="en-US" sz="2800" dirty="0">
              <a:latin typeface="ArialMT"/>
            </a:endParaRPr>
          </a:p>
          <a:p>
            <a:pPr algn="l"/>
            <a:r>
              <a:rPr lang="en-US" sz="2800" b="1" dirty="0">
                <a:latin typeface="ArialMT"/>
              </a:rPr>
              <a:t>Problematic social media use, especially:</a:t>
            </a:r>
          </a:p>
          <a:p>
            <a:pPr marL="342900" indent="-342900" algn="l">
              <a:buFont typeface="Arial" panose="020B0604020202020204" pitchFamily="34" charset="0"/>
              <a:buChar char="•"/>
            </a:pPr>
            <a:r>
              <a:rPr lang="en-US" sz="2800" dirty="0">
                <a:latin typeface="ArialMT"/>
              </a:rPr>
              <a:t>Using social media to avoid/escape from negative emotions</a:t>
            </a:r>
          </a:p>
          <a:p>
            <a:pPr marL="342900" indent="-342900" algn="l">
              <a:buFont typeface="Arial" panose="020B0604020202020204" pitchFamily="34" charset="0"/>
              <a:buChar char="•"/>
            </a:pPr>
            <a:endParaRPr lang="en-US" sz="2800" dirty="0">
              <a:latin typeface="ArialMT"/>
            </a:endParaRPr>
          </a:p>
          <a:p>
            <a:pPr algn="l"/>
            <a:r>
              <a:rPr lang="en-US" sz="2800" b="1" dirty="0">
                <a:latin typeface="ArialMT"/>
              </a:rPr>
              <a:t>Social comparison:</a:t>
            </a:r>
          </a:p>
          <a:p>
            <a:pPr marL="342900" indent="-342900" algn="l">
              <a:buFont typeface="Arial" panose="020B0604020202020204" pitchFamily="34" charset="0"/>
              <a:buChar char="•"/>
            </a:pPr>
            <a:r>
              <a:rPr lang="en-US" sz="2800" dirty="0">
                <a:latin typeface="ArialMT"/>
              </a:rPr>
              <a:t>Looking at others with better living conditions </a:t>
            </a:r>
          </a:p>
          <a:p>
            <a:pPr marL="342900" indent="-342900" algn="l">
              <a:buFont typeface="Arial" panose="020B0604020202020204" pitchFamily="34" charset="0"/>
              <a:buChar char="•"/>
            </a:pPr>
            <a:endParaRPr lang="en-US" sz="2800" dirty="0">
              <a:latin typeface="ArialMT"/>
            </a:endParaRPr>
          </a:p>
          <a:p>
            <a:pPr algn="l"/>
            <a:r>
              <a:rPr lang="en-US" sz="2800" b="1" dirty="0">
                <a:latin typeface="ArialMT"/>
              </a:rPr>
              <a:t>Sleep:</a:t>
            </a:r>
          </a:p>
          <a:p>
            <a:pPr marL="342900" indent="-342900" algn="l">
              <a:buFont typeface="Arial" panose="020B0604020202020204" pitchFamily="34" charset="0"/>
              <a:buChar char="•"/>
            </a:pPr>
            <a:r>
              <a:rPr lang="en-US" sz="2800" dirty="0">
                <a:latin typeface="ArialMT"/>
              </a:rPr>
              <a:t>Looking at the phone as first thing in the morning, during the night if awake</a:t>
            </a:r>
          </a:p>
        </p:txBody>
      </p:sp>
      <p:sp>
        <p:nvSpPr>
          <p:cNvPr id="9" name="Rettangolo 5">
            <a:extLst>
              <a:ext uri="{FF2B5EF4-FFF2-40B4-BE49-F238E27FC236}">
                <a16:creationId xmlns:a16="http://schemas.microsoft.com/office/drawing/2014/main" id="{78609216-BA86-50CE-66F8-9349961A5ACB}"/>
              </a:ext>
            </a:extLst>
          </p:cNvPr>
          <p:cNvSpPr/>
          <p:nvPr/>
        </p:nvSpPr>
        <p:spPr>
          <a:xfrm>
            <a:off x="-29308" y="-38100"/>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1">
            <a:extLst>
              <a:ext uri="{FF2B5EF4-FFF2-40B4-BE49-F238E27FC236}">
                <a16:creationId xmlns:a16="http://schemas.microsoft.com/office/drawing/2014/main" id="{CA4CF11C-72C3-9A4E-923C-C675081646DF}"/>
              </a:ext>
            </a:extLst>
          </p:cNvPr>
          <p:cNvSpPr txBox="1">
            <a:spLocks/>
          </p:cNvSpPr>
          <p:nvPr/>
        </p:nvSpPr>
        <p:spPr>
          <a:xfrm>
            <a:off x="2149763" y="260355"/>
            <a:ext cx="14401800" cy="957506"/>
          </a:xfrm>
          <a:prstGeom prst="rect">
            <a:avLst/>
          </a:prstGeom>
        </p:spPr>
        <p:txBody>
          <a:bodyPr/>
          <a:lstStyle>
            <a:lvl1pPr>
              <a:defRPr>
                <a:latin typeface="+mj-lt"/>
                <a:ea typeface="+mj-ea"/>
                <a:cs typeface="+mj-cs"/>
              </a:defRPr>
            </a:lvl1pPr>
          </a:lstStyle>
          <a:p>
            <a:pPr algn="ctr"/>
            <a:r>
              <a:rPr lang="it-CH" altLang="it-CH" sz="4800" b="1" dirty="0">
                <a:latin typeface="Arial" panose="020B0604020202020204" pitchFamily="34" charset="0"/>
                <a:cs typeface="Arial" panose="020B0604020202020204" pitchFamily="34" charset="0"/>
              </a:rPr>
              <a:t>HappyB: What limits Thriving and Flourishing</a:t>
            </a:r>
          </a:p>
        </p:txBody>
      </p:sp>
      <p:pic>
        <p:nvPicPr>
          <p:cNvPr id="12" name="Picture 2" descr="How to Make Your Company More Innovation Savvy">
            <a:extLst>
              <a:ext uri="{FF2B5EF4-FFF2-40B4-BE49-F238E27FC236}">
                <a16:creationId xmlns:a16="http://schemas.microsoft.com/office/drawing/2014/main" id="{8EB9C3E3-BA34-E5BE-84F9-F573103B03BF}"/>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1734800" y="1485900"/>
            <a:ext cx="14310726" cy="792480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a16="http://schemas.microsoft.com/office/drawing/2014/main" id="{D9CA3668-0FB6-730C-C35E-F4971F34748B}"/>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pic>
        <p:nvPicPr>
          <p:cNvPr id="5" name="Picture 4">
            <a:extLst>
              <a:ext uri="{FF2B5EF4-FFF2-40B4-BE49-F238E27FC236}">
                <a16:creationId xmlns:a16="http://schemas.microsoft.com/office/drawing/2014/main" id="{6433AF4A-39F7-E2CF-7BAD-9A14C5DF5BD1}"/>
              </a:ext>
            </a:extLst>
          </p:cNvPr>
          <p:cNvPicPr>
            <a:picLocks noChangeAspect="1"/>
          </p:cNvPicPr>
          <p:nvPr/>
        </p:nvPicPr>
        <p:blipFill>
          <a:blip r:embed="rId3"/>
          <a:stretch>
            <a:fillRect/>
          </a:stretch>
        </p:blipFill>
        <p:spPr>
          <a:xfrm>
            <a:off x="14875059" y="9410701"/>
            <a:ext cx="3418804" cy="876300"/>
          </a:xfrm>
          <a:prstGeom prst="rect">
            <a:avLst/>
          </a:prstGeom>
        </p:spPr>
      </p:pic>
    </p:spTree>
    <p:extLst>
      <p:ext uri="{BB962C8B-B14F-4D97-AF65-F5344CB8AC3E}">
        <p14:creationId xmlns:p14="http://schemas.microsoft.com/office/powerpoint/2010/main" val="770043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64B5-B0C5-DA00-8734-BFFC13CBCA10}"/>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6B988277-F258-123F-B8DB-CDAB8E9D3873}"/>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FFFF"/>
              </a:solidFill>
              <a:effectLst/>
              <a:uLnTx/>
              <a:uFillTx/>
              <a:latin typeface="Arial"/>
              <a:ea typeface="+mn-ea"/>
              <a:cs typeface="+mn-cs"/>
            </a:endParaRPr>
          </a:p>
        </p:txBody>
      </p:sp>
      <p:sp>
        <p:nvSpPr>
          <p:cNvPr id="18" name="Titolo 1">
            <a:extLst>
              <a:ext uri="{FF2B5EF4-FFF2-40B4-BE49-F238E27FC236}">
                <a16:creationId xmlns:a16="http://schemas.microsoft.com/office/drawing/2014/main" id="{EA02B0BD-CFDF-23F7-B794-3F05052ADD60}"/>
              </a:ext>
            </a:extLst>
          </p:cNvPr>
          <p:cNvSpPr txBox="1">
            <a:spLocks/>
          </p:cNvSpPr>
          <p:nvPr/>
        </p:nvSpPr>
        <p:spPr>
          <a:xfrm>
            <a:off x="4098078" y="308889"/>
            <a:ext cx="9900000" cy="957506"/>
          </a:xfrm>
          <a:prstGeom prst="rect">
            <a:avLst/>
          </a:prstGeom>
        </p:spPr>
        <p:txBody>
          <a:bodyPr/>
          <a:lstStyle>
            <a:lvl1pPr>
              <a:defRPr>
                <a:latin typeface="+mj-lt"/>
                <a:ea typeface="+mj-ea"/>
                <a:cs typeface="+mj-cs"/>
              </a:defRPr>
            </a:lvl1pPr>
          </a:lstStyle>
          <a:p>
            <a:pPr algn="ctr"/>
            <a:r>
              <a:rPr lang="it-CH" altLang="it-CH" sz="4400" b="1" dirty="0">
                <a:latin typeface="Arial" panose="020B0604020202020204" pitchFamily="34" charset="0"/>
                <a:cs typeface="Arial" panose="020B0604020202020204" pitchFamily="34" charset="0"/>
              </a:rPr>
              <a:t>Agenda</a:t>
            </a:r>
          </a:p>
        </p:txBody>
      </p:sp>
      <p:sp>
        <p:nvSpPr>
          <p:cNvPr id="20" name="Titolo 1">
            <a:extLst>
              <a:ext uri="{FF2B5EF4-FFF2-40B4-BE49-F238E27FC236}">
                <a16:creationId xmlns:a16="http://schemas.microsoft.com/office/drawing/2014/main" id="{7ED9C188-2A10-5C7A-478B-C128AC1ACEB9}"/>
              </a:ext>
            </a:extLst>
          </p:cNvPr>
          <p:cNvSpPr txBox="1">
            <a:spLocks/>
          </p:cNvSpPr>
          <p:nvPr/>
        </p:nvSpPr>
        <p:spPr>
          <a:xfrm>
            <a:off x="4909700" y="2156574"/>
            <a:ext cx="10360781" cy="5498500"/>
          </a:xfrm>
          <a:prstGeom prst="rect">
            <a:avLst/>
          </a:prstGeom>
        </p:spPr>
        <p:txBody>
          <a:bodyPr/>
          <a:lstStyle>
            <a:lvl1pPr>
              <a:defRPr>
                <a:latin typeface="+mj-lt"/>
                <a:ea typeface="+mj-ea"/>
                <a:cs typeface="+mj-cs"/>
              </a:defRPr>
            </a:lvl1pPr>
          </a:lstStyle>
          <a:p>
            <a:pPr marL="742950" indent="-742950" algn="l">
              <a:lnSpc>
                <a:spcPct val="150000"/>
              </a:lnSpc>
              <a:buFont typeface="+mj-lt"/>
              <a:buAutoNum type="arabicPeriod"/>
            </a:pPr>
            <a:r>
              <a:rPr lang="en-US" altLang="it-CH" sz="3600" dirty="0">
                <a:solidFill>
                  <a:schemeClr val="tx1"/>
                </a:solidFill>
                <a:latin typeface="Arial" panose="020B0604020202020204" pitchFamily="34" charset="0"/>
                <a:cs typeface="Arial" panose="020B0604020202020204" pitchFamily="34" charset="0"/>
              </a:rPr>
              <a:t>Defining loneliness</a:t>
            </a:r>
          </a:p>
          <a:p>
            <a:pPr marL="742950" indent="-742950" algn="l">
              <a:lnSpc>
                <a:spcPct val="150000"/>
              </a:lnSpc>
              <a:buFont typeface="+mj-lt"/>
              <a:buAutoNum type="arabicPeriod"/>
            </a:pPr>
            <a:r>
              <a:rPr lang="en-US" altLang="it-CH" sz="3600" dirty="0">
                <a:solidFill>
                  <a:schemeClr val="tx1"/>
                </a:solidFill>
                <a:latin typeface="Arial" panose="020B0604020202020204" pitchFamily="34" charset="0"/>
                <a:cs typeface="Arial" panose="020B0604020202020204" pitchFamily="34" charset="0"/>
              </a:rPr>
              <a:t>Loneliness and (adolescent) health</a:t>
            </a:r>
          </a:p>
          <a:p>
            <a:pPr marL="742950" indent="-742950" algn="l">
              <a:lnSpc>
                <a:spcPct val="150000"/>
              </a:lnSpc>
              <a:buFont typeface="+mj-lt"/>
              <a:buAutoNum type="arabicPeriod"/>
            </a:pPr>
            <a:r>
              <a:rPr lang="en-US" altLang="it-CH" sz="3600" dirty="0">
                <a:solidFill>
                  <a:schemeClr val="tx1"/>
                </a:solidFill>
                <a:latin typeface="Arial" panose="020B0604020202020204" pitchFamily="34" charset="0"/>
                <a:cs typeface="Arial" panose="020B0604020202020204" pitchFamily="34" charset="0"/>
              </a:rPr>
              <a:t>Loneliness and social media</a:t>
            </a:r>
          </a:p>
          <a:p>
            <a:pPr marL="742950" indent="-742950" algn="l">
              <a:lnSpc>
                <a:spcPct val="150000"/>
              </a:lnSpc>
              <a:buFont typeface="+mj-lt"/>
              <a:buAutoNum type="arabicPeriod"/>
            </a:pPr>
            <a:r>
              <a:rPr lang="en-US" altLang="it-CH" sz="3600" dirty="0">
                <a:solidFill>
                  <a:schemeClr val="tx1"/>
                </a:solidFill>
                <a:latin typeface="Arial" panose="020B0604020202020204" pitchFamily="34" charset="0"/>
                <a:cs typeface="Arial" panose="020B0604020202020204" pitchFamily="34" charset="0"/>
              </a:rPr>
              <a:t>HappyB studies: theory and methods</a:t>
            </a:r>
          </a:p>
          <a:p>
            <a:pPr marL="742950" indent="-742950" algn="l">
              <a:lnSpc>
                <a:spcPct val="150000"/>
              </a:lnSpc>
              <a:buFont typeface="+mj-lt"/>
              <a:buAutoNum type="arabicPeriod"/>
            </a:pPr>
            <a:r>
              <a:rPr lang="en-US" altLang="it-CH" sz="3600" dirty="0">
                <a:solidFill>
                  <a:schemeClr val="tx1"/>
                </a:solidFill>
                <a:latin typeface="Arial" panose="020B0604020202020204" pitchFamily="34" charset="0"/>
                <a:cs typeface="Arial" panose="020B0604020202020204" pitchFamily="34" charset="0"/>
              </a:rPr>
              <a:t>Digital detox </a:t>
            </a:r>
          </a:p>
          <a:p>
            <a:pPr marL="742950" indent="-742950" algn="l">
              <a:lnSpc>
                <a:spcPct val="150000"/>
              </a:lnSpc>
              <a:buFont typeface="+mj-lt"/>
              <a:buAutoNum type="arabicPeriod"/>
            </a:pPr>
            <a:r>
              <a:rPr lang="en-US" altLang="it-CH" sz="3600" dirty="0">
                <a:solidFill>
                  <a:schemeClr val="tx1"/>
                </a:solidFill>
                <a:latin typeface="Arial" panose="020B0604020202020204" pitchFamily="34" charset="0"/>
                <a:cs typeface="Arial" panose="020B0604020202020204" pitchFamily="34" charset="0"/>
              </a:rPr>
              <a:t>Q&amp;A</a:t>
            </a:r>
          </a:p>
          <a:p>
            <a:pPr marL="742950" indent="-742950" algn="l">
              <a:lnSpc>
                <a:spcPct val="150000"/>
              </a:lnSpc>
              <a:buFont typeface="+mj-lt"/>
              <a:buAutoNum type="arabicPeriod"/>
            </a:pPr>
            <a:endParaRPr lang="en-US" altLang="it-CH" sz="3600" dirty="0">
              <a:solidFill>
                <a:schemeClr val="tx1"/>
              </a:solidFill>
              <a:latin typeface="Arial" panose="020B0604020202020204" pitchFamily="34" charset="0"/>
              <a:cs typeface="Arial" panose="020B0604020202020204" pitchFamily="34" charset="0"/>
            </a:endParaRPr>
          </a:p>
          <a:p>
            <a:pPr marL="742950" indent="-742950" algn="l">
              <a:lnSpc>
                <a:spcPct val="150000"/>
              </a:lnSpc>
              <a:buFont typeface="+mj-lt"/>
              <a:buAutoNum type="arabicPeriod"/>
            </a:pPr>
            <a:endParaRPr lang="en-US" sz="3600" dirty="0">
              <a:solidFill>
                <a:schemeClr val="tx1"/>
              </a:solidFill>
              <a:latin typeface="Arial"/>
              <a:ea typeface="Times New Roman" panose="02020603050405020304" pitchFamily="18" charset="0"/>
            </a:endParaRPr>
          </a:p>
          <a:p>
            <a:pPr marL="742950" indent="-742950" algn="l">
              <a:lnSpc>
                <a:spcPct val="150000"/>
              </a:lnSpc>
              <a:buFont typeface="+mj-lt"/>
              <a:buAutoNum type="arabicPeriod"/>
            </a:pPr>
            <a:endParaRPr lang="en-US" sz="3600" dirty="0">
              <a:solidFill>
                <a:schemeClr val="tx1"/>
              </a:solidFill>
              <a:latin typeface="Arial"/>
              <a:ea typeface="Times New Roman" panose="02020603050405020304" pitchFamily="18" charset="0"/>
            </a:endParaRPr>
          </a:p>
          <a:p>
            <a:pPr marL="742950" indent="-742950" algn="l">
              <a:lnSpc>
                <a:spcPct val="150000"/>
              </a:lnSpc>
              <a:buFont typeface="+mj-lt"/>
              <a:buAutoNum type="arabicPeriod"/>
            </a:pPr>
            <a:endParaRPr lang="it-CH" altLang="it-CH" sz="3600" dirty="0">
              <a:solidFill>
                <a:schemeClr val="tx1"/>
              </a:solidFill>
              <a:latin typeface="Arial" panose="020B0604020202020204" pitchFamily="34" charset="0"/>
              <a:cs typeface="Arial" panose="020B0604020202020204" pitchFamily="34" charset="0"/>
            </a:endParaRPr>
          </a:p>
          <a:p>
            <a:pPr marL="742950" indent="-742950" algn="l">
              <a:lnSpc>
                <a:spcPct val="150000"/>
              </a:lnSpc>
              <a:buFont typeface="+mj-lt"/>
              <a:buAutoNum type="arabicPeriod"/>
            </a:pPr>
            <a:endParaRPr lang="it-CH" altLang="it-CH" sz="3600" dirty="0">
              <a:solidFill>
                <a:schemeClr val="tx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9B3F298-21E6-66DC-F912-92DAF2AFB414}"/>
              </a:ext>
            </a:extLst>
          </p:cNvPr>
          <p:cNvSpPr>
            <a:spLocks noGrp="1"/>
          </p:cNvSpPr>
          <p:nvPr>
            <p:ph type="sldNum" sz="quarter" idx="7"/>
          </p:nvPr>
        </p:nvSpPr>
        <p:spPr/>
        <p:txBody>
          <a:bodyPr/>
          <a:lstStyle/>
          <a:p>
            <a:fld id="{B6F15528-21DE-4FAA-801E-634DDDAF4B2B}" type="slidenum">
              <a:rPr lang="it-IT" smtClean="0"/>
              <a:t>3</a:t>
            </a:fld>
            <a:endParaRPr lang="it-IT"/>
          </a:p>
        </p:txBody>
      </p:sp>
      <p:pic>
        <p:nvPicPr>
          <p:cNvPr id="8" name="Picture 18" descr="Immagine che contiene testo&#10;&#10;Descrizione generata automaticamente">
            <a:extLst>
              <a:ext uri="{FF2B5EF4-FFF2-40B4-BE49-F238E27FC236}">
                <a16:creationId xmlns:a16="http://schemas.microsoft.com/office/drawing/2014/main" id="{D9F627A5-4616-C9EF-EE86-1841B2E4BED1}"/>
              </a:ext>
            </a:extLst>
          </p:cNvPr>
          <p:cNvPicPr>
            <a:picLocks noChangeAspect="1"/>
          </p:cNvPicPr>
          <p:nvPr/>
        </p:nvPicPr>
        <p:blipFill>
          <a:blip r:embed="rId3"/>
          <a:stretch>
            <a:fillRect/>
          </a:stretch>
        </p:blipFill>
        <p:spPr>
          <a:xfrm>
            <a:off x="14875059" y="9410701"/>
            <a:ext cx="3418804" cy="876300"/>
          </a:xfrm>
          <a:prstGeom prst="rect">
            <a:avLst/>
          </a:prstGeom>
        </p:spPr>
      </p:pic>
    </p:spTree>
    <p:extLst>
      <p:ext uri="{BB962C8B-B14F-4D97-AF65-F5344CB8AC3E}">
        <p14:creationId xmlns:p14="http://schemas.microsoft.com/office/powerpoint/2010/main" val="58589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EF5A25-093A-F58C-54F1-14A28E5643FE}"/>
              </a:ext>
            </a:extLst>
          </p:cNvPr>
          <p:cNvSpPr txBox="1"/>
          <p:nvPr/>
        </p:nvSpPr>
        <p:spPr>
          <a:xfrm>
            <a:off x="5392683" y="1706507"/>
            <a:ext cx="12907499" cy="4439100"/>
          </a:xfrm>
          <a:prstGeom prst="rect">
            <a:avLst/>
          </a:prstGeom>
          <a:noFill/>
        </p:spPr>
        <p:txBody>
          <a:bodyPr wrap="square">
            <a:spAutoFit/>
          </a:bodyPr>
          <a:lstStyle/>
          <a:p>
            <a:pPr algn="l" defTabSz="1828800" rtl="0">
              <a:lnSpc>
                <a:spcPct val="115000"/>
              </a:lnSpc>
              <a:buClr>
                <a:srgbClr val="000000"/>
              </a:buClr>
              <a:buSzPts val="1400"/>
            </a:pPr>
            <a:r>
              <a:rPr lang="en-US" sz="2800" dirty="0">
                <a:solidFill>
                  <a:srgbClr val="000000"/>
                </a:solidFill>
                <a:latin typeface="+mj-lt"/>
                <a:cs typeface="Arial"/>
                <a:sym typeface="Arial"/>
              </a:rPr>
              <a:t>Well-being cannot just be defined </a:t>
            </a:r>
            <a:r>
              <a:rPr lang="en-US" sz="2800" b="1" dirty="0">
                <a:solidFill>
                  <a:srgbClr val="000000"/>
                </a:solidFill>
                <a:latin typeface="+mj-lt"/>
                <a:cs typeface="Arial"/>
                <a:sym typeface="Arial"/>
              </a:rPr>
              <a:t>bi-dimensionally</a:t>
            </a:r>
            <a:r>
              <a:rPr lang="en-US" sz="2800" dirty="0">
                <a:solidFill>
                  <a:srgbClr val="000000"/>
                </a:solidFill>
                <a:latin typeface="+mj-lt"/>
                <a:cs typeface="Arial"/>
                <a:sym typeface="Arial"/>
              </a:rPr>
              <a:t> on a continuum, but it is </a:t>
            </a:r>
            <a:r>
              <a:rPr lang="en-US" sz="2800" b="1" dirty="0">
                <a:solidFill>
                  <a:srgbClr val="000000"/>
                </a:solidFill>
                <a:latin typeface="+mj-lt"/>
                <a:cs typeface="Arial"/>
                <a:sym typeface="Arial"/>
              </a:rPr>
              <a:t>multifaceted</a:t>
            </a:r>
            <a:r>
              <a:rPr lang="en-US" sz="2800" dirty="0">
                <a:solidFill>
                  <a:srgbClr val="000000"/>
                </a:solidFill>
                <a:latin typeface="+mj-lt"/>
                <a:cs typeface="Arial"/>
                <a:sym typeface="Arial"/>
              </a:rPr>
              <a:t>, like a “garden” or an “orchestra</a:t>
            </a:r>
            <a:r>
              <a:rPr lang="en-US" sz="1200" dirty="0">
                <a:solidFill>
                  <a:srgbClr val="000000"/>
                </a:solidFill>
                <a:latin typeface="+mj-lt"/>
                <a:cs typeface="Arial"/>
                <a:sym typeface="Arial"/>
              </a:rPr>
              <a:t>” (Lomas and </a:t>
            </a:r>
            <a:r>
              <a:rPr lang="en-US" sz="1200" dirty="0" err="1">
                <a:solidFill>
                  <a:srgbClr val="000000"/>
                </a:solidFill>
                <a:latin typeface="+mj-lt"/>
                <a:cs typeface="Arial"/>
                <a:sym typeface="Arial"/>
              </a:rPr>
              <a:t>Vanderweele</a:t>
            </a:r>
            <a:r>
              <a:rPr lang="en-US" sz="1200" dirty="0">
                <a:solidFill>
                  <a:srgbClr val="000000"/>
                </a:solidFill>
                <a:latin typeface="+mj-lt"/>
                <a:cs typeface="Arial"/>
                <a:sym typeface="Arial"/>
              </a:rPr>
              <a:t>, 2022)</a:t>
            </a:r>
          </a:p>
          <a:p>
            <a:pPr algn="l" defTabSz="1828800" rtl="0">
              <a:lnSpc>
                <a:spcPct val="115000"/>
              </a:lnSpc>
              <a:buClr>
                <a:srgbClr val="000000"/>
              </a:buClr>
              <a:buSzPts val="1400"/>
            </a:pPr>
            <a:endParaRPr lang="en-US" sz="1200" dirty="0">
              <a:solidFill>
                <a:srgbClr val="000000"/>
              </a:solidFill>
              <a:latin typeface="+mj-lt"/>
              <a:cs typeface="Arial"/>
              <a:sym typeface="Arial"/>
            </a:endParaRPr>
          </a:p>
          <a:p>
            <a:pPr algn="l" defTabSz="1828800" rtl="0">
              <a:lnSpc>
                <a:spcPct val="115000"/>
              </a:lnSpc>
              <a:buClr>
                <a:srgbClr val="000000"/>
              </a:buClr>
              <a:buSzPts val="1400"/>
            </a:pPr>
            <a:endParaRPr lang="en-US" sz="1200" dirty="0">
              <a:solidFill>
                <a:srgbClr val="000000"/>
              </a:solidFill>
              <a:latin typeface="+mj-lt"/>
              <a:cs typeface="Arial"/>
              <a:sym typeface="Arial"/>
            </a:endParaRPr>
          </a:p>
          <a:p>
            <a:pPr algn="l" defTabSz="1828800" rtl="0">
              <a:lnSpc>
                <a:spcPct val="115000"/>
              </a:lnSpc>
              <a:buClr>
                <a:srgbClr val="000000"/>
              </a:buClr>
              <a:buSzPts val="1400"/>
            </a:pPr>
            <a:r>
              <a:rPr lang="en-US" sz="2800" b="1" dirty="0">
                <a:solidFill>
                  <a:srgbClr val="000000"/>
                </a:solidFill>
                <a:latin typeface="+mj-lt"/>
                <a:cs typeface="Arial"/>
                <a:sym typeface="Arial"/>
              </a:rPr>
              <a:t>Flourishing</a:t>
            </a:r>
            <a:r>
              <a:rPr lang="en-US" sz="2800" dirty="0">
                <a:solidFill>
                  <a:srgbClr val="000000"/>
                </a:solidFill>
                <a:latin typeface="+mj-lt"/>
                <a:cs typeface="Arial"/>
                <a:sym typeface="Arial"/>
              </a:rPr>
              <a:t> as “a state in which all aspects of a person’s life are good” and includes </a:t>
            </a:r>
            <a:r>
              <a:rPr lang="en-US" sz="2800" b="1" dirty="0">
                <a:solidFill>
                  <a:srgbClr val="000000"/>
                </a:solidFill>
                <a:latin typeface="+mj-lt"/>
                <a:cs typeface="Arial"/>
                <a:sym typeface="Arial"/>
              </a:rPr>
              <a:t>6 broad domains </a:t>
            </a:r>
            <a:r>
              <a:rPr lang="en-US" sz="1200" dirty="0">
                <a:solidFill>
                  <a:srgbClr val="000000"/>
                </a:solidFill>
                <a:latin typeface="+mj-lt"/>
                <a:cs typeface="Arial"/>
                <a:sym typeface="Arial"/>
              </a:rPr>
              <a:t>(</a:t>
            </a:r>
            <a:r>
              <a:rPr lang="en-US" sz="1200" dirty="0" err="1">
                <a:solidFill>
                  <a:srgbClr val="000000"/>
                </a:solidFill>
                <a:latin typeface="+mj-lt"/>
                <a:cs typeface="Arial"/>
                <a:sym typeface="Arial"/>
              </a:rPr>
              <a:t>VanderWeele</a:t>
            </a:r>
            <a:r>
              <a:rPr lang="en-US" sz="1200" dirty="0">
                <a:solidFill>
                  <a:srgbClr val="000000"/>
                </a:solidFill>
                <a:latin typeface="+mj-lt"/>
                <a:cs typeface="Arial"/>
                <a:sym typeface="Arial"/>
              </a:rPr>
              <a:t> et al., 2019)</a:t>
            </a:r>
          </a:p>
          <a:p>
            <a:pPr algn="l" defTabSz="1828800" rtl="0">
              <a:lnSpc>
                <a:spcPct val="115000"/>
              </a:lnSpc>
              <a:buClr>
                <a:srgbClr val="000000"/>
              </a:buClr>
              <a:buSzPts val="1400"/>
            </a:pPr>
            <a:endParaRPr lang="en-US" sz="1200" dirty="0">
              <a:solidFill>
                <a:srgbClr val="000000"/>
              </a:solidFill>
              <a:latin typeface="+mj-lt"/>
              <a:cs typeface="Arial"/>
              <a:sym typeface="Arial"/>
            </a:endParaRPr>
          </a:p>
          <a:p>
            <a:pPr algn="l" defTabSz="1828800" rtl="0">
              <a:lnSpc>
                <a:spcPct val="115000"/>
              </a:lnSpc>
              <a:buClr>
                <a:srgbClr val="000000"/>
              </a:buClr>
              <a:buSzPts val="1400"/>
            </a:pPr>
            <a:endParaRPr lang="en-US" sz="1200" dirty="0">
              <a:solidFill>
                <a:srgbClr val="000000"/>
              </a:solidFill>
              <a:latin typeface="+mj-lt"/>
              <a:cs typeface="Arial"/>
              <a:sym typeface="Arial"/>
            </a:endParaRPr>
          </a:p>
          <a:p>
            <a:pPr algn="l" defTabSz="1828800" rtl="0">
              <a:lnSpc>
                <a:spcPct val="115000"/>
              </a:lnSpc>
              <a:buClr>
                <a:srgbClr val="000000"/>
              </a:buClr>
              <a:buSzPts val="1400"/>
            </a:pPr>
            <a:endParaRPr lang="en-US" sz="1200" dirty="0">
              <a:solidFill>
                <a:srgbClr val="000000"/>
              </a:solidFill>
              <a:latin typeface="+mj-lt"/>
              <a:cs typeface="Arial"/>
              <a:sym typeface="Arial"/>
            </a:endParaRPr>
          </a:p>
          <a:p>
            <a:pPr algn="l" defTabSz="1828800" rtl="0">
              <a:lnSpc>
                <a:spcPct val="115000"/>
              </a:lnSpc>
              <a:buClr>
                <a:srgbClr val="000000"/>
              </a:buClr>
              <a:buSzPts val="1400"/>
            </a:pPr>
            <a:endParaRPr lang="en-US" sz="1200" dirty="0">
              <a:solidFill>
                <a:srgbClr val="000000"/>
              </a:solidFill>
              <a:latin typeface="+mj-lt"/>
              <a:cs typeface="Arial"/>
              <a:sym typeface="Arial"/>
            </a:endParaRPr>
          </a:p>
          <a:p>
            <a:pPr algn="l" defTabSz="1828800" rtl="0">
              <a:lnSpc>
                <a:spcPct val="115000"/>
              </a:lnSpc>
              <a:buClr>
                <a:srgbClr val="000000"/>
              </a:buClr>
              <a:buSzPts val="1400"/>
            </a:pPr>
            <a:endParaRPr lang="en-US" sz="1200" dirty="0">
              <a:solidFill>
                <a:srgbClr val="000000"/>
              </a:solidFill>
              <a:latin typeface="+mj-lt"/>
              <a:cs typeface="Arial"/>
              <a:sym typeface="Arial"/>
            </a:endParaRPr>
          </a:p>
          <a:p>
            <a:pPr algn="l" defTabSz="1828800" rtl="0">
              <a:lnSpc>
                <a:spcPct val="115000"/>
              </a:lnSpc>
              <a:buClr>
                <a:srgbClr val="000000"/>
              </a:buClr>
              <a:buSzPts val="1400"/>
            </a:pPr>
            <a:endParaRPr lang="en-US" sz="1200" dirty="0">
              <a:solidFill>
                <a:srgbClr val="000000"/>
              </a:solidFill>
              <a:latin typeface="+mj-lt"/>
              <a:cs typeface="Arial"/>
              <a:sym typeface="Arial"/>
            </a:endParaRPr>
          </a:p>
          <a:p>
            <a:pPr lvl="2" algn="l" defTabSz="1828800" rtl="0">
              <a:lnSpc>
                <a:spcPct val="115000"/>
              </a:lnSpc>
              <a:buClr>
                <a:srgbClr val="000000"/>
              </a:buClr>
              <a:buSzPts val="1400"/>
            </a:pPr>
            <a:endParaRPr lang="en-US" sz="1200" dirty="0">
              <a:solidFill>
                <a:srgbClr val="000000"/>
              </a:solidFill>
              <a:latin typeface="+mj-lt"/>
              <a:cs typeface="Arial"/>
              <a:sym typeface="Arial"/>
            </a:endParaRPr>
          </a:p>
          <a:p>
            <a:pPr lvl="5" algn="l" defTabSz="1828800" rtl="0">
              <a:lnSpc>
                <a:spcPct val="115000"/>
              </a:lnSpc>
              <a:buClr>
                <a:srgbClr val="000000"/>
              </a:buClr>
              <a:buSzPts val="1400"/>
            </a:pPr>
            <a:r>
              <a:rPr lang="en-US" sz="2800" dirty="0">
                <a:solidFill>
                  <a:srgbClr val="000000"/>
                </a:solidFill>
                <a:latin typeface="+mj-lt"/>
                <a:cs typeface="Arial"/>
                <a:sym typeface="Arial"/>
              </a:rPr>
              <a:t>	</a:t>
            </a:r>
          </a:p>
        </p:txBody>
      </p:sp>
      <p:sp>
        <p:nvSpPr>
          <p:cNvPr id="8" name="TextBox 7">
            <a:extLst>
              <a:ext uri="{FF2B5EF4-FFF2-40B4-BE49-F238E27FC236}">
                <a16:creationId xmlns:a16="http://schemas.microsoft.com/office/drawing/2014/main" id="{89B0D871-AB79-BFA6-A5D8-2B9591BF9191}"/>
              </a:ext>
            </a:extLst>
          </p:cNvPr>
          <p:cNvSpPr txBox="1"/>
          <p:nvPr/>
        </p:nvSpPr>
        <p:spPr>
          <a:xfrm>
            <a:off x="3693886" y="4659769"/>
            <a:ext cx="10900228" cy="3023328"/>
          </a:xfrm>
          <a:prstGeom prst="rect">
            <a:avLst/>
          </a:prstGeom>
          <a:noFill/>
        </p:spPr>
        <p:txBody>
          <a:bodyPr wrap="square">
            <a:spAutoFit/>
          </a:bodyPr>
          <a:lstStyle/>
          <a:p>
            <a:pPr lvl="5" algn="l" defTabSz="1828800" rtl="0">
              <a:lnSpc>
                <a:spcPct val="115000"/>
              </a:lnSpc>
              <a:buClr>
                <a:srgbClr val="000000"/>
              </a:buClr>
              <a:buSzPts val="1400"/>
            </a:pPr>
            <a:r>
              <a:rPr lang="en-US" sz="2800" dirty="0">
                <a:solidFill>
                  <a:srgbClr val="000000"/>
                </a:solidFill>
                <a:latin typeface="+mj-lt"/>
                <a:cs typeface="Arial"/>
                <a:sym typeface="Arial"/>
              </a:rPr>
              <a:t>	1. Happiness and life satisfaction (hedonic well-being)</a:t>
            </a:r>
          </a:p>
          <a:p>
            <a:pPr lvl="5" algn="l" defTabSz="1828800" rtl="0">
              <a:lnSpc>
                <a:spcPct val="115000"/>
              </a:lnSpc>
              <a:buClr>
                <a:srgbClr val="000000"/>
              </a:buClr>
              <a:buSzPts val="1400"/>
            </a:pPr>
            <a:r>
              <a:rPr lang="en-US" sz="2800" dirty="0">
                <a:solidFill>
                  <a:srgbClr val="000000"/>
                </a:solidFill>
                <a:latin typeface="+mj-lt"/>
                <a:cs typeface="Arial"/>
                <a:sym typeface="Arial"/>
              </a:rPr>
              <a:t>	2. Meaning and purpose (eudaimonic well-being)</a:t>
            </a:r>
          </a:p>
          <a:p>
            <a:pPr lvl="5" algn="l" defTabSz="1828800" rtl="0">
              <a:lnSpc>
                <a:spcPct val="115000"/>
              </a:lnSpc>
              <a:buClr>
                <a:srgbClr val="000000"/>
              </a:buClr>
              <a:buSzPts val="1400"/>
            </a:pPr>
            <a:r>
              <a:rPr lang="en-US" sz="2800" dirty="0">
                <a:solidFill>
                  <a:srgbClr val="000000"/>
                </a:solidFill>
                <a:latin typeface="+mj-lt"/>
                <a:cs typeface="Arial"/>
                <a:sym typeface="Arial"/>
              </a:rPr>
              <a:t>	3.  Physical and mental health</a:t>
            </a:r>
          </a:p>
          <a:p>
            <a:pPr lvl="5" algn="l" defTabSz="1828800" rtl="0">
              <a:lnSpc>
                <a:spcPct val="115000"/>
              </a:lnSpc>
              <a:buClr>
                <a:srgbClr val="000000"/>
              </a:buClr>
              <a:buSzPts val="1400"/>
            </a:pPr>
            <a:r>
              <a:rPr lang="en-US" sz="2800" dirty="0">
                <a:solidFill>
                  <a:srgbClr val="000000"/>
                </a:solidFill>
                <a:latin typeface="+mj-lt"/>
                <a:cs typeface="Arial"/>
                <a:sym typeface="Arial"/>
              </a:rPr>
              <a:t>	4. Character and virtue</a:t>
            </a:r>
          </a:p>
          <a:p>
            <a:pPr lvl="5" algn="l" defTabSz="1828800" rtl="0">
              <a:lnSpc>
                <a:spcPct val="115000"/>
              </a:lnSpc>
              <a:buClr>
                <a:srgbClr val="000000"/>
              </a:buClr>
              <a:buSzPts val="1400"/>
            </a:pPr>
            <a:r>
              <a:rPr lang="en-US" sz="2800" dirty="0">
                <a:solidFill>
                  <a:srgbClr val="000000"/>
                </a:solidFill>
                <a:latin typeface="+mj-lt"/>
                <a:cs typeface="Arial"/>
                <a:sym typeface="Arial"/>
              </a:rPr>
              <a:t>	5. Close social relationships (social well-being)</a:t>
            </a:r>
          </a:p>
          <a:p>
            <a:pPr lvl="5" algn="l" defTabSz="1828800" rtl="0">
              <a:lnSpc>
                <a:spcPct val="115000"/>
              </a:lnSpc>
              <a:buClr>
                <a:srgbClr val="000000"/>
              </a:buClr>
              <a:buSzPts val="1400"/>
            </a:pPr>
            <a:r>
              <a:rPr lang="en-US" sz="2800" dirty="0">
                <a:solidFill>
                  <a:srgbClr val="000000"/>
                </a:solidFill>
                <a:latin typeface="+mj-lt"/>
                <a:cs typeface="Arial"/>
                <a:sym typeface="Arial"/>
              </a:rPr>
              <a:t>	6. Financial stability</a:t>
            </a:r>
          </a:p>
        </p:txBody>
      </p:sp>
      <p:sp>
        <p:nvSpPr>
          <p:cNvPr id="13" name="TextBox 12">
            <a:extLst>
              <a:ext uri="{FF2B5EF4-FFF2-40B4-BE49-F238E27FC236}">
                <a16:creationId xmlns:a16="http://schemas.microsoft.com/office/drawing/2014/main" id="{EBE0C274-C7BF-97A2-7C8C-BAAA6F557E27}"/>
              </a:ext>
            </a:extLst>
          </p:cNvPr>
          <p:cNvSpPr txBox="1"/>
          <p:nvPr/>
        </p:nvSpPr>
        <p:spPr>
          <a:xfrm>
            <a:off x="-13138" y="9972900"/>
            <a:ext cx="14875059" cy="261610"/>
          </a:xfrm>
          <a:prstGeom prst="rect">
            <a:avLst/>
          </a:prstGeom>
          <a:noFill/>
        </p:spPr>
        <p:txBody>
          <a:bodyPr wrap="square">
            <a:spAutoFit/>
          </a:bodyPr>
          <a:lstStyle/>
          <a:p>
            <a:r>
              <a:rPr lang="en-US" sz="1100" dirty="0">
                <a:solidFill>
                  <a:schemeClr val="tx1"/>
                </a:solidFill>
                <a:effectLst/>
              </a:rPr>
              <a:t>Marciano, L., &amp; Viswanath, K. (2023). Social media use and adolescents’ well-being: A note on flourishing. </a:t>
            </a:r>
            <a:r>
              <a:rPr lang="en-US" sz="1100" i="1" dirty="0">
                <a:solidFill>
                  <a:schemeClr val="tx1"/>
                </a:solidFill>
                <a:effectLst/>
              </a:rPr>
              <a:t>Frontiers in Psychology</a:t>
            </a:r>
            <a:r>
              <a:rPr lang="en-US" sz="1100" dirty="0">
                <a:solidFill>
                  <a:schemeClr val="tx1"/>
                </a:solidFill>
                <a:effectLst/>
              </a:rPr>
              <a:t>, </a:t>
            </a:r>
            <a:r>
              <a:rPr lang="en-US" sz="1100" i="1" dirty="0">
                <a:solidFill>
                  <a:schemeClr val="tx1"/>
                </a:solidFill>
                <a:effectLst/>
              </a:rPr>
              <a:t>14</a:t>
            </a:r>
            <a:r>
              <a:rPr lang="en-US" sz="1100" dirty="0">
                <a:solidFill>
                  <a:schemeClr val="tx1"/>
                </a:solidFill>
                <a:effectLst/>
              </a:rPr>
              <a:t>. </a:t>
            </a:r>
            <a:r>
              <a:rPr lang="en-US" sz="1100" dirty="0">
                <a:solidFill>
                  <a:schemeClr val="tx1"/>
                </a:solidFill>
                <a:effectLst/>
                <a:hlinkClick r:id="rId3">
                  <a:extLst>
                    <a:ext uri="{A12FA001-AC4F-418D-AE19-62706E023703}">
                      <ahyp:hlinkClr xmlns:ahyp="http://schemas.microsoft.com/office/drawing/2018/hyperlinkcolor" val="tx"/>
                    </a:ext>
                  </a:extLst>
                </a:hlinkClick>
              </a:rPr>
              <a:t>https://www.frontiersin.org/articles/10.3389/fpsyg.2023.1092109</a:t>
            </a:r>
            <a:endParaRPr lang="en-US" sz="1100" dirty="0">
              <a:solidFill>
                <a:schemeClr val="tx1"/>
              </a:solidFill>
              <a:effectLst/>
            </a:endParaRPr>
          </a:p>
        </p:txBody>
      </p:sp>
      <p:sp>
        <p:nvSpPr>
          <p:cNvPr id="15" name="Rettangolo 5">
            <a:extLst>
              <a:ext uri="{FF2B5EF4-FFF2-40B4-BE49-F238E27FC236}">
                <a16:creationId xmlns:a16="http://schemas.microsoft.com/office/drawing/2014/main" id="{E20806F4-BA94-B8EB-5BFD-B4085AB80CA8}"/>
              </a:ext>
            </a:extLst>
          </p:cNvPr>
          <p:cNvSpPr/>
          <p:nvPr/>
        </p:nvSpPr>
        <p:spPr>
          <a:xfrm>
            <a:off x="-29308" y="10912"/>
            <a:ext cx="18669000" cy="15145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itolo 1">
            <a:extLst>
              <a:ext uri="{FF2B5EF4-FFF2-40B4-BE49-F238E27FC236}">
                <a16:creationId xmlns:a16="http://schemas.microsoft.com/office/drawing/2014/main" id="{5D07E4C3-1263-1772-D418-30BA37BC44FE}"/>
              </a:ext>
            </a:extLst>
          </p:cNvPr>
          <p:cNvSpPr txBox="1">
            <a:spLocks/>
          </p:cNvSpPr>
          <p:nvPr/>
        </p:nvSpPr>
        <p:spPr>
          <a:xfrm>
            <a:off x="4724400" y="289432"/>
            <a:ext cx="9900000" cy="957506"/>
          </a:xfrm>
          <a:prstGeom prst="rect">
            <a:avLst/>
          </a:prstGeom>
        </p:spPr>
        <p:txBody>
          <a:bodyPr/>
          <a:lstStyle>
            <a:lvl1pPr>
              <a:defRPr>
                <a:latin typeface="+mj-lt"/>
                <a:ea typeface="+mj-ea"/>
                <a:cs typeface="+mj-cs"/>
              </a:defRPr>
            </a:lvl1pPr>
          </a:lstStyle>
          <a:p>
            <a:pPr algn="ctr"/>
            <a:r>
              <a:rPr lang="it-CH" altLang="it-CH" sz="4800" b="1" dirty="0">
                <a:latin typeface="Arial" panose="020B0604020202020204" pitchFamily="34" charset="0"/>
                <a:cs typeface="Arial" panose="020B0604020202020204" pitchFamily="34" charset="0"/>
              </a:rPr>
              <a:t>HappyB: Flourishing </a:t>
            </a:r>
          </a:p>
        </p:txBody>
      </p:sp>
      <p:pic>
        <p:nvPicPr>
          <p:cNvPr id="20" name="Picture 19">
            <a:extLst>
              <a:ext uri="{FF2B5EF4-FFF2-40B4-BE49-F238E27FC236}">
                <a16:creationId xmlns:a16="http://schemas.microsoft.com/office/drawing/2014/main" id="{9EC639AC-2410-0D53-D46D-23AE94C7C886}"/>
              </a:ext>
            </a:extLst>
          </p:cNvPr>
          <p:cNvPicPr>
            <a:picLocks noChangeAspect="1"/>
          </p:cNvPicPr>
          <p:nvPr/>
        </p:nvPicPr>
        <p:blipFill>
          <a:blip r:embed="rId4">
            <a:alphaModFix amt="50000"/>
          </a:blip>
          <a:srcRect r="22230"/>
          <a:stretch/>
        </p:blipFill>
        <p:spPr>
          <a:xfrm>
            <a:off x="-2977200" y="1528389"/>
            <a:ext cx="8227383" cy="7298238"/>
          </a:xfrm>
          <a:prstGeom prst="rect">
            <a:avLst/>
          </a:prstGeom>
        </p:spPr>
      </p:pic>
      <p:pic>
        <p:nvPicPr>
          <p:cNvPr id="2" name="Picture 18" descr="Immagine che contiene testo&#10;&#10;Descrizione generata automaticamente">
            <a:extLst>
              <a:ext uri="{FF2B5EF4-FFF2-40B4-BE49-F238E27FC236}">
                <a16:creationId xmlns:a16="http://schemas.microsoft.com/office/drawing/2014/main" id="{2EB7251A-F36A-E782-AFE3-6A7300AD7A1B}"/>
              </a:ext>
            </a:extLst>
          </p:cNvPr>
          <p:cNvPicPr>
            <a:picLocks noChangeAspect="1"/>
          </p:cNvPicPr>
          <p:nvPr/>
        </p:nvPicPr>
        <p:blipFill>
          <a:blip r:embed="rId5"/>
          <a:stretch>
            <a:fillRect/>
          </a:stretch>
        </p:blipFill>
        <p:spPr>
          <a:xfrm>
            <a:off x="14875059" y="9410701"/>
            <a:ext cx="3418804" cy="876300"/>
          </a:xfrm>
          <a:prstGeom prst="rect">
            <a:avLst/>
          </a:prstGeom>
        </p:spPr>
      </p:pic>
      <p:sp>
        <p:nvSpPr>
          <p:cNvPr id="5" name="Footer Placeholder 1">
            <a:extLst>
              <a:ext uri="{FF2B5EF4-FFF2-40B4-BE49-F238E27FC236}">
                <a16:creationId xmlns:a16="http://schemas.microsoft.com/office/drawing/2014/main" id="{B6C55359-AB4E-3FA8-E874-25775A8A7F6F}"/>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3375503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00" name="Google Shape;200;p34"/>
          <p:cNvSpPr txBox="1"/>
          <p:nvPr/>
        </p:nvSpPr>
        <p:spPr>
          <a:xfrm>
            <a:off x="1270684" y="1436576"/>
            <a:ext cx="11033972" cy="476993"/>
          </a:xfrm>
          <a:prstGeom prst="rect">
            <a:avLst/>
          </a:prstGeom>
          <a:noFill/>
          <a:ln>
            <a:noFill/>
          </a:ln>
        </p:spPr>
        <p:txBody>
          <a:bodyPr spcFirstLastPara="1" wrap="square" lIns="137150" tIns="68550" rIns="137150" bIns="68550" anchor="t" anchorCtr="0">
            <a:spAutoFit/>
          </a:bodyPr>
          <a:lstStyle/>
          <a:p>
            <a:pPr algn="l" rtl="0"/>
            <a:endParaRPr sz="2200"/>
          </a:p>
        </p:txBody>
      </p:sp>
      <p:sp>
        <p:nvSpPr>
          <p:cNvPr id="206" name="Google Shape;206;p34"/>
          <p:cNvSpPr txBox="1"/>
          <p:nvPr/>
        </p:nvSpPr>
        <p:spPr>
          <a:xfrm>
            <a:off x="10115355" y="3494115"/>
            <a:ext cx="2715600" cy="476993"/>
          </a:xfrm>
          <a:prstGeom prst="rect">
            <a:avLst/>
          </a:prstGeom>
          <a:noFill/>
          <a:ln>
            <a:noFill/>
          </a:ln>
        </p:spPr>
        <p:txBody>
          <a:bodyPr spcFirstLastPara="1" wrap="square" lIns="137150" tIns="68550" rIns="137150" bIns="68550" anchor="t" anchorCtr="0">
            <a:spAutoFit/>
          </a:bodyPr>
          <a:lstStyle/>
          <a:p>
            <a:pPr algn="l" rtl="0"/>
            <a:endParaRPr sz="2200"/>
          </a:p>
        </p:txBody>
      </p:sp>
      <p:sp>
        <p:nvSpPr>
          <p:cNvPr id="207" name="Google Shape;207;p34"/>
          <p:cNvSpPr txBox="1"/>
          <p:nvPr/>
        </p:nvSpPr>
        <p:spPr>
          <a:xfrm>
            <a:off x="13090293" y="9100932"/>
            <a:ext cx="4207800" cy="507771"/>
          </a:xfrm>
          <a:prstGeom prst="rect">
            <a:avLst/>
          </a:prstGeom>
          <a:noFill/>
          <a:ln>
            <a:noFill/>
          </a:ln>
        </p:spPr>
        <p:txBody>
          <a:bodyPr spcFirstLastPara="1" wrap="square" lIns="137150" tIns="68550" rIns="137150" bIns="68550" anchor="t" anchorCtr="0">
            <a:spAutoFit/>
          </a:bodyPr>
          <a:lstStyle/>
          <a:p>
            <a:pPr algn="l" rtl="0"/>
            <a:endParaRPr sz="2400">
              <a:solidFill>
                <a:schemeClr val="dk1"/>
              </a:solidFill>
              <a:latin typeface="Calibri"/>
              <a:ea typeface="Calibri"/>
              <a:cs typeface="Calibri"/>
              <a:sym typeface="Calibri"/>
            </a:endParaRPr>
          </a:p>
        </p:txBody>
      </p:sp>
      <p:sp>
        <p:nvSpPr>
          <p:cNvPr id="212" name="Google Shape;212;p34"/>
          <p:cNvSpPr txBox="1"/>
          <p:nvPr/>
        </p:nvSpPr>
        <p:spPr>
          <a:xfrm>
            <a:off x="17754600" y="9734551"/>
            <a:ext cx="762000" cy="569326"/>
          </a:xfrm>
          <a:prstGeom prst="rect">
            <a:avLst/>
          </a:prstGeom>
          <a:noFill/>
          <a:ln>
            <a:noFill/>
          </a:ln>
        </p:spPr>
        <p:txBody>
          <a:bodyPr spcFirstLastPara="1" wrap="square" lIns="137150" tIns="68550" rIns="137150" bIns="68550" anchor="t" anchorCtr="0">
            <a:spAutoFit/>
          </a:bodyPr>
          <a:lstStyle/>
          <a:p>
            <a:pPr algn="l" rtl="0"/>
            <a:endParaRPr sz="2800">
              <a:solidFill>
                <a:schemeClr val="dk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3BB6E55A-42CC-8F09-ABC0-78A2E80DF79B}"/>
              </a:ext>
            </a:extLst>
          </p:cNvPr>
          <p:cNvPicPr>
            <a:picLocks noChangeAspect="1"/>
          </p:cNvPicPr>
          <p:nvPr/>
        </p:nvPicPr>
        <p:blipFill>
          <a:blip r:embed="rId3"/>
          <a:stretch>
            <a:fillRect/>
          </a:stretch>
        </p:blipFill>
        <p:spPr>
          <a:xfrm>
            <a:off x="1600200" y="1751086"/>
            <a:ext cx="15615694" cy="7389214"/>
          </a:xfrm>
          <a:prstGeom prst="rect">
            <a:avLst/>
          </a:prstGeom>
        </p:spPr>
      </p:pic>
      <p:sp>
        <p:nvSpPr>
          <p:cNvPr id="10" name="TextBox 9">
            <a:extLst>
              <a:ext uri="{FF2B5EF4-FFF2-40B4-BE49-F238E27FC236}">
                <a16:creationId xmlns:a16="http://schemas.microsoft.com/office/drawing/2014/main" id="{B56F6371-99B3-028D-046C-1E24C71B23CB}"/>
              </a:ext>
            </a:extLst>
          </p:cNvPr>
          <p:cNvSpPr txBox="1"/>
          <p:nvPr/>
        </p:nvSpPr>
        <p:spPr>
          <a:xfrm>
            <a:off x="1507945" y="9354817"/>
            <a:ext cx="9275732" cy="338554"/>
          </a:xfrm>
          <a:prstGeom prst="rect">
            <a:avLst/>
          </a:prstGeom>
          <a:noFill/>
        </p:spPr>
        <p:txBody>
          <a:bodyPr wrap="square">
            <a:spAutoFit/>
          </a:bodyPr>
          <a:lstStyle/>
          <a:p>
            <a:r>
              <a:rPr lang="it-IT" sz="1600" dirty="0">
                <a:solidFill>
                  <a:srgbClr val="FF0000"/>
                </a:solidFill>
                <a:latin typeface="+mj-lt"/>
              </a:rPr>
              <a:t>Bonferroni’s correction (</a:t>
            </a:r>
            <a:r>
              <a:rPr lang="it-IT" sz="1600" i="1" dirty="0">
                <a:solidFill>
                  <a:srgbClr val="FF0000"/>
                </a:solidFill>
                <a:latin typeface="+mj-lt"/>
              </a:rPr>
              <a:t>p </a:t>
            </a:r>
            <a:r>
              <a:rPr lang="it-IT" sz="1600" dirty="0">
                <a:solidFill>
                  <a:srgbClr val="FF0000"/>
                </a:solidFill>
                <a:latin typeface="+mj-lt"/>
              </a:rPr>
              <a:t>&lt; .003) </a:t>
            </a:r>
          </a:p>
        </p:txBody>
      </p:sp>
      <p:sp>
        <p:nvSpPr>
          <p:cNvPr id="11" name="Rectangle: Rounded Corners 10">
            <a:extLst>
              <a:ext uri="{FF2B5EF4-FFF2-40B4-BE49-F238E27FC236}">
                <a16:creationId xmlns:a16="http://schemas.microsoft.com/office/drawing/2014/main" id="{30AAE745-34F2-CC17-71C7-65B69519862F}"/>
              </a:ext>
            </a:extLst>
          </p:cNvPr>
          <p:cNvSpPr/>
          <p:nvPr/>
        </p:nvSpPr>
        <p:spPr>
          <a:xfrm>
            <a:off x="1641300" y="3218867"/>
            <a:ext cx="15574594" cy="30539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Rounded Corners 11">
            <a:extLst>
              <a:ext uri="{FF2B5EF4-FFF2-40B4-BE49-F238E27FC236}">
                <a16:creationId xmlns:a16="http://schemas.microsoft.com/office/drawing/2014/main" id="{4BD78D84-F7A1-E134-D43C-20131CDB574F}"/>
              </a:ext>
            </a:extLst>
          </p:cNvPr>
          <p:cNvSpPr/>
          <p:nvPr/>
        </p:nvSpPr>
        <p:spPr>
          <a:xfrm>
            <a:off x="1600200" y="4244470"/>
            <a:ext cx="15636474" cy="61090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Rounded Corners 12">
            <a:extLst>
              <a:ext uri="{FF2B5EF4-FFF2-40B4-BE49-F238E27FC236}">
                <a16:creationId xmlns:a16="http://schemas.microsoft.com/office/drawing/2014/main" id="{7D706407-0996-2EA0-12D8-7E3E1882D32E}"/>
              </a:ext>
            </a:extLst>
          </p:cNvPr>
          <p:cNvSpPr/>
          <p:nvPr/>
        </p:nvSpPr>
        <p:spPr>
          <a:xfrm>
            <a:off x="1579418" y="5180021"/>
            <a:ext cx="15636474" cy="68769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ctangle: Rounded Corners 13">
            <a:extLst>
              <a:ext uri="{FF2B5EF4-FFF2-40B4-BE49-F238E27FC236}">
                <a16:creationId xmlns:a16="http://schemas.microsoft.com/office/drawing/2014/main" id="{C810A1C1-BEAE-39E2-9E87-DDDBB960805E}"/>
              </a:ext>
            </a:extLst>
          </p:cNvPr>
          <p:cNvSpPr/>
          <p:nvPr/>
        </p:nvSpPr>
        <p:spPr>
          <a:xfrm>
            <a:off x="1600198" y="6513895"/>
            <a:ext cx="15615694" cy="68769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ctangle: Rounded Corners 14">
            <a:extLst>
              <a:ext uri="{FF2B5EF4-FFF2-40B4-BE49-F238E27FC236}">
                <a16:creationId xmlns:a16="http://schemas.microsoft.com/office/drawing/2014/main" id="{41E735EB-78E1-BD2F-F43B-0C3DC2B55020}"/>
              </a:ext>
            </a:extLst>
          </p:cNvPr>
          <p:cNvSpPr/>
          <p:nvPr/>
        </p:nvSpPr>
        <p:spPr>
          <a:xfrm>
            <a:off x="1600198" y="7827733"/>
            <a:ext cx="15592730" cy="68769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a:extLst>
              <a:ext uri="{FF2B5EF4-FFF2-40B4-BE49-F238E27FC236}">
                <a16:creationId xmlns:a16="http://schemas.microsoft.com/office/drawing/2014/main" id="{D259EB01-A28C-5AF6-40FA-17A0888D0EBF}"/>
              </a:ext>
            </a:extLst>
          </p:cNvPr>
          <p:cNvSpPr/>
          <p:nvPr/>
        </p:nvSpPr>
        <p:spPr>
          <a:xfrm>
            <a:off x="1385675" y="2566419"/>
            <a:ext cx="132324" cy="161510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a:extLst>
              <a:ext uri="{FF2B5EF4-FFF2-40B4-BE49-F238E27FC236}">
                <a16:creationId xmlns:a16="http://schemas.microsoft.com/office/drawing/2014/main" id="{4BD8B83A-2E75-924B-134F-71E0DB3F222A}"/>
              </a:ext>
            </a:extLst>
          </p:cNvPr>
          <p:cNvSpPr/>
          <p:nvPr/>
        </p:nvSpPr>
        <p:spPr>
          <a:xfrm>
            <a:off x="1375621" y="4286083"/>
            <a:ext cx="132324" cy="219092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ctangle 19">
            <a:extLst>
              <a:ext uri="{FF2B5EF4-FFF2-40B4-BE49-F238E27FC236}">
                <a16:creationId xmlns:a16="http://schemas.microsoft.com/office/drawing/2014/main" id="{2A344C2B-5060-C1E5-D0CE-4A6759EE2CDA}"/>
              </a:ext>
            </a:extLst>
          </p:cNvPr>
          <p:cNvSpPr/>
          <p:nvPr/>
        </p:nvSpPr>
        <p:spPr>
          <a:xfrm>
            <a:off x="1375621" y="6581564"/>
            <a:ext cx="132324" cy="189752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Arrow: Right 20">
            <a:extLst>
              <a:ext uri="{FF2B5EF4-FFF2-40B4-BE49-F238E27FC236}">
                <a16:creationId xmlns:a16="http://schemas.microsoft.com/office/drawing/2014/main" id="{4846F924-D316-14A2-CC42-690334A422E3}"/>
              </a:ext>
            </a:extLst>
          </p:cNvPr>
          <p:cNvSpPr/>
          <p:nvPr/>
        </p:nvSpPr>
        <p:spPr>
          <a:xfrm>
            <a:off x="1106215" y="8285667"/>
            <a:ext cx="447856" cy="653800"/>
          </a:xfrm>
          <a:prstGeom prst="rightArrow">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pic>
        <p:nvPicPr>
          <p:cNvPr id="16" name="Picture 15">
            <a:extLst>
              <a:ext uri="{FF2B5EF4-FFF2-40B4-BE49-F238E27FC236}">
                <a16:creationId xmlns:a16="http://schemas.microsoft.com/office/drawing/2014/main" id="{3DF6B0DA-E205-25FE-82E8-A5DC0327F5B0}"/>
              </a:ext>
            </a:extLst>
          </p:cNvPr>
          <p:cNvPicPr>
            <a:picLocks noChangeAspect="1"/>
          </p:cNvPicPr>
          <p:nvPr/>
        </p:nvPicPr>
        <p:blipFill>
          <a:blip r:embed="rId4"/>
          <a:stretch>
            <a:fillRect/>
          </a:stretch>
        </p:blipFill>
        <p:spPr>
          <a:xfrm>
            <a:off x="14875059" y="9410701"/>
            <a:ext cx="3418804" cy="876300"/>
          </a:xfrm>
          <a:prstGeom prst="rect">
            <a:avLst/>
          </a:prstGeom>
        </p:spPr>
      </p:pic>
      <p:sp>
        <p:nvSpPr>
          <p:cNvPr id="5" name="TextBox 4">
            <a:extLst>
              <a:ext uri="{FF2B5EF4-FFF2-40B4-BE49-F238E27FC236}">
                <a16:creationId xmlns:a16="http://schemas.microsoft.com/office/drawing/2014/main" id="{EDADA2A7-8845-87D1-0C77-4EF24FC2D0FD}"/>
              </a:ext>
            </a:extLst>
          </p:cNvPr>
          <p:cNvSpPr txBox="1"/>
          <p:nvPr/>
        </p:nvSpPr>
        <p:spPr>
          <a:xfrm>
            <a:off x="-13138" y="9972900"/>
            <a:ext cx="14875059" cy="261610"/>
          </a:xfrm>
          <a:prstGeom prst="rect">
            <a:avLst/>
          </a:prstGeom>
          <a:noFill/>
        </p:spPr>
        <p:txBody>
          <a:bodyPr wrap="square">
            <a:spAutoFit/>
          </a:bodyPr>
          <a:lstStyle/>
          <a:p>
            <a:r>
              <a:rPr lang="en-US" sz="1100" dirty="0">
                <a:solidFill>
                  <a:schemeClr val="tx1"/>
                </a:solidFill>
                <a:effectLst/>
              </a:rPr>
              <a:t>Marciano, L., &amp; Viswanath, K. (2023). Social media use and adolescents’ well-being: A note on flourishing. </a:t>
            </a:r>
            <a:r>
              <a:rPr lang="en-US" sz="1100" i="1" dirty="0">
                <a:solidFill>
                  <a:schemeClr val="tx1"/>
                </a:solidFill>
                <a:effectLst/>
              </a:rPr>
              <a:t>Frontiers in Psychology</a:t>
            </a:r>
            <a:r>
              <a:rPr lang="en-US" sz="1100" dirty="0">
                <a:solidFill>
                  <a:schemeClr val="tx1"/>
                </a:solidFill>
                <a:effectLst/>
              </a:rPr>
              <a:t>, </a:t>
            </a:r>
            <a:r>
              <a:rPr lang="en-US" sz="1100" i="1" dirty="0">
                <a:solidFill>
                  <a:schemeClr val="tx1"/>
                </a:solidFill>
                <a:effectLst/>
              </a:rPr>
              <a:t>14</a:t>
            </a:r>
            <a:r>
              <a:rPr lang="en-US" sz="1100" dirty="0">
                <a:solidFill>
                  <a:schemeClr val="tx1"/>
                </a:solidFill>
                <a:effectLst/>
              </a:rPr>
              <a:t>. </a:t>
            </a:r>
            <a:r>
              <a:rPr lang="en-US" sz="1100" dirty="0">
                <a:solidFill>
                  <a:schemeClr val="tx1"/>
                </a:solidFill>
                <a:effectLst/>
                <a:hlinkClick r:id="rId5">
                  <a:extLst>
                    <a:ext uri="{A12FA001-AC4F-418D-AE19-62706E023703}">
                      <ahyp:hlinkClr xmlns:ahyp="http://schemas.microsoft.com/office/drawing/2018/hyperlinkcolor" val="tx"/>
                    </a:ext>
                  </a:extLst>
                </a:hlinkClick>
              </a:rPr>
              <a:t>https://www.frontiersin.org/articles/10.3389/fpsyg.2023.1092109</a:t>
            </a:r>
            <a:endParaRPr lang="en-US" sz="1100" dirty="0">
              <a:solidFill>
                <a:schemeClr val="tx1"/>
              </a:solidFill>
              <a:effectLst/>
            </a:endParaRPr>
          </a:p>
        </p:txBody>
      </p:sp>
      <p:sp>
        <p:nvSpPr>
          <p:cNvPr id="7" name="TextBox 6">
            <a:extLst>
              <a:ext uri="{FF2B5EF4-FFF2-40B4-BE49-F238E27FC236}">
                <a16:creationId xmlns:a16="http://schemas.microsoft.com/office/drawing/2014/main" id="{2BE468F5-25EB-D3CB-3523-C58A4EA56113}"/>
              </a:ext>
            </a:extLst>
          </p:cNvPr>
          <p:cNvSpPr txBox="1"/>
          <p:nvPr/>
        </p:nvSpPr>
        <p:spPr>
          <a:xfrm>
            <a:off x="6544471" y="9424037"/>
            <a:ext cx="9270124" cy="369332"/>
          </a:xfrm>
          <a:prstGeom prst="rect">
            <a:avLst/>
          </a:prstGeom>
          <a:noFill/>
        </p:spPr>
        <p:txBody>
          <a:bodyPr wrap="square">
            <a:spAutoFit/>
          </a:bodyPr>
          <a:lstStyle/>
          <a:p>
            <a:r>
              <a:rPr lang="en-US" sz="1800" dirty="0">
                <a:solidFill>
                  <a:srgbClr val="202124"/>
                </a:solidFill>
                <a:latin typeface="+mj-lt"/>
              </a:rPr>
              <a:t>N=1’429 participants of the HappyB study (Mage=15.84, SD =.83)</a:t>
            </a:r>
            <a:endParaRPr lang="it-IT" dirty="0">
              <a:latin typeface="+mj-lt"/>
            </a:endParaRPr>
          </a:p>
        </p:txBody>
      </p:sp>
      <p:sp>
        <p:nvSpPr>
          <p:cNvPr id="17" name="Rettangolo 5">
            <a:extLst>
              <a:ext uri="{FF2B5EF4-FFF2-40B4-BE49-F238E27FC236}">
                <a16:creationId xmlns:a16="http://schemas.microsoft.com/office/drawing/2014/main" id="{AB0EE430-3A0E-951A-B0EE-F8104EBB6BD3}"/>
              </a:ext>
            </a:extLst>
          </p:cNvPr>
          <p:cNvSpPr/>
          <p:nvPr/>
        </p:nvSpPr>
        <p:spPr>
          <a:xfrm>
            <a:off x="-29308" y="10912"/>
            <a:ext cx="18669000" cy="15145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Titolo 1">
            <a:extLst>
              <a:ext uri="{FF2B5EF4-FFF2-40B4-BE49-F238E27FC236}">
                <a16:creationId xmlns:a16="http://schemas.microsoft.com/office/drawing/2014/main" id="{3E7D943B-8A6B-23BB-912C-02FFB95D8F47}"/>
              </a:ext>
            </a:extLst>
          </p:cNvPr>
          <p:cNvSpPr txBox="1">
            <a:spLocks/>
          </p:cNvSpPr>
          <p:nvPr/>
        </p:nvSpPr>
        <p:spPr>
          <a:xfrm>
            <a:off x="4724400" y="289432"/>
            <a:ext cx="9900000" cy="957506"/>
          </a:xfrm>
          <a:prstGeom prst="rect">
            <a:avLst/>
          </a:prstGeom>
        </p:spPr>
        <p:txBody>
          <a:bodyPr/>
          <a:lstStyle>
            <a:lvl1pPr>
              <a:defRPr>
                <a:latin typeface="+mj-lt"/>
                <a:ea typeface="+mj-ea"/>
                <a:cs typeface="+mj-cs"/>
              </a:defRPr>
            </a:lvl1pPr>
          </a:lstStyle>
          <a:p>
            <a:pPr algn="ctr"/>
            <a:r>
              <a:rPr lang="it-CH" altLang="it-CH" sz="4800" b="1" dirty="0">
                <a:latin typeface="Arial" panose="020B0604020202020204" pitchFamily="34" charset="0"/>
                <a:cs typeface="Arial" panose="020B0604020202020204" pitchFamily="34" charset="0"/>
              </a:rPr>
              <a:t>HappyB: Flourishing </a:t>
            </a:r>
          </a:p>
        </p:txBody>
      </p:sp>
      <p:sp>
        <p:nvSpPr>
          <p:cNvPr id="3" name="Footer Placeholder 1">
            <a:extLst>
              <a:ext uri="{FF2B5EF4-FFF2-40B4-BE49-F238E27FC236}">
                <a16:creationId xmlns:a16="http://schemas.microsoft.com/office/drawing/2014/main" id="{DA204579-D425-0DC8-8AC0-A882BB2280A1}"/>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22625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a:extLst>
              <a:ext uri="{FF2B5EF4-FFF2-40B4-BE49-F238E27FC236}">
                <a16:creationId xmlns:a16="http://schemas.microsoft.com/office/drawing/2014/main" id="{E62B038F-E427-F7E1-B7F4-68B5B9ACE0DA}"/>
              </a:ext>
            </a:extLst>
          </p:cNvPr>
          <p:cNvSpPr/>
          <p:nvPr/>
        </p:nvSpPr>
        <p:spPr>
          <a:xfrm>
            <a:off x="-29308" y="10912"/>
            <a:ext cx="18669000" cy="15145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1">
            <a:extLst>
              <a:ext uri="{FF2B5EF4-FFF2-40B4-BE49-F238E27FC236}">
                <a16:creationId xmlns:a16="http://schemas.microsoft.com/office/drawing/2014/main" id="{8752EC52-6E16-8B97-2B6E-A492DA924A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091" y="1447828"/>
            <a:ext cx="16353432" cy="8112168"/>
          </a:xfrm>
          <a:prstGeom prst="rect">
            <a:avLst/>
          </a:prstGeom>
        </p:spPr>
      </p:pic>
      <p:pic>
        <p:nvPicPr>
          <p:cNvPr id="25" name="Picture 24">
            <a:extLst>
              <a:ext uri="{FF2B5EF4-FFF2-40B4-BE49-F238E27FC236}">
                <a16:creationId xmlns:a16="http://schemas.microsoft.com/office/drawing/2014/main" id="{A9A4A068-3F07-4807-76DB-6102CE4A11D0}"/>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2" name="TextBox 1">
            <a:extLst>
              <a:ext uri="{FF2B5EF4-FFF2-40B4-BE49-F238E27FC236}">
                <a16:creationId xmlns:a16="http://schemas.microsoft.com/office/drawing/2014/main" id="{8180ED67-7FA7-D12F-08ED-0FCBBDB57AF5}"/>
              </a:ext>
            </a:extLst>
          </p:cNvPr>
          <p:cNvSpPr txBox="1"/>
          <p:nvPr/>
        </p:nvSpPr>
        <p:spPr>
          <a:xfrm rot="16200000">
            <a:off x="-4133525" y="5305955"/>
            <a:ext cx="9029049"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Social experiences on social media</a:t>
            </a:r>
            <a:endParaRPr lang="it-IT" sz="4000" b="1" dirty="0">
              <a:latin typeface="Arial" panose="020B0604020202020204" pitchFamily="34" charset="0"/>
              <a:cs typeface="Arial" panose="020B0604020202020204" pitchFamily="34" charset="0"/>
            </a:endParaRPr>
          </a:p>
        </p:txBody>
      </p:sp>
      <p:sp>
        <p:nvSpPr>
          <p:cNvPr id="6" name="Titolo 1">
            <a:extLst>
              <a:ext uri="{FF2B5EF4-FFF2-40B4-BE49-F238E27FC236}">
                <a16:creationId xmlns:a16="http://schemas.microsoft.com/office/drawing/2014/main" id="{65893A53-31B5-DBDA-30AC-585535DDDB30}"/>
              </a:ext>
            </a:extLst>
          </p:cNvPr>
          <p:cNvSpPr txBox="1">
            <a:spLocks/>
          </p:cNvSpPr>
          <p:nvPr/>
        </p:nvSpPr>
        <p:spPr>
          <a:xfrm>
            <a:off x="4724400" y="289432"/>
            <a:ext cx="9900000" cy="957506"/>
          </a:xfrm>
          <a:prstGeom prst="rect">
            <a:avLst/>
          </a:prstGeom>
        </p:spPr>
        <p:txBody>
          <a:bodyPr/>
          <a:lstStyle>
            <a:lvl1pPr>
              <a:defRPr>
                <a:latin typeface="+mj-lt"/>
                <a:ea typeface="+mj-ea"/>
                <a:cs typeface="+mj-cs"/>
              </a:defRPr>
            </a:lvl1pPr>
          </a:lstStyle>
          <a:p>
            <a:pPr algn="ctr"/>
            <a:r>
              <a:rPr lang="it-CH" altLang="it-CH" sz="4800" b="1" dirty="0">
                <a:latin typeface="Arial" panose="020B0604020202020204" pitchFamily="34" charset="0"/>
                <a:cs typeface="Arial" panose="020B0604020202020204" pitchFamily="34" charset="0"/>
              </a:rPr>
              <a:t>HappyB: Flourishing </a:t>
            </a:r>
          </a:p>
        </p:txBody>
      </p:sp>
      <p:sp>
        <p:nvSpPr>
          <p:cNvPr id="7" name="Footer Placeholder 1">
            <a:extLst>
              <a:ext uri="{FF2B5EF4-FFF2-40B4-BE49-F238E27FC236}">
                <a16:creationId xmlns:a16="http://schemas.microsoft.com/office/drawing/2014/main" id="{E847D182-D22E-E41D-44F1-A0DA9246CC1D}"/>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396068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51F0D3-FD60-4B7F-BD2B-5083C478981D}"/>
              </a:ext>
            </a:extLst>
          </p:cNvPr>
          <p:cNvSpPr txBox="1"/>
          <p:nvPr/>
        </p:nvSpPr>
        <p:spPr>
          <a:xfrm>
            <a:off x="6265098" y="3056778"/>
            <a:ext cx="11359267" cy="5262979"/>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Need for relatedness </a:t>
            </a:r>
          </a:p>
          <a:p>
            <a:r>
              <a:rPr lang="en-GB" sz="2800" dirty="0">
                <a:latin typeface="Arial" panose="020B0604020202020204" pitchFamily="34" charset="0"/>
                <a:cs typeface="Arial" panose="020B0604020202020204" pitchFamily="34" charset="0"/>
              </a:rPr>
              <a:t>Frequency and quality of social relationships </a:t>
            </a:r>
            <a:r>
              <a:rPr lang="en-GB" sz="2800" dirty="0">
                <a:latin typeface="Arial" panose="020B0604020202020204" pitchFamily="34" charset="0"/>
                <a:cs typeface="Arial" panose="020B0604020202020204" pitchFamily="34" charset="0"/>
                <a:sym typeface="Wingdings" panose="05000000000000000000" pitchFamily="2" charset="2"/>
              </a:rPr>
              <a:t> social capital as extension of offline relationships</a:t>
            </a:r>
            <a:endParaRPr lang="en-GB" sz="2800" dirty="0">
              <a:latin typeface="Arial" panose="020B0604020202020204" pitchFamily="34" charset="0"/>
              <a:cs typeface="Arial" panose="020B0604020202020204" pitchFamily="34" charset="0"/>
            </a:endParaRPr>
          </a:p>
          <a:p>
            <a:endParaRPr lang="en-GB" sz="2800" b="1" dirty="0">
              <a:latin typeface="Arial" panose="020B0604020202020204" pitchFamily="34" charset="0"/>
              <a:cs typeface="Arial" panose="020B0604020202020204" pitchFamily="34" charset="0"/>
            </a:endParaRPr>
          </a:p>
          <a:p>
            <a:r>
              <a:rPr lang="en-GB" sz="2800" b="1" dirty="0">
                <a:latin typeface="Arial" panose="020B0604020202020204" pitchFamily="34" charset="0"/>
                <a:cs typeface="Arial" panose="020B0604020202020204" pitchFamily="34" charset="0"/>
              </a:rPr>
              <a:t>Need for autonomy</a:t>
            </a:r>
          </a:p>
          <a:p>
            <a:r>
              <a:rPr lang="en-GB" sz="2800" dirty="0">
                <a:latin typeface="Arial" panose="020B0604020202020204" pitchFamily="34" charset="0"/>
                <a:cs typeface="Arial" panose="020B0604020202020204" pitchFamily="34" charset="0"/>
              </a:rPr>
              <a:t>Authentic self-expression and coherent self-narrative (creating a narrative which is coherent with the social identity one has built and shared)</a:t>
            </a:r>
          </a:p>
          <a:p>
            <a:endParaRPr lang="en-GB" sz="2800" b="1" dirty="0">
              <a:latin typeface="Arial" panose="020B0604020202020204" pitchFamily="34" charset="0"/>
              <a:cs typeface="Arial" panose="020B0604020202020204" pitchFamily="34" charset="0"/>
            </a:endParaRPr>
          </a:p>
          <a:p>
            <a:r>
              <a:rPr lang="en-GB" sz="2800" b="1" dirty="0">
                <a:latin typeface="Arial" panose="020B0604020202020204" pitchFamily="34" charset="0"/>
                <a:cs typeface="Arial" panose="020B0604020202020204" pitchFamily="34" charset="0"/>
              </a:rPr>
              <a:t>Need for competence</a:t>
            </a:r>
          </a:p>
          <a:p>
            <a:r>
              <a:rPr lang="en-GB" sz="2800" dirty="0">
                <a:latin typeface="Arial" panose="020B0604020202020204" pitchFamily="34" charset="0"/>
                <a:cs typeface="Arial" panose="020B0604020202020204" pitchFamily="34" charset="0"/>
              </a:rPr>
              <a:t>Improvement in abilities and existent competences (e.g. creativity)</a:t>
            </a:r>
          </a:p>
          <a:p>
            <a:r>
              <a:rPr lang="en-GB" sz="2800" dirty="0">
                <a:latin typeface="Arial" panose="020B0604020202020204" pitchFamily="34" charset="0"/>
                <a:cs typeface="Arial" panose="020B0604020202020204" pitchFamily="34" charset="0"/>
              </a:rPr>
              <a:t>Inspiration and success stories sharing (i.e. positive envy)</a:t>
            </a:r>
          </a:p>
        </p:txBody>
      </p:sp>
      <p:sp>
        <p:nvSpPr>
          <p:cNvPr id="8" name="Arrow: Right 7">
            <a:extLst>
              <a:ext uri="{FF2B5EF4-FFF2-40B4-BE49-F238E27FC236}">
                <a16:creationId xmlns:a16="http://schemas.microsoft.com/office/drawing/2014/main" id="{1C70045E-BE89-46CE-BF3F-58361BFFFAAA}"/>
              </a:ext>
            </a:extLst>
          </p:cNvPr>
          <p:cNvSpPr/>
          <p:nvPr/>
        </p:nvSpPr>
        <p:spPr>
          <a:xfrm>
            <a:off x="5192326" y="2903033"/>
            <a:ext cx="933193" cy="1570876"/>
          </a:xfrm>
          <a:prstGeom prst="rightArrow">
            <a:avLst/>
          </a:prstGeom>
          <a:solidFill>
            <a:schemeClr val="accent3">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9" name="Arrow: Right 8">
            <a:extLst>
              <a:ext uri="{FF2B5EF4-FFF2-40B4-BE49-F238E27FC236}">
                <a16:creationId xmlns:a16="http://schemas.microsoft.com/office/drawing/2014/main" id="{4A0FB8A0-77C2-45B4-A27D-342684EBA1B0}"/>
              </a:ext>
            </a:extLst>
          </p:cNvPr>
          <p:cNvSpPr/>
          <p:nvPr/>
        </p:nvSpPr>
        <p:spPr>
          <a:xfrm>
            <a:off x="5192326" y="4897734"/>
            <a:ext cx="933193" cy="1570876"/>
          </a:xfrm>
          <a:prstGeom prst="rightArrow">
            <a:avLst/>
          </a:prstGeom>
          <a:solidFill>
            <a:schemeClr val="accent3">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10" name="Arrow: Right 9">
            <a:extLst>
              <a:ext uri="{FF2B5EF4-FFF2-40B4-BE49-F238E27FC236}">
                <a16:creationId xmlns:a16="http://schemas.microsoft.com/office/drawing/2014/main" id="{0D10DA59-7982-42C1-8705-8D176E975B4F}"/>
              </a:ext>
            </a:extLst>
          </p:cNvPr>
          <p:cNvSpPr/>
          <p:nvPr/>
        </p:nvSpPr>
        <p:spPr>
          <a:xfrm>
            <a:off x="5203789" y="6849224"/>
            <a:ext cx="933193" cy="1570876"/>
          </a:xfrm>
          <a:prstGeom prst="rightArrow">
            <a:avLst/>
          </a:prstGeom>
          <a:solidFill>
            <a:schemeClr val="accent3">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15" name="Rettangolo 5">
            <a:extLst>
              <a:ext uri="{FF2B5EF4-FFF2-40B4-BE49-F238E27FC236}">
                <a16:creationId xmlns:a16="http://schemas.microsoft.com/office/drawing/2014/main" id="{2797591F-A6B0-D90E-FE04-39EB53D10D32}"/>
              </a:ext>
            </a:extLst>
          </p:cNvPr>
          <p:cNvSpPr/>
          <p:nvPr/>
        </p:nvSpPr>
        <p:spPr>
          <a:xfrm>
            <a:off x="-29308" y="10912"/>
            <a:ext cx="18669000" cy="1514546"/>
          </a:xfrm>
          <a:prstGeom prst="rect">
            <a:avLst/>
          </a:prstGeom>
          <a:solidFill>
            <a:srgbClr val="70AD47">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FFFF"/>
              </a:solidFill>
              <a:effectLst/>
              <a:uLnTx/>
              <a:uFillTx/>
              <a:latin typeface="Arial"/>
              <a:ea typeface="+mn-ea"/>
              <a:cs typeface="+mn-cs"/>
            </a:endParaRPr>
          </a:p>
        </p:txBody>
      </p:sp>
      <p:sp>
        <p:nvSpPr>
          <p:cNvPr id="17" name="Titolo 1">
            <a:extLst>
              <a:ext uri="{FF2B5EF4-FFF2-40B4-BE49-F238E27FC236}">
                <a16:creationId xmlns:a16="http://schemas.microsoft.com/office/drawing/2014/main" id="{46ECE96D-C5D5-572E-6625-7AE7DE06D0C5}"/>
              </a:ext>
            </a:extLst>
          </p:cNvPr>
          <p:cNvSpPr txBox="1">
            <a:spLocks/>
          </p:cNvSpPr>
          <p:nvPr/>
        </p:nvSpPr>
        <p:spPr>
          <a:xfrm>
            <a:off x="4724400" y="289432"/>
            <a:ext cx="9900000" cy="957506"/>
          </a:xfrm>
          <a:prstGeom prst="rect">
            <a:avLst/>
          </a:prstGeom>
        </p:spPr>
        <p:txBody>
          <a:bodyPr/>
          <a:lstStyle>
            <a:lvl1pPr>
              <a:defRPr>
                <a:latin typeface="+mj-lt"/>
                <a:ea typeface="+mj-ea"/>
                <a:cs typeface="+mj-cs"/>
              </a:defRPr>
            </a:lvl1pPr>
          </a:lstStyle>
          <a:p>
            <a:pPr algn="ctr"/>
            <a:r>
              <a:rPr lang="it-CH" altLang="it-CH" sz="4800" b="1" dirty="0">
                <a:latin typeface="Arial" panose="020B0604020202020204" pitchFamily="34" charset="0"/>
                <a:cs typeface="Arial" panose="020B0604020202020204" pitchFamily="34" charset="0"/>
              </a:rPr>
              <a:t>HappyB: Flourishing </a:t>
            </a:r>
          </a:p>
        </p:txBody>
      </p:sp>
      <p:sp>
        <p:nvSpPr>
          <p:cNvPr id="20" name="TextBox 19">
            <a:extLst>
              <a:ext uri="{FF2B5EF4-FFF2-40B4-BE49-F238E27FC236}">
                <a16:creationId xmlns:a16="http://schemas.microsoft.com/office/drawing/2014/main" id="{DCF76A4D-44B7-058C-C13D-AAF9D8B24E34}"/>
              </a:ext>
            </a:extLst>
          </p:cNvPr>
          <p:cNvSpPr txBox="1"/>
          <p:nvPr/>
        </p:nvSpPr>
        <p:spPr>
          <a:xfrm>
            <a:off x="5174741" y="1884718"/>
            <a:ext cx="16394810" cy="1459630"/>
          </a:xfrm>
          <a:prstGeom prst="rect">
            <a:avLst/>
          </a:prstGeom>
          <a:noFill/>
        </p:spPr>
        <p:txBody>
          <a:bodyPr wrap="square">
            <a:spAutoFit/>
          </a:bodyPr>
          <a:lstStyle/>
          <a:p>
            <a:pPr lvl="5" algn="just" defTabSz="1828800" rtl="0">
              <a:buClr>
                <a:srgbClr val="000000"/>
              </a:buClr>
            </a:pPr>
            <a:r>
              <a:rPr lang="en-US" sz="3600" b="1" dirty="0">
                <a:solidFill>
                  <a:srgbClr val="000000"/>
                </a:solidFill>
                <a:latin typeface="Arial"/>
                <a:cs typeface="Arial"/>
                <a:sym typeface="Arial"/>
              </a:rPr>
              <a:t>Self-Determination Theory </a:t>
            </a:r>
            <a:r>
              <a:rPr lang="en-US" sz="1200" dirty="0">
                <a:solidFill>
                  <a:srgbClr val="000000"/>
                </a:solidFill>
                <a:latin typeface="Arial"/>
                <a:cs typeface="Arial"/>
                <a:sym typeface="Arial"/>
              </a:rPr>
              <a:t>(Ryan &amp; Deci 2002; Huppert 2013)</a:t>
            </a:r>
          </a:p>
          <a:p>
            <a:pPr lvl="2" algn="l" defTabSz="1828800" rtl="0">
              <a:lnSpc>
                <a:spcPct val="115000"/>
              </a:lnSpc>
              <a:buClr>
                <a:srgbClr val="000000"/>
              </a:buClr>
              <a:buSzPts val="1400"/>
            </a:pPr>
            <a:endParaRPr lang="en-US" sz="2400" dirty="0">
              <a:solidFill>
                <a:srgbClr val="000000"/>
              </a:solidFill>
              <a:latin typeface="Arial"/>
              <a:cs typeface="Arial"/>
              <a:sym typeface="Arial"/>
            </a:endParaRPr>
          </a:p>
          <a:p>
            <a:pPr lvl="2" algn="l" defTabSz="1828800" rtl="0">
              <a:lnSpc>
                <a:spcPct val="115000"/>
              </a:lnSpc>
              <a:buClr>
                <a:srgbClr val="000000"/>
              </a:buClr>
              <a:buSzPts val="1400"/>
            </a:pPr>
            <a:r>
              <a:rPr lang="en-US" sz="2400" dirty="0">
                <a:solidFill>
                  <a:srgbClr val="000000"/>
                </a:solidFill>
                <a:latin typeface="Arial"/>
                <a:cs typeface="Arial"/>
                <a:sym typeface="Arial"/>
              </a:rPr>
              <a:t>	</a:t>
            </a:r>
          </a:p>
        </p:txBody>
      </p:sp>
      <p:pic>
        <p:nvPicPr>
          <p:cNvPr id="21" name="Picture 20">
            <a:extLst>
              <a:ext uri="{FF2B5EF4-FFF2-40B4-BE49-F238E27FC236}">
                <a16:creationId xmlns:a16="http://schemas.microsoft.com/office/drawing/2014/main" id="{7875F68F-2C63-F47A-F0B1-BAB074B74AB9}"/>
              </a:ext>
            </a:extLst>
          </p:cNvPr>
          <p:cNvPicPr>
            <a:picLocks noChangeAspect="1"/>
          </p:cNvPicPr>
          <p:nvPr/>
        </p:nvPicPr>
        <p:blipFill>
          <a:blip r:embed="rId3">
            <a:alphaModFix amt="50000"/>
          </a:blip>
          <a:srcRect r="22230"/>
          <a:stretch/>
        </p:blipFill>
        <p:spPr>
          <a:xfrm>
            <a:off x="-2977199" y="1528389"/>
            <a:ext cx="7991466" cy="7088964"/>
          </a:xfrm>
          <a:prstGeom prst="rect">
            <a:avLst/>
          </a:prstGeom>
        </p:spPr>
      </p:pic>
      <p:sp>
        <p:nvSpPr>
          <p:cNvPr id="2" name="TextBox 1">
            <a:extLst>
              <a:ext uri="{FF2B5EF4-FFF2-40B4-BE49-F238E27FC236}">
                <a16:creationId xmlns:a16="http://schemas.microsoft.com/office/drawing/2014/main" id="{CFE1F704-F5A1-9080-B966-60BAC2468A91}"/>
              </a:ext>
            </a:extLst>
          </p:cNvPr>
          <p:cNvSpPr txBox="1"/>
          <p:nvPr/>
        </p:nvSpPr>
        <p:spPr>
          <a:xfrm>
            <a:off x="-13138" y="9972900"/>
            <a:ext cx="14875059" cy="261610"/>
          </a:xfrm>
          <a:prstGeom prst="rect">
            <a:avLst/>
          </a:prstGeom>
          <a:noFill/>
        </p:spPr>
        <p:txBody>
          <a:bodyPr wrap="square">
            <a:spAutoFit/>
          </a:bodyPr>
          <a:lstStyle/>
          <a:p>
            <a:r>
              <a:rPr lang="en-US" sz="1100" dirty="0">
                <a:solidFill>
                  <a:schemeClr val="tx1"/>
                </a:solidFill>
                <a:effectLst/>
              </a:rPr>
              <a:t>Marciano, L., &amp; Viswanath, K. (2023). Social media use and adolescents’ well-being: A note on flourishing. </a:t>
            </a:r>
            <a:r>
              <a:rPr lang="en-US" sz="1100" i="1" dirty="0">
                <a:solidFill>
                  <a:schemeClr val="tx1"/>
                </a:solidFill>
                <a:effectLst/>
              </a:rPr>
              <a:t>Frontiers in Psychology</a:t>
            </a:r>
            <a:r>
              <a:rPr lang="en-US" sz="1100" dirty="0">
                <a:solidFill>
                  <a:schemeClr val="tx1"/>
                </a:solidFill>
                <a:effectLst/>
              </a:rPr>
              <a:t>, </a:t>
            </a:r>
            <a:r>
              <a:rPr lang="en-US" sz="1100" i="1" dirty="0">
                <a:solidFill>
                  <a:schemeClr val="tx1"/>
                </a:solidFill>
                <a:effectLst/>
              </a:rPr>
              <a:t>14</a:t>
            </a:r>
            <a:r>
              <a:rPr lang="en-US" sz="1100" dirty="0">
                <a:solidFill>
                  <a:schemeClr val="tx1"/>
                </a:solidFill>
                <a:effectLst/>
              </a:rPr>
              <a:t>. </a:t>
            </a:r>
            <a:r>
              <a:rPr lang="en-US" sz="1100" dirty="0">
                <a:solidFill>
                  <a:schemeClr val="tx1"/>
                </a:solidFill>
                <a:effectLst/>
                <a:hlinkClick r:id="rId4">
                  <a:extLst>
                    <a:ext uri="{A12FA001-AC4F-418D-AE19-62706E023703}">
                      <ahyp:hlinkClr xmlns:ahyp="http://schemas.microsoft.com/office/drawing/2018/hyperlinkcolor" val="tx"/>
                    </a:ext>
                  </a:extLst>
                </a:hlinkClick>
              </a:rPr>
              <a:t>https://www.frontiersin.org/articles/10.3389/fpsyg.2023.1092109</a:t>
            </a:r>
            <a:endParaRPr lang="en-US" sz="1100" dirty="0">
              <a:solidFill>
                <a:schemeClr val="tx1"/>
              </a:solidFill>
              <a:effectLst/>
            </a:endParaRPr>
          </a:p>
        </p:txBody>
      </p:sp>
      <p:pic>
        <p:nvPicPr>
          <p:cNvPr id="3" name="Picture 2">
            <a:extLst>
              <a:ext uri="{FF2B5EF4-FFF2-40B4-BE49-F238E27FC236}">
                <a16:creationId xmlns:a16="http://schemas.microsoft.com/office/drawing/2014/main" id="{99E28EE3-0279-FC09-D46B-286684377CD4}"/>
              </a:ext>
            </a:extLst>
          </p:cNvPr>
          <p:cNvPicPr>
            <a:picLocks noChangeAspect="1"/>
          </p:cNvPicPr>
          <p:nvPr/>
        </p:nvPicPr>
        <p:blipFill>
          <a:blip r:embed="rId5"/>
          <a:stretch>
            <a:fillRect/>
          </a:stretch>
        </p:blipFill>
        <p:spPr>
          <a:xfrm>
            <a:off x="14875059" y="9410701"/>
            <a:ext cx="3418804" cy="876300"/>
          </a:xfrm>
          <a:prstGeom prst="rect">
            <a:avLst/>
          </a:prstGeom>
        </p:spPr>
      </p:pic>
      <p:sp>
        <p:nvSpPr>
          <p:cNvPr id="5" name="Footer Placeholder 1">
            <a:extLst>
              <a:ext uri="{FF2B5EF4-FFF2-40B4-BE49-F238E27FC236}">
                <a16:creationId xmlns:a16="http://schemas.microsoft.com/office/drawing/2014/main" id="{EE7830EA-A407-EA53-A000-B39989CF881A}"/>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1834315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FA2B0-4208-3BBE-CF01-F6A1CD76CBA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5A9EFA5-7C85-68D3-BAFE-080BE8F5C22E}"/>
              </a:ext>
            </a:extLst>
          </p:cNvPr>
          <p:cNvPicPr>
            <a:picLocks noChangeAspect="1"/>
          </p:cNvPicPr>
          <p:nvPr/>
        </p:nvPicPr>
        <p:blipFill>
          <a:blip r:embed="rId2"/>
          <a:stretch>
            <a:fillRect/>
          </a:stretch>
        </p:blipFill>
        <p:spPr>
          <a:xfrm>
            <a:off x="3740487" y="1638300"/>
            <a:ext cx="11746280" cy="8010266"/>
          </a:xfrm>
          <a:prstGeom prst="rect">
            <a:avLst/>
          </a:prstGeom>
        </p:spPr>
      </p:pic>
      <p:pic>
        <p:nvPicPr>
          <p:cNvPr id="4" name="Picture 3" descr="Icon&#10;&#10;Description automatically generated">
            <a:extLst>
              <a:ext uri="{FF2B5EF4-FFF2-40B4-BE49-F238E27FC236}">
                <a16:creationId xmlns:a16="http://schemas.microsoft.com/office/drawing/2014/main" id="{3F9F276F-957E-C664-1BD8-D06160245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681" y="1720250"/>
            <a:ext cx="3180806" cy="6887507"/>
          </a:xfrm>
          <a:prstGeom prst="rect">
            <a:avLst/>
          </a:prstGeom>
        </p:spPr>
      </p:pic>
      <p:sp>
        <p:nvSpPr>
          <p:cNvPr id="10" name="Rettangolo 5">
            <a:extLst>
              <a:ext uri="{FF2B5EF4-FFF2-40B4-BE49-F238E27FC236}">
                <a16:creationId xmlns:a16="http://schemas.microsoft.com/office/drawing/2014/main" id="{705FBBB5-4D52-4FD1-A7B2-4A0093CF25D4}"/>
              </a:ext>
            </a:extLst>
          </p:cNvPr>
          <p:cNvSpPr/>
          <p:nvPr/>
        </p:nvSpPr>
        <p:spPr>
          <a:xfrm>
            <a:off x="-29308" y="10912"/>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itolo 1">
            <a:extLst>
              <a:ext uri="{FF2B5EF4-FFF2-40B4-BE49-F238E27FC236}">
                <a16:creationId xmlns:a16="http://schemas.microsoft.com/office/drawing/2014/main" id="{8A480E6E-3EB0-D413-3BB2-ED7EE175A35C}"/>
              </a:ext>
            </a:extLst>
          </p:cNvPr>
          <p:cNvSpPr txBox="1">
            <a:spLocks/>
          </p:cNvSpPr>
          <p:nvPr/>
        </p:nvSpPr>
        <p:spPr>
          <a:xfrm>
            <a:off x="2935354" y="289432"/>
            <a:ext cx="13529490" cy="1158396"/>
          </a:xfrm>
          <a:prstGeom prst="rect">
            <a:avLst/>
          </a:prstGeom>
        </p:spPr>
        <p:txBody>
          <a:bodyPr/>
          <a:lstStyle>
            <a:lvl1pPr>
              <a:defRPr>
                <a:latin typeface="+mj-lt"/>
                <a:ea typeface="+mj-ea"/>
                <a:cs typeface="+mj-cs"/>
              </a:defRPr>
            </a:lvl1pPr>
          </a:lstStyle>
          <a:p>
            <a:pPr algn="ctr"/>
            <a:r>
              <a:rPr lang="it-CH" altLang="it-CH" sz="4800" b="1" dirty="0">
                <a:latin typeface="Arial" panose="020B0604020202020204" pitchFamily="34" charset="0"/>
                <a:cs typeface="Arial" panose="020B0604020202020204" pitchFamily="34" charset="0"/>
              </a:rPr>
              <a:t>HappyB: Daily surveys through smartphones</a:t>
            </a:r>
          </a:p>
        </p:txBody>
      </p:sp>
      <p:pic>
        <p:nvPicPr>
          <p:cNvPr id="2" name="Picture 1">
            <a:extLst>
              <a:ext uri="{FF2B5EF4-FFF2-40B4-BE49-F238E27FC236}">
                <a16:creationId xmlns:a16="http://schemas.microsoft.com/office/drawing/2014/main" id="{4526BD6E-7A6C-222D-E881-4C30A5A2C0AD}"/>
              </a:ext>
            </a:extLst>
          </p:cNvPr>
          <p:cNvPicPr>
            <a:picLocks noChangeAspect="1"/>
          </p:cNvPicPr>
          <p:nvPr/>
        </p:nvPicPr>
        <p:blipFill>
          <a:blip r:embed="rId4"/>
          <a:stretch>
            <a:fillRect/>
          </a:stretch>
        </p:blipFill>
        <p:spPr>
          <a:xfrm>
            <a:off x="14875059" y="9410701"/>
            <a:ext cx="3418804" cy="876300"/>
          </a:xfrm>
          <a:prstGeom prst="rect">
            <a:avLst/>
          </a:prstGeom>
        </p:spPr>
      </p:pic>
      <p:sp>
        <p:nvSpPr>
          <p:cNvPr id="5" name="Footer Placeholder 1">
            <a:extLst>
              <a:ext uri="{FF2B5EF4-FFF2-40B4-BE49-F238E27FC236}">
                <a16:creationId xmlns:a16="http://schemas.microsoft.com/office/drawing/2014/main" id="{50623606-2406-3E17-BE43-F4D3F486A302}"/>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302221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6" descr="Immagine che contiene testo, linea, schermata, Diagramma&#10;&#10;Descrizione generata automaticamente">
            <a:extLst>
              <a:ext uri="{FF2B5EF4-FFF2-40B4-BE49-F238E27FC236}">
                <a16:creationId xmlns:a16="http://schemas.microsoft.com/office/drawing/2014/main" id="{57D59F24-2CFA-0AA6-36DB-99F495877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235" y="1401886"/>
            <a:ext cx="14371529" cy="7818314"/>
          </a:xfrm>
          <a:prstGeom prst="rect">
            <a:avLst/>
          </a:prstGeom>
        </p:spPr>
      </p:pic>
      <p:pic>
        <p:nvPicPr>
          <p:cNvPr id="8" name="Picture 7">
            <a:extLst>
              <a:ext uri="{FF2B5EF4-FFF2-40B4-BE49-F238E27FC236}">
                <a16:creationId xmlns:a16="http://schemas.microsoft.com/office/drawing/2014/main" id="{A8E50A6C-6567-FEED-6F12-5C3D13CE2C98}"/>
              </a:ext>
            </a:extLst>
          </p:cNvPr>
          <p:cNvPicPr>
            <a:picLocks noChangeAspect="1"/>
          </p:cNvPicPr>
          <p:nvPr/>
        </p:nvPicPr>
        <p:blipFill>
          <a:blip r:embed="rId3"/>
          <a:stretch>
            <a:fillRect/>
          </a:stretch>
        </p:blipFill>
        <p:spPr>
          <a:xfrm>
            <a:off x="273844" y="4232244"/>
            <a:ext cx="2460588" cy="2471670"/>
          </a:xfrm>
          <a:prstGeom prst="rect">
            <a:avLst/>
          </a:prstGeom>
        </p:spPr>
      </p:pic>
      <p:sp>
        <p:nvSpPr>
          <p:cNvPr id="11" name="Rettangolo 5">
            <a:extLst>
              <a:ext uri="{FF2B5EF4-FFF2-40B4-BE49-F238E27FC236}">
                <a16:creationId xmlns:a16="http://schemas.microsoft.com/office/drawing/2014/main" id="{79AC9EC0-0824-A267-BB16-BFF012B3ED23}"/>
              </a:ext>
            </a:extLst>
          </p:cNvPr>
          <p:cNvSpPr/>
          <p:nvPr/>
        </p:nvSpPr>
        <p:spPr>
          <a:xfrm>
            <a:off x="-29308" y="10912"/>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itolo 1">
            <a:extLst>
              <a:ext uri="{FF2B5EF4-FFF2-40B4-BE49-F238E27FC236}">
                <a16:creationId xmlns:a16="http://schemas.microsoft.com/office/drawing/2014/main" id="{1BDB8FFA-FB6B-53A9-653D-7EEEB21F7F6B}"/>
              </a:ext>
            </a:extLst>
          </p:cNvPr>
          <p:cNvSpPr txBox="1">
            <a:spLocks/>
          </p:cNvSpPr>
          <p:nvPr/>
        </p:nvSpPr>
        <p:spPr>
          <a:xfrm>
            <a:off x="2935354" y="289432"/>
            <a:ext cx="13529490" cy="1158396"/>
          </a:xfrm>
          <a:prstGeom prst="rect">
            <a:avLst/>
          </a:prstGeom>
        </p:spPr>
        <p:txBody>
          <a:bodyPr/>
          <a:lstStyle>
            <a:lvl1pPr>
              <a:defRPr>
                <a:latin typeface="+mj-lt"/>
                <a:ea typeface="+mj-ea"/>
                <a:cs typeface="+mj-cs"/>
              </a:defRPr>
            </a:lvl1pPr>
          </a:lstStyle>
          <a:p>
            <a:pPr algn="ctr"/>
            <a:r>
              <a:rPr lang="it-CH" altLang="it-CH" sz="4800" b="1" dirty="0">
                <a:latin typeface="Arial" panose="020B0604020202020204" pitchFamily="34" charset="0"/>
                <a:cs typeface="Arial" panose="020B0604020202020204" pitchFamily="34" charset="0"/>
              </a:rPr>
              <a:t>HappyB: Daily surveys through smartphones</a:t>
            </a:r>
          </a:p>
        </p:txBody>
      </p:sp>
      <p:pic>
        <p:nvPicPr>
          <p:cNvPr id="3" name="Picture 2">
            <a:extLst>
              <a:ext uri="{FF2B5EF4-FFF2-40B4-BE49-F238E27FC236}">
                <a16:creationId xmlns:a16="http://schemas.microsoft.com/office/drawing/2014/main" id="{F24DC40E-67B1-E014-5A8A-694C3AD9239A}"/>
              </a:ext>
            </a:extLst>
          </p:cNvPr>
          <p:cNvPicPr>
            <a:picLocks noChangeAspect="1"/>
          </p:cNvPicPr>
          <p:nvPr/>
        </p:nvPicPr>
        <p:blipFill>
          <a:blip r:embed="rId4"/>
          <a:stretch>
            <a:fillRect/>
          </a:stretch>
        </p:blipFill>
        <p:spPr>
          <a:xfrm>
            <a:off x="14875059" y="9410701"/>
            <a:ext cx="3418804" cy="876300"/>
          </a:xfrm>
          <a:prstGeom prst="rect">
            <a:avLst/>
          </a:prstGeom>
        </p:spPr>
      </p:pic>
      <p:sp>
        <p:nvSpPr>
          <p:cNvPr id="5" name="Footer Placeholder 1">
            <a:extLst>
              <a:ext uri="{FF2B5EF4-FFF2-40B4-BE49-F238E27FC236}">
                <a16:creationId xmlns:a16="http://schemas.microsoft.com/office/drawing/2014/main" id="{62CBB7B1-61A0-1A34-7326-FB4492D67D48}"/>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2654462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BC64CB-D55A-4CC2-9942-0E3494430358}"/>
              </a:ext>
            </a:extLst>
          </p:cNvPr>
          <p:cNvSpPr txBox="1"/>
          <p:nvPr/>
        </p:nvSpPr>
        <p:spPr>
          <a:xfrm>
            <a:off x="304800" y="2299754"/>
            <a:ext cx="10287000" cy="6124754"/>
          </a:xfrm>
          <a:prstGeom prst="rect">
            <a:avLst/>
          </a:prstGeom>
          <a:noFill/>
        </p:spPr>
        <p:txBody>
          <a:bodyPr wrap="square">
            <a:spAutoFit/>
          </a:bodyPr>
          <a:lstStyle/>
          <a:p>
            <a:r>
              <a:rPr lang="en-US" sz="2800" dirty="0"/>
              <a:t>Cortisol is the hormone released by the hypothalamic–pituitary–adrenal (HPA) axis</a:t>
            </a:r>
          </a:p>
          <a:p>
            <a:endParaRPr lang="en-US" sz="2800" dirty="0"/>
          </a:p>
          <a:p>
            <a:r>
              <a:rPr lang="en-US" sz="2800" dirty="0"/>
              <a:t>In adolescents, </a:t>
            </a:r>
            <a:r>
              <a:rPr lang="en-US" sz="2800" u="sng" dirty="0"/>
              <a:t>aberrant HCC </a:t>
            </a:r>
            <a:r>
              <a:rPr lang="en-US" sz="2800" dirty="0"/>
              <a:t>has been with perceived stress, emotional and behavioral problems, including internalizing and externalizing symptoms, being victimized, symptoms of depression and neuroticism, and obesity. </a:t>
            </a:r>
          </a:p>
          <a:p>
            <a:endParaRPr lang="en-US" sz="2800" dirty="0"/>
          </a:p>
          <a:p>
            <a:r>
              <a:rPr lang="en-US" sz="2800" dirty="0"/>
              <a:t>Four studies investigated the effect of digital media on adolescents’ cortisol levels, but they used </a:t>
            </a:r>
            <a:r>
              <a:rPr lang="en-US" sz="2800" u="sng" dirty="0"/>
              <a:t>saliva specimens, small sample sizes, and self-reported digital media use. </a:t>
            </a:r>
          </a:p>
          <a:p>
            <a:endParaRPr lang="en-US" sz="2800" b="1" dirty="0"/>
          </a:p>
          <a:p>
            <a:r>
              <a:rPr lang="en-US" sz="2800" b="1" dirty="0"/>
              <a:t>HCC provides retrospective information on cumulative cortisol levels over periods of several weeks or months</a:t>
            </a:r>
            <a:endParaRPr lang="it-IT" sz="2800" b="1" dirty="0"/>
          </a:p>
        </p:txBody>
      </p:sp>
      <p:pic>
        <p:nvPicPr>
          <p:cNvPr id="12296" name="Picture 8" descr="Hypothalamic-Pituitary-Adrenal (HPA) Axis: Structure, How It Works, Function">
            <a:extLst>
              <a:ext uri="{FF2B5EF4-FFF2-40B4-BE49-F238E27FC236}">
                <a16:creationId xmlns:a16="http://schemas.microsoft.com/office/drawing/2014/main" id="{BA2A74F6-ECB0-178F-98F3-38331DB24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9436" y="2545017"/>
            <a:ext cx="6715389" cy="58293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9DBB497-F090-BCCD-97AD-7C5C41CD077F}"/>
              </a:ext>
            </a:extLst>
          </p:cNvPr>
          <p:cNvSpPr/>
          <p:nvPr/>
        </p:nvSpPr>
        <p:spPr>
          <a:xfrm>
            <a:off x="10367436" y="2338522"/>
            <a:ext cx="2819400"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llout: Down Arrow 13">
            <a:extLst>
              <a:ext uri="{FF2B5EF4-FFF2-40B4-BE49-F238E27FC236}">
                <a16:creationId xmlns:a16="http://schemas.microsoft.com/office/drawing/2014/main" id="{CEE564FE-64B7-37A4-4783-67F9EACE1AF5}"/>
              </a:ext>
            </a:extLst>
          </p:cNvPr>
          <p:cNvSpPr/>
          <p:nvPr/>
        </p:nvSpPr>
        <p:spPr>
          <a:xfrm>
            <a:off x="14411364" y="1710659"/>
            <a:ext cx="1213872" cy="609600"/>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Stress</a:t>
            </a:r>
            <a:endParaRPr lang="it-IT"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E91F0A7-ED32-75C0-A0E4-EBC2D336FE58}"/>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6" name="Rettangolo 5">
            <a:extLst>
              <a:ext uri="{FF2B5EF4-FFF2-40B4-BE49-F238E27FC236}">
                <a16:creationId xmlns:a16="http://schemas.microsoft.com/office/drawing/2014/main" id="{17B49CB4-6C82-D4C6-A456-390C94F61E61}"/>
              </a:ext>
            </a:extLst>
          </p:cNvPr>
          <p:cNvSpPr/>
          <p:nvPr/>
        </p:nvSpPr>
        <p:spPr>
          <a:xfrm>
            <a:off x="-1" y="-38100"/>
            <a:ext cx="18592801" cy="1463167"/>
          </a:xfrm>
          <a:prstGeom prst="rect">
            <a:avLst/>
          </a:prstGeom>
          <a:solidFill>
            <a:srgbClr val="BDE4EB"/>
          </a:solidFill>
          <a:ln>
            <a:noFill/>
          </a:ln>
        </p:spPr>
        <p:txBody>
          <a:bodyPr spcFirstLastPara="1" wrap="square" lIns="137138" tIns="68550" rIns="137138" bIns="68550" anchor="ctr" anchorCtr="0">
            <a:noAutofit/>
          </a:bodyPr>
          <a:lstStyle/>
          <a:p>
            <a:pPr algn="ctr" rtl="0"/>
            <a:endParaRPr lang="it-IT">
              <a:latin typeface="Arial"/>
              <a:cs typeface="Arial"/>
            </a:endParaRPr>
          </a:p>
        </p:txBody>
      </p:sp>
      <p:sp>
        <p:nvSpPr>
          <p:cNvPr id="10" name="TextBox 9">
            <a:extLst>
              <a:ext uri="{FF2B5EF4-FFF2-40B4-BE49-F238E27FC236}">
                <a16:creationId xmlns:a16="http://schemas.microsoft.com/office/drawing/2014/main" id="{F33685FF-7D6E-C4C6-0C8B-1DAC6CC00724}"/>
              </a:ext>
            </a:extLst>
          </p:cNvPr>
          <p:cNvSpPr txBox="1"/>
          <p:nvPr/>
        </p:nvSpPr>
        <p:spPr>
          <a:xfrm>
            <a:off x="3124200" y="277984"/>
            <a:ext cx="13178195"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Back to biology: Loneliness and cortisol</a:t>
            </a:r>
            <a:endParaRPr lang="it-IT" sz="4800" b="1" dirty="0">
              <a:latin typeface="Arial" panose="020B0604020202020204" pitchFamily="34" charset="0"/>
              <a:cs typeface="Arial" panose="020B0604020202020204" pitchFamily="34" charset="0"/>
            </a:endParaRPr>
          </a:p>
        </p:txBody>
      </p:sp>
      <p:sp>
        <p:nvSpPr>
          <p:cNvPr id="3" name="Footer Placeholder 1">
            <a:extLst>
              <a:ext uri="{FF2B5EF4-FFF2-40B4-BE49-F238E27FC236}">
                <a16:creationId xmlns:a16="http://schemas.microsoft.com/office/drawing/2014/main" id="{21D005B5-AB27-F71A-639B-C374AFDFB0D5}"/>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2248965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air cortisol as a biological marker of chronic stress: Current status,  future directions and unanswered questions - ScienceDirect">
            <a:extLst>
              <a:ext uri="{FF2B5EF4-FFF2-40B4-BE49-F238E27FC236}">
                <a16:creationId xmlns:a16="http://schemas.microsoft.com/office/drawing/2014/main" id="{4835F1D0-5A71-49B3-B4B1-FD754B7FD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943" y="1808951"/>
            <a:ext cx="10328114" cy="6343107"/>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5">
            <a:extLst>
              <a:ext uri="{FF2B5EF4-FFF2-40B4-BE49-F238E27FC236}">
                <a16:creationId xmlns:a16="http://schemas.microsoft.com/office/drawing/2014/main" id="{F703903F-1DCC-9C5D-533A-70285C5ED1D7}"/>
              </a:ext>
            </a:extLst>
          </p:cNvPr>
          <p:cNvSpPr/>
          <p:nvPr/>
        </p:nvSpPr>
        <p:spPr>
          <a:xfrm>
            <a:off x="-1" y="-38100"/>
            <a:ext cx="18592801" cy="1463167"/>
          </a:xfrm>
          <a:prstGeom prst="rect">
            <a:avLst/>
          </a:prstGeom>
          <a:solidFill>
            <a:srgbClr val="BDE4EB"/>
          </a:solidFill>
          <a:ln>
            <a:noFill/>
          </a:ln>
        </p:spPr>
        <p:txBody>
          <a:bodyPr spcFirstLastPara="1" wrap="square" lIns="137138" tIns="68550" rIns="137138" bIns="68550" anchor="ctr" anchorCtr="0">
            <a:noAutofit/>
          </a:bodyPr>
          <a:lstStyle/>
          <a:p>
            <a:pPr algn="ctr" rtl="0"/>
            <a:endParaRPr lang="it-IT">
              <a:latin typeface="Arial"/>
              <a:cs typeface="Arial"/>
            </a:endParaRPr>
          </a:p>
        </p:txBody>
      </p:sp>
      <p:sp>
        <p:nvSpPr>
          <p:cNvPr id="5" name="TextBox 4">
            <a:extLst>
              <a:ext uri="{FF2B5EF4-FFF2-40B4-BE49-F238E27FC236}">
                <a16:creationId xmlns:a16="http://schemas.microsoft.com/office/drawing/2014/main" id="{EEBC37BE-0A88-8749-EA92-2AF30CB53BA3}"/>
              </a:ext>
            </a:extLst>
          </p:cNvPr>
          <p:cNvSpPr txBox="1"/>
          <p:nvPr/>
        </p:nvSpPr>
        <p:spPr>
          <a:xfrm>
            <a:off x="3966805" y="277984"/>
            <a:ext cx="11049000"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Hair cortisol concentration (HCC)</a:t>
            </a:r>
            <a:endParaRPr lang="it-IT" sz="4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963F56C-FD5C-AB94-1408-C6DA00F937B5}"/>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3" name="Footer Placeholder 1">
            <a:extLst>
              <a:ext uri="{FF2B5EF4-FFF2-40B4-BE49-F238E27FC236}">
                <a16:creationId xmlns:a16="http://schemas.microsoft.com/office/drawing/2014/main" id="{38A1FFDD-4557-9C4C-2C76-12D0D4FDD98A}"/>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29745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0EE91-2000-8A49-6023-87F227B0EA61}"/>
            </a:ext>
          </a:extLst>
        </p:cNvPr>
        <p:cNvGrpSpPr/>
        <p:nvPr/>
      </p:nvGrpSpPr>
      <p:grpSpPr>
        <a:xfrm>
          <a:off x="0" y="0"/>
          <a:ext cx="0" cy="0"/>
          <a:chOff x="0" y="0"/>
          <a:chExt cx="0" cy="0"/>
        </a:xfrm>
      </p:grpSpPr>
      <p:pic>
        <p:nvPicPr>
          <p:cNvPr id="7" name="Picture 6" descr="A graph of different colored lines&#10;&#10;Description automatically generated">
            <a:extLst>
              <a:ext uri="{FF2B5EF4-FFF2-40B4-BE49-F238E27FC236}">
                <a16:creationId xmlns:a16="http://schemas.microsoft.com/office/drawing/2014/main" id="{BFDD4E40-8163-7267-067C-02907297D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797127"/>
            <a:ext cx="13443724" cy="7842173"/>
          </a:xfrm>
          <a:prstGeom prst="rect">
            <a:avLst/>
          </a:prstGeom>
        </p:spPr>
      </p:pic>
      <p:sp>
        <p:nvSpPr>
          <p:cNvPr id="5" name="Rettangolo 5">
            <a:extLst>
              <a:ext uri="{FF2B5EF4-FFF2-40B4-BE49-F238E27FC236}">
                <a16:creationId xmlns:a16="http://schemas.microsoft.com/office/drawing/2014/main" id="{DF469E0F-AEE1-1CB4-D9A9-420D96C8AA4E}"/>
              </a:ext>
            </a:extLst>
          </p:cNvPr>
          <p:cNvSpPr/>
          <p:nvPr/>
        </p:nvSpPr>
        <p:spPr>
          <a:xfrm>
            <a:off x="-1" y="-38100"/>
            <a:ext cx="18592801" cy="1463167"/>
          </a:xfrm>
          <a:prstGeom prst="rect">
            <a:avLst/>
          </a:prstGeom>
          <a:solidFill>
            <a:srgbClr val="BDE4EB"/>
          </a:solidFill>
          <a:ln>
            <a:noFill/>
          </a:ln>
        </p:spPr>
        <p:txBody>
          <a:bodyPr spcFirstLastPara="1" wrap="square" lIns="137138" tIns="68550" rIns="137138" bIns="68550" anchor="ctr" anchorCtr="0">
            <a:noAutofit/>
          </a:bodyPr>
          <a:lstStyle/>
          <a:p>
            <a:pPr algn="ctr" rtl="0"/>
            <a:endParaRPr lang="it-IT">
              <a:latin typeface="Arial"/>
              <a:cs typeface="Arial"/>
            </a:endParaRPr>
          </a:p>
        </p:txBody>
      </p:sp>
      <p:sp>
        <p:nvSpPr>
          <p:cNvPr id="6" name="TextBox 5">
            <a:extLst>
              <a:ext uri="{FF2B5EF4-FFF2-40B4-BE49-F238E27FC236}">
                <a16:creationId xmlns:a16="http://schemas.microsoft.com/office/drawing/2014/main" id="{020EBB97-D6DC-24B8-1136-8AE8142463C3}"/>
              </a:ext>
            </a:extLst>
          </p:cNvPr>
          <p:cNvSpPr txBox="1"/>
          <p:nvPr/>
        </p:nvSpPr>
        <p:spPr>
          <a:xfrm>
            <a:off x="6019800" y="333960"/>
            <a:ext cx="7448917"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HappyB2.0 Project</a:t>
            </a:r>
            <a:endParaRPr lang="it-IT" sz="48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B289DDB-FE66-B135-A466-2348ABB2D7DF}"/>
              </a:ext>
            </a:extLst>
          </p:cNvPr>
          <p:cNvSpPr txBox="1"/>
          <p:nvPr/>
        </p:nvSpPr>
        <p:spPr>
          <a:xfrm>
            <a:off x="6934200" y="9791700"/>
            <a:ext cx="4724400" cy="38100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N&gt;500 (data collection still ongoing)</a:t>
            </a:r>
            <a:endParaRPr lang="it-IT"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B461DDA-61CD-892E-788D-3EA8AF0F3DAA}"/>
              </a:ext>
            </a:extLst>
          </p:cNvPr>
          <p:cNvPicPr>
            <a:picLocks noChangeAspect="1"/>
          </p:cNvPicPr>
          <p:nvPr/>
        </p:nvPicPr>
        <p:blipFill>
          <a:blip r:embed="rId4"/>
          <a:stretch>
            <a:fillRect/>
          </a:stretch>
        </p:blipFill>
        <p:spPr>
          <a:xfrm>
            <a:off x="14875059" y="9410701"/>
            <a:ext cx="3418804" cy="876300"/>
          </a:xfrm>
          <a:prstGeom prst="rect">
            <a:avLst/>
          </a:prstGeom>
        </p:spPr>
      </p:pic>
      <p:sp>
        <p:nvSpPr>
          <p:cNvPr id="3" name="Footer Placeholder 1">
            <a:extLst>
              <a:ext uri="{FF2B5EF4-FFF2-40B4-BE49-F238E27FC236}">
                <a16:creationId xmlns:a16="http://schemas.microsoft.com/office/drawing/2014/main" id="{9E1815A3-7839-2E1D-3423-67D2D5483AC6}"/>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835209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228F5-AFE2-4179-8B97-AEAFF45CAFF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9813AF-81FA-5433-D996-739165B2DE8F}"/>
              </a:ext>
            </a:extLst>
          </p:cNvPr>
          <p:cNvSpPr>
            <a:spLocks noGrp="1"/>
          </p:cNvSpPr>
          <p:nvPr>
            <p:ph type="sldNum" sz="quarter" idx="7"/>
          </p:nvPr>
        </p:nvSpPr>
        <p:spPr/>
        <p:txBody>
          <a:bodyPr/>
          <a:lstStyle/>
          <a:p>
            <a:fld id="{B6F15528-21DE-4FAA-801E-634DDDAF4B2B}" type="slidenum">
              <a:rPr lang="it-IT" smtClean="0"/>
              <a:t>39</a:t>
            </a:fld>
            <a:endParaRPr lang="it-IT"/>
          </a:p>
        </p:txBody>
      </p:sp>
      <p:sp>
        <p:nvSpPr>
          <p:cNvPr id="6" name="TextBox 5">
            <a:extLst>
              <a:ext uri="{FF2B5EF4-FFF2-40B4-BE49-F238E27FC236}">
                <a16:creationId xmlns:a16="http://schemas.microsoft.com/office/drawing/2014/main" id="{390CF2D9-F4B0-DD15-18EE-1309D9A326E3}"/>
              </a:ext>
            </a:extLst>
          </p:cNvPr>
          <p:cNvSpPr txBox="1"/>
          <p:nvPr/>
        </p:nvSpPr>
        <p:spPr>
          <a:xfrm>
            <a:off x="-19050" y="9481063"/>
            <a:ext cx="15374247" cy="1015663"/>
          </a:xfrm>
          <a:prstGeom prst="rect">
            <a:avLst/>
          </a:prstGeom>
          <a:noFill/>
        </p:spPr>
        <p:txBody>
          <a:bodyPr wrap="square">
            <a:spAutoFit/>
          </a:bodyPr>
          <a:lstStyle/>
          <a:p>
            <a:pPr lvl="0"/>
            <a:r>
              <a:rPr lang="en-US" sz="1200" dirty="0">
                <a:effectLst/>
                <a:latin typeface="Arial" panose="020B0604020202020204" pitchFamily="34" charset="0"/>
                <a:ea typeface="Arial Unicode MS"/>
                <a:cs typeface="Arial" panose="020B0604020202020204" pitchFamily="34" charset="0"/>
              </a:rPr>
              <a:t>Marciano, L., Lin, J., Sato, T., Saboor, S., &amp; Viswanath, K. (2024). Does social media use make us happy? A meta-analysis on social media and positive well-being outcomes. SSM - Mental Health, 6, 100331. https://doi.org/10.1016/j.ssmmh.2024.100331</a:t>
            </a:r>
          </a:p>
          <a:p>
            <a:r>
              <a:rPr lang="en-US" sz="1200" dirty="0">
                <a:solidFill>
                  <a:srgbClr val="000000"/>
                </a:solidFill>
                <a:effectLst/>
                <a:latin typeface="Arial" panose="020B0604020202020204" pitchFamily="34" charset="0"/>
                <a:ea typeface="Arial Unicode MS"/>
                <a:cs typeface="Arial" panose="020B0604020202020204" pitchFamily="34" charset="0"/>
              </a:rPr>
              <a:t>Marciano L. Bekalu M, Lin J., Sato T; Saboor S., Viswanath K (2023). Does social media use make us happy? A meta-analysis on social media and positive well-being outcomes. Conference proceedings. 73rd Annual Conference of the International Communication Association (ICA). Toronto, Canada. 25th-29th May 2023.</a:t>
            </a:r>
            <a:endParaRPr lang="it-IT"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endParaRPr lang="it-IT" sz="1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ttangolo 5">
            <a:extLst>
              <a:ext uri="{FF2B5EF4-FFF2-40B4-BE49-F238E27FC236}">
                <a16:creationId xmlns:a16="http://schemas.microsoft.com/office/drawing/2014/main" id="{C074E929-2F8A-D285-5645-7891C3FC49E5}"/>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FFFF"/>
              </a:solidFill>
              <a:effectLst/>
              <a:uLnTx/>
              <a:uFillTx/>
              <a:latin typeface="Arial"/>
              <a:ea typeface="+mn-ea"/>
              <a:cs typeface="+mn-cs"/>
            </a:endParaRPr>
          </a:p>
        </p:txBody>
      </p:sp>
      <p:sp>
        <p:nvSpPr>
          <p:cNvPr id="4" name="Titolo 1">
            <a:extLst>
              <a:ext uri="{FF2B5EF4-FFF2-40B4-BE49-F238E27FC236}">
                <a16:creationId xmlns:a16="http://schemas.microsoft.com/office/drawing/2014/main" id="{CDD9F95E-D03A-054E-D3D0-7356C6A8B1E8}"/>
              </a:ext>
            </a:extLst>
          </p:cNvPr>
          <p:cNvSpPr txBox="1">
            <a:spLocks/>
          </p:cNvSpPr>
          <p:nvPr/>
        </p:nvSpPr>
        <p:spPr>
          <a:xfrm>
            <a:off x="2286000" y="224347"/>
            <a:ext cx="14094000" cy="957506"/>
          </a:xfrm>
          <a:prstGeom prst="rect">
            <a:avLst/>
          </a:prstGeom>
        </p:spPr>
        <p:txBody>
          <a:bodyPr/>
          <a:lstStyle>
            <a:lvl1pPr>
              <a:defRPr>
                <a:latin typeface="+mj-lt"/>
                <a:ea typeface="+mj-ea"/>
                <a:cs typeface="+mj-cs"/>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CH" altLang="it-CH" sz="4800" b="1" i="0" u="none" strike="noStrike" kern="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Social media and Happiness</a:t>
            </a:r>
          </a:p>
        </p:txBody>
      </p:sp>
      <p:pic>
        <p:nvPicPr>
          <p:cNvPr id="17" name="Picture 16">
            <a:extLst>
              <a:ext uri="{FF2B5EF4-FFF2-40B4-BE49-F238E27FC236}">
                <a16:creationId xmlns:a16="http://schemas.microsoft.com/office/drawing/2014/main" id="{47524972-82DF-E869-CF1E-5E9F35F154AB}"/>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7" name="TextBox 6">
            <a:extLst>
              <a:ext uri="{FF2B5EF4-FFF2-40B4-BE49-F238E27FC236}">
                <a16:creationId xmlns:a16="http://schemas.microsoft.com/office/drawing/2014/main" id="{BE506A36-3AC4-D99C-2385-1CE0D744358B}"/>
              </a:ext>
            </a:extLst>
          </p:cNvPr>
          <p:cNvSpPr txBox="1"/>
          <p:nvPr/>
        </p:nvSpPr>
        <p:spPr>
          <a:xfrm>
            <a:off x="5715000" y="1731273"/>
            <a:ext cx="11873480" cy="7048083"/>
          </a:xfrm>
          <a:prstGeom prst="rect">
            <a:avLst/>
          </a:prstGeom>
          <a:noFill/>
        </p:spPr>
        <p:txBody>
          <a:bodyPr wrap="square">
            <a:spAutoFit/>
          </a:bodyPr>
          <a:lstStyle/>
          <a:p>
            <a:pPr algn="just"/>
            <a:r>
              <a:rPr lang="en-US" sz="2400" b="1" dirty="0">
                <a:solidFill>
                  <a:schemeClr val="tx1"/>
                </a:solidFill>
                <a:latin typeface="Arial" panose="020B0604020202020204" pitchFamily="34" charset="0"/>
                <a:cs typeface="Arial" panose="020B0604020202020204" pitchFamily="34" charset="0"/>
              </a:rPr>
              <a:t>Background </a:t>
            </a:r>
          </a:p>
          <a:p>
            <a:pPr algn="just"/>
            <a:endParaRPr lang="en-US" sz="2400" b="1" dirty="0">
              <a:solidFill>
                <a:schemeClr val="tx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Mixed results </a:t>
            </a:r>
            <a:r>
              <a:rPr lang="en-US" sz="2400" dirty="0">
                <a:solidFill>
                  <a:schemeClr val="tx1"/>
                </a:solidFill>
                <a:latin typeface="Arial" panose="020B0604020202020204" pitchFamily="34" charset="0"/>
                <a:cs typeface="Arial" panose="020B0604020202020204" pitchFamily="34" charset="0"/>
              </a:rPr>
              <a:t>obtained in </a:t>
            </a:r>
            <a:r>
              <a:rPr lang="en-US" sz="2400" b="1" dirty="0">
                <a:solidFill>
                  <a:schemeClr val="tx1"/>
                </a:solidFill>
                <a:latin typeface="Arial" panose="020B0604020202020204" pitchFamily="34" charset="0"/>
                <a:cs typeface="Arial" panose="020B0604020202020204" pitchFamily="34" charset="0"/>
              </a:rPr>
              <a:t>reviews of reviews </a:t>
            </a:r>
            <a:r>
              <a:rPr lang="en-US" sz="1000" dirty="0">
                <a:solidFill>
                  <a:schemeClr val="tx1"/>
                </a:solidFill>
                <a:latin typeface="Arial" panose="020B0604020202020204" pitchFamily="34" charset="0"/>
                <a:cs typeface="Arial" panose="020B0604020202020204" pitchFamily="34" charset="0"/>
              </a:rPr>
              <a:t>(Meier &amp; Reinecke, 2021; Odgers &amp; Jensen, 2020; Orben, 2020; Valkenburg et al., 2022)</a:t>
            </a:r>
          </a:p>
          <a:p>
            <a:pPr marL="342900" indent="-342900" algn="just">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342900" lvl="5" indent="-342900" algn="just">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Weak</a:t>
            </a:r>
            <a:r>
              <a:rPr lang="en-US" sz="2400" dirty="0">
                <a:solidFill>
                  <a:schemeClr val="tx1"/>
                </a:solidFill>
                <a:latin typeface="Arial" panose="020B0604020202020204" pitchFamily="34" charset="0"/>
                <a:cs typeface="Arial" panose="020B0604020202020204" pitchFamily="34" charset="0"/>
              </a:rPr>
              <a:t> and </a:t>
            </a:r>
            <a:r>
              <a:rPr lang="en-US" sz="2400" b="1" dirty="0">
                <a:solidFill>
                  <a:schemeClr val="tx1"/>
                </a:solidFill>
                <a:latin typeface="Arial" panose="020B0604020202020204" pitchFamily="34" charset="0"/>
                <a:cs typeface="Arial" panose="020B0604020202020204" pitchFamily="34" charset="0"/>
              </a:rPr>
              <a:t>inconsistent</a:t>
            </a:r>
            <a:r>
              <a:rPr lang="en-US" sz="2400" dirty="0">
                <a:solidFill>
                  <a:schemeClr val="tx1"/>
                </a:solidFill>
                <a:latin typeface="Arial" panose="020B0604020202020204" pitchFamily="34" charset="0"/>
                <a:cs typeface="Arial" panose="020B0604020202020204" pitchFamily="34" charset="0"/>
              </a:rPr>
              <a:t> associations, explaining less than 1% of variance in well-being </a:t>
            </a:r>
            <a:r>
              <a:rPr lang="en-US" sz="1000" dirty="0">
                <a:solidFill>
                  <a:schemeClr val="tx1"/>
                </a:solidFill>
                <a:latin typeface="Arial" panose="020B0604020202020204" pitchFamily="34" charset="0"/>
                <a:cs typeface="Arial" panose="020B0604020202020204" pitchFamily="34" charset="0"/>
              </a:rPr>
              <a:t>(Orben &amp; Przybylski, 2019)</a:t>
            </a:r>
          </a:p>
          <a:p>
            <a:pPr marL="342900" lvl="5" indent="-342900" algn="just">
              <a:buFont typeface="Arial" panose="020B0604020202020204" pitchFamily="34" charset="0"/>
              <a:buChar char="•"/>
            </a:pPr>
            <a:endParaRPr lang="en-US" sz="2400" b="1" dirty="0">
              <a:solidFill>
                <a:schemeClr val="tx1"/>
              </a:solidFill>
              <a:latin typeface="Arial" panose="020B0604020202020204" pitchFamily="34" charset="0"/>
              <a:cs typeface="Arial" panose="020B0604020202020204" pitchFamily="34" charset="0"/>
            </a:endParaRPr>
          </a:p>
          <a:p>
            <a:pPr marL="342900" lvl="5" indent="-342900" algn="just">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Most of the literature focused on </a:t>
            </a:r>
            <a:r>
              <a:rPr lang="en-US" sz="2400" b="1" dirty="0">
                <a:solidFill>
                  <a:schemeClr val="tx1"/>
                </a:solidFill>
                <a:latin typeface="Arial" panose="020B0604020202020204" pitchFamily="34" charset="0"/>
                <a:cs typeface="Arial" panose="020B0604020202020204" pitchFamily="34" charset="0"/>
              </a:rPr>
              <a:t>ill-being </a:t>
            </a:r>
            <a:r>
              <a:rPr lang="en-US" sz="2400" dirty="0">
                <a:solidFill>
                  <a:schemeClr val="tx1"/>
                </a:solidFill>
                <a:latin typeface="Arial" panose="020B0604020202020204" pitchFamily="34" charset="0"/>
                <a:cs typeface="Arial" panose="020B0604020202020204" pitchFamily="34" charset="0"/>
              </a:rPr>
              <a:t>outcomes</a:t>
            </a:r>
          </a:p>
          <a:p>
            <a:pPr marL="342900" lvl="5" indent="-342900" algn="just">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342900" lvl="5" indent="-342900" algn="just">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“Well-being” </a:t>
            </a:r>
            <a:r>
              <a:rPr lang="en-US" sz="2400" dirty="0">
                <a:solidFill>
                  <a:schemeClr val="tx1"/>
                </a:solidFill>
                <a:latin typeface="Arial" panose="020B0604020202020204" pitchFamily="34" charset="0"/>
                <a:cs typeface="Arial" panose="020B0604020202020204" pitchFamily="34" charset="0"/>
              </a:rPr>
              <a:t>defined as </a:t>
            </a:r>
            <a:r>
              <a:rPr lang="en-US" sz="2400" b="1" dirty="0">
                <a:solidFill>
                  <a:schemeClr val="tx1"/>
                </a:solidFill>
                <a:latin typeface="Arial" panose="020B0604020202020204" pitchFamily="34" charset="0"/>
                <a:cs typeface="Arial" panose="020B0604020202020204" pitchFamily="34" charset="0"/>
              </a:rPr>
              <a:t>the combination </a:t>
            </a:r>
            <a:r>
              <a:rPr lang="en-US" sz="2400" dirty="0">
                <a:solidFill>
                  <a:schemeClr val="tx1"/>
                </a:solidFill>
                <a:latin typeface="Arial" panose="020B0604020202020204" pitchFamily="34" charset="0"/>
                <a:cs typeface="Arial" panose="020B0604020202020204" pitchFamily="34" charset="0"/>
              </a:rPr>
              <a:t>of ill-being and well-being or</a:t>
            </a:r>
            <a:r>
              <a:rPr lang="en-US" sz="2400" b="1" dirty="0">
                <a:solidFill>
                  <a:schemeClr val="tx1"/>
                </a:solidFill>
                <a:latin typeface="Arial" panose="020B0604020202020204" pitchFamily="34" charset="0"/>
                <a:cs typeface="Arial" panose="020B0604020202020204" pitchFamily="34" charset="0"/>
              </a:rPr>
              <a:t> the opposite </a:t>
            </a:r>
            <a:r>
              <a:rPr lang="en-US" sz="2400" dirty="0">
                <a:solidFill>
                  <a:schemeClr val="tx1"/>
                </a:solidFill>
                <a:latin typeface="Arial" panose="020B0604020202020204" pitchFamily="34" charset="0"/>
                <a:cs typeface="Arial" panose="020B0604020202020204" pitchFamily="34" charset="0"/>
              </a:rPr>
              <a:t>of ill-being, or as the presence of </a:t>
            </a:r>
            <a:r>
              <a:rPr lang="en-US" sz="2400" b="1" dirty="0">
                <a:solidFill>
                  <a:schemeClr val="tx1"/>
                </a:solidFill>
                <a:latin typeface="Arial" panose="020B0604020202020204" pitchFamily="34" charset="0"/>
                <a:cs typeface="Arial" panose="020B0604020202020204" pitchFamily="34" charset="0"/>
              </a:rPr>
              <a:t>self-esteem</a:t>
            </a:r>
            <a:r>
              <a:rPr lang="en-US" sz="2400" dirty="0">
                <a:solidFill>
                  <a:schemeClr val="tx1"/>
                </a:solidFill>
                <a:latin typeface="Arial" panose="020B0604020202020204" pitchFamily="34" charset="0"/>
                <a:cs typeface="Arial" panose="020B0604020202020204" pitchFamily="34" charset="0"/>
              </a:rPr>
              <a:t> and</a:t>
            </a:r>
            <a:r>
              <a:rPr lang="en-US" sz="2400" b="1" dirty="0">
                <a:solidFill>
                  <a:schemeClr val="tx1"/>
                </a:solidFill>
                <a:latin typeface="Arial" panose="020B0604020202020204" pitchFamily="34" charset="0"/>
                <a:cs typeface="Arial" panose="020B0604020202020204" pitchFamily="34" charset="0"/>
              </a:rPr>
              <a:t> life satisfaction</a:t>
            </a:r>
            <a:r>
              <a:rPr lang="en-US" sz="2400" dirty="0">
                <a:solidFill>
                  <a:schemeClr val="tx1"/>
                </a:solidFill>
                <a:latin typeface="Arial" panose="020B0604020202020204" pitchFamily="34" charset="0"/>
                <a:cs typeface="Arial" panose="020B0604020202020204" pitchFamily="34" charset="0"/>
              </a:rPr>
              <a:t> </a:t>
            </a:r>
          </a:p>
          <a:p>
            <a:pPr marL="342900" lvl="5" indent="-342900" algn="just">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342900" lvl="5" indent="-342900" algn="just">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Attempts to summarize the </a:t>
            </a:r>
            <a:r>
              <a:rPr lang="en-US" sz="2400" b="1" dirty="0">
                <a:solidFill>
                  <a:schemeClr val="tx1"/>
                </a:solidFill>
                <a:latin typeface="Arial" panose="020B0604020202020204" pitchFamily="34" charset="0"/>
                <a:cs typeface="Arial" panose="020B0604020202020204" pitchFamily="34" charset="0"/>
              </a:rPr>
              <a:t>effects of calls and texting, self-disclosure, number of friends, active and passive </a:t>
            </a:r>
            <a:r>
              <a:rPr lang="en-US" sz="2400" dirty="0">
                <a:solidFill>
                  <a:schemeClr val="tx1"/>
                </a:solidFill>
                <a:latin typeface="Arial" panose="020B0604020202020204" pitchFamily="34" charset="0"/>
                <a:cs typeface="Arial" panose="020B0604020202020204" pitchFamily="34" charset="0"/>
              </a:rPr>
              <a:t>social media use on ill-being and well-being </a:t>
            </a:r>
            <a:r>
              <a:rPr lang="en-US" sz="1000" dirty="0">
                <a:solidFill>
                  <a:schemeClr val="tx1"/>
                </a:solidFill>
                <a:latin typeface="Arial" panose="020B0604020202020204" pitchFamily="34" charset="0"/>
                <a:cs typeface="Arial" panose="020B0604020202020204" pitchFamily="34" charset="0"/>
              </a:rPr>
              <a:t>(Verduyn et al., 2017; Liu et al., 2019; Huang et al., 2021; Chu et al., 2022; Valkenburg et al., 2022)</a:t>
            </a:r>
          </a:p>
          <a:p>
            <a:pPr marL="342900" lvl="5" indent="-342900" algn="just">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342900" lvl="5" indent="-342900" algn="just">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Flourishing</a:t>
            </a:r>
            <a:r>
              <a:rPr lang="en-US" sz="2400" dirty="0">
                <a:solidFill>
                  <a:schemeClr val="tx1"/>
                </a:solidFill>
                <a:latin typeface="Arial" panose="020B0604020202020204" pitchFamily="34" charset="0"/>
                <a:cs typeface="Arial" panose="020B0604020202020204" pitchFamily="34" charset="0"/>
              </a:rPr>
              <a:t> and social media activities framework </a:t>
            </a:r>
            <a:r>
              <a:rPr lang="en-US" sz="1000" dirty="0">
                <a:solidFill>
                  <a:schemeClr val="tx1"/>
                </a:solidFill>
                <a:latin typeface="Arial" panose="020B0604020202020204" pitchFamily="34" charset="0"/>
                <a:cs typeface="Arial" panose="020B0604020202020204" pitchFamily="34" charset="0"/>
              </a:rPr>
              <a:t>(</a:t>
            </a:r>
            <a:r>
              <a:rPr lang="en-US" sz="1000" dirty="0" err="1">
                <a:solidFill>
                  <a:schemeClr val="tx1"/>
                </a:solidFill>
                <a:latin typeface="Arial" panose="020B0604020202020204" pitchFamily="34" charset="0"/>
                <a:cs typeface="Arial" panose="020B0604020202020204" pitchFamily="34" charset="0"/>
              </a:rPr>
              <a:t>Gudka</a:t>
            </a:r>
            <a:r>
              <a:rPr lang="en-US" sz="1000" dirty="0">
                <a:solidFill>
                  <a:schemeClr val="tx1"/>
                </a:solidFill>
                <a:latin typeface="Arial" panose="020B0604020202020204" pitchFamily="34" charset="0"/>
                <a:cs typeface="Arial" panose="020B0604020202020204" pitchFamily="34" charset="0"/>
              </a:rPr>
              <a:t> et al., 2021)</a:t>
            </a:r>
          </a:p>
          <a:p>
            <a:pPr marL="342900" lvl="5" indent="-342900" algn="just">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marL="342900" lvl="5" indent="-342900" algn="just">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No review considered well-being in all its nuances</a:t>
            </a:r>
          </a:p>
        </p:txBody>
      </p:sp>
      <p:pic>
        <p:nvPicPr>
          <p:cNvPr id="9" name="Picture 8">
            <a:extLst>
              <a:ext uri="{FF2B5EF4-FFF2-40B4-BE49-F238E27FC236}">
                <a16:creationId xmlns:a16="http://schemas.microsoft.com/office/drawing/2014/main" id="{F4B80C1E-0292-163C-31A8-9DF4A587FF99}"/>
              </a:ext>
            </a:extLst>
          </p:cNvPr>
          <p:cNvPicPr>
            <a:picLocks noChangeAspect="1"/>
          </p:cNvPicPr>
          <p:nvPr/>
        </p:nvPicPr>
        <p:blipFill>
          <a:blip r:embed="rId4">
            <a:alphaModFix amt="70000"/>
          </a:blip>
          <a:stretch>
            <a:fillRect/>
          </a:stretch>
        </p:blipFill>
        <p:spPr>
          <a:xfrm>
            <a:off x="-2209800" y="1460373"/>
            <a:ext cx="7677921" cy="7742170"/>
          </a:xfrm>
          <a:prstGeom prst="rect">
            <a:avLst/>
          </a:prstGeom>
        </p:spPr>
      </p:pic>
      <p:sp>
        <p:nvSpPr>
          <p:cNvPr id="8" name="Footer Placeholder 1">
            <a:extLst>
              <a:ext uri="{FF2B5EF4-FFF2-40B4-BE49-F238E27FC236}">
                <a16:creationId xmlns:a16="http://schemas.microsoft.com/office/drawing/2014/main" id="{EFF4E654-E800-E34B-8A87-F013E478C287}"/>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1680223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0" name="Rettangolo 5">
            <a:extLst>
              <a:ext uri="{FF2B5EF4-FFF2-40B4-BE49-F238E27FC236}">
                <a16:creationId xmlns:a16="http://schemas.microsoft.com/office/drawing/2014/main" id="{2E171D76-BA99-77BC-1FC1-B0EB175920CB}"/>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Google Shape;158;p7"/>
          <p:cNvSpPr txBox="1"/>
          <p:nvPr/>
        </p:nvSpPr>
        <p:spPr>
          <a:xfrm>
            <a:off x="3200400" y="224347"/>
            <a:ext cx="9900000" cy="957506"/>
          </a:xfrm>
          <a:prstGeom prst="rect">
            <a:avLst/>
          </a:prstGeom>
          <a:noFill/>
          <a:ln>
            <a:noFill/>
          </a:ln>
        </p:spPr>
        <p:txBody>
          <a:bodyPr spcFirstLastPara="1" wrap="square" lIns="137138" tIns="68550" rIns="137138" bIns="68550" anchor="t" anchorCtr="0">
            <a:noAutofit/>
          </a:bodyPr>
          <a:lstStyle/>
          <a:p>
            <a:pPr algn="r" rtl="0"/>
            <a:r>
              <a:rPr lang="en-US" sz="4800" b="1" dirty="0">
                <a:solidFill>
                  <a:schemeClr val="dk1"/>
                </a:solidFill>
                <a:latin typeface="Arial"/>
                <a:cs typeface="Arial"/>
                <a:sym typeface="Arial"/>
              </a:rPr>
              <a:t>Is this person lonely?</a:t>
            </a:r>
            <a:endParaRPr sz="4800" dirty="0"/>
          </a:p>
        </p:txBody>
      </p:sp>
      <p:pic>
        <p:nvPicPr>
          <p:cNvPr id="3" name="Picture 18" descr="Immagine che contiene testo&#10;&#10;Descrizione generata automaticamente">
            <a:extLst>
              <a:ext uri="{FF2B5EF4-FFF2-40B4-BE49-F238E27FC236}">
                <a16:creationId xmlns:a16="http://schemas.microsoft.com/office/drawing/2014/main" id="{9B9524AF-99BD-81A2-B47F-044D76CBE7CE}"/>
              </a:ext>
            </a:extLst>
          </p:cNvPr>
          <p:cNvPicPr>
            <a:picLocks noChangeAspect="1"/>
          </p:cNvPicPr>
          <p:nvPr/>
        </p:nvPicPr>
        <p:blipFill>
          <a:blip r:embed="rId3"/>
          <a:stretch>
            <a:fillRect/>
          </a:stretch>
        </p:blipFill>
        <p:spPr>
          <a:xfrm>
            <a:off x="14875059" y="9410701"/>
            <a:ext cx="3418804" cy="876300"/>
          </a:xfrm>
          <a:prstGeom prst="rect">
            <a:avLst/>
          </a:prstGeom>
        </p:spPr>
      </p:pic>
      <p:pic>
        <p:nvPicPr>
          <p:cNvPr id="15" name="Picture 14">
            <a:extLst>
              <a:ext uri="{FF2B5EF4-FFF2-40B4-BE49-F238E27FC236}">
                <a16:creationId xmlns:a16="http://schemas.microsoft.com/office/drawing/2014/main" id="{9ECE5B91-6697-5B0A-674B-5BD9E3581FC7}"/>
              </a:ext>
            </a:extLst>
          </p:cNvPr>
          <p:cNvPicPr>
            <a:picLocks noChangeAspect="1"/>
          </p:cNvPicPr>
          <p:nvPr/>
        </p:nvPicPr>
        <p:blipFill>
          <a:blip r:embed="rId4"/>
          <a:stretch>
            <a:fillRect/>
          </a:stretch>
        </p:blipFill>
        <p:spPr>
          <a:xfrm>
            <a:off x="4343400" y="2005098"/>
            <a:ext cx="10352080" cy="6860877"/>
          </a:xfrm>
          <a:prstGeom prst="rect">
            <a:avLst/>
          </a:prstGeom>
        </p:spPr>
      </p:pic>
      <p:sp>
        <p:nvSpPr>
          <p:cNvPr id="4" name="Footer Placeholder 1">
            <a:extLst>
              <a:ext uri="{FF2B5EF4-FFF2-40B4-BE49-F238E27FC236}">
                <a16:creationId xmlns:a16="http://schemas.microsoft.com/office/drawing/2014/main" id="{F782B723-449D-856D-5FE2-43318BE45724}"/>
              </a:ext>
            </a:extLst>
          </p:cNvPr>
          <p:cNvSpPr txBox="1">
            <a:spLocks/>
          </p:cNvSpPr>
          <p:nvPr/>
        </p:nvSpPr>
        <p:spPr>
          <a:xfrm rot="16200000">
            <a:off x="-2812256" y="4272629"/>
            <a:ext cx="6172200" cy="547688"/>
          </a:xfrm>
          <a:prstGeom prst="rect">
            <a:avLst/>
          </a:prstGeom>
          <a:noFill/>
          <a:ln>
            <a:noFill/>
          </a:ln>
        </p:spPr>
        <p:txBody>
          <a:bodyPr spcFirstLastPara="1" wrap="square" lIns="68575" tIns="34275" rIns="68575" bIns="34275" anchor="ctr" anchorCtr="0">
            <a:noAutofit/>
          </a:bodyPr>
          <a:lstStyle>
            <a:defPPr>
              <a:defRPr kern="0"/>
            </a:defPPr>
            <a:lvl1pPr lvl="0" algn="ctr">
              <a:spcBef>
                <a:spcPts val="0"/>
              </a:spcBef>
              <a:spcAft>
                <a:spcPts val="0"/>
              </a:spcAft>
              <a:buSzPts val="1100"/>
              <a:buNone/>
              <a:defRPr>
                <a:solidFill>
                  <a:schemeClr val="tx1">
                    <a:tint val="75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Defining loneliness</a:t>
            </a:r>
            <a:endParaRPr lang="it-IT" dirty="0"/>
          </a:p>
        </p:txBody>
      </p:sp>
      <p:pic>
        <p:nvPicPr>
          <p:cNvPr id="6" name="Picture 5" descr="A qr code on a white background&#10;&#10;AI-generated content may be incorrect.">
            <a:extLst>
              <a:ext uri="{FF2B5EF4-FFF2-40B4-BE49-F238E27FC236}">
                <a16:creationId xmlns:a16="http://schemas.microsoft.com/office/drawing/2014/main" id="{360BFDD5-2B16-880D-A517-F6698902B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219" y="3470148"/>
            <a:ext cx="2152650" cy="215265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88C7F8-150F-5780-5D21-1941EC72797D}"/>
              </a:ext>
            </a:extLst>
          </p:cNvPr>
          <p:cNvSpPr txBox="1"/>
          <p:nvPr/>
        </p:nvSpPr>
        <p:spPr>
          <a:xfrm>
            <a:off x="5562600" y="1732508"/>
            <a:ext cx="8763000" cy="369332"/>
          </a:xfrm>
          <a:prstGeom prst="rect">
            <a:avLst/>
          </a:prstGeom>
          <a:noFill/>
        </p:spPr>
        <p:txBody>
          <a:bodyPr wrap="square" rtlCol="0">
            <a:spAutoFit/>
          </a:bodyPr>
          <a:lstStyle/>
          <a:p>
            <a:r>
              <a:rPr lang="en-US" dirty="0"/>
              <a:t>Meta-analysis of 78 studies using positive well-being indicators</a:t>
            </a:r>
            <a:endParaRPr lang="it-IT" dirty="0"/>
          </a:p>
        </p:txBody>
      </p:sp>
      <p:pic>
        <p:nvPicPr>
          <p:cNvPr id="19" name="Picture 18">
            <a:extLst>
              <a:ext uri="{FF2B5EF4-FFF2-40B4-BE49-F238E27FC236}">
                <a16:creationId xmlns:a16="http://schemas.microsoft.com/office/drawing/2014/main" id="{74EF18AA-24D9-D424-B164-CFEEA0C198BC}"/>
              </a:ext>
            </a:extLst>
          </p:cNvPr>
          <p:cNvPicPr>
            <a:picLocks noChangeAspect="1"/>
          </p:cNvPicPr>
          <p:nvPr/>
        </p:nvPicPr>
        <p:blipFill>
          <a:blip r:embed="rId3"/>
          <a:stretch>
            <a:fillRect/>
          </a:stretch>
        </p:blipFill>
        <p:spPr>
          <a:xfrm>
            <a:off x="3048000" y="2496149"/>
            <a:ext cx="10820400" cy="6089743"/>
          </a:xfrm>
          <a:prstGeom prst="rect">
            <a:avLst/>
          </a:prstGeom>
        </p:spPr>
      </p:pic>
      <p:sp>
        <p:nvSpPr>
          <p:cNvPr id="3" name="TextBox 2">
            <a:extLst>
              <a:ext uri="{FF2B5EF4-FFF2-40B4-BE49-F238E27FC236}">
                <a16:creationId xmlns:a16="http://schemas.microsoft.com/office/drawing/2014/main" id="{3153CDC1-5070-11A0-7E21-7FA350AA3821}"/>
              </a:ext>
            </a:extLst>
          </p:cNvPr>
          <p:cNvSpPr txBox="1"/>
          <p:nvPr/>
        </p:nvSpPr>
        <p:spPr>
          <a:xfrm>
            <a:off x="-19050" y="9481063"/>
            <a:ext cx="15374247" cy="1015663"/>
          </a:xfrm>
          <a:prstGeom prst="rect">
            <a:avLst/>
          </a:prstGeom>
          <a:noFill/>
        </p:spPr>
        <p:txBody>
          <a:bodyPr wrap="square">
            <a:spAutoFit/>
          </a:bodyPr>
          <a:lstStyle/>
          <a:p>
            <a:pPr lvl="0"/>
            <a:r>
              <a:rPr lang="en-US" sz="1200" dirty="0">
                <a:effectLst/>
                <a:latin typeface="Arial" panose="020B0604020202020204" pitchFamily="34" charset="0"/>
                <a:ea typeface="Arial Unicode MS"/>
                <a:cs typeface="Arial" panose="020B0604020202020204" pitchFamily="34" charset="0"/>
              </a:rPr>
              <a:t>Marciano, L., Lin, J., Sato, T., Saboor, S., &amp; Viswanath, K. (2024). Does social media use make us happy? A meta-analysis on social media and positive well-being outcomes. SSM - Mental Health, 6, 100331. https://doi.org/10.1016/j.ssmmh.2024.100331</a:t>
            </a:r>
          </a:p>
          <a:p>
            <a:r>
              <a:rPr lang="en-US" sz="1200" dirty="0">
                <a:solidFill>
                  <a:srgbClr val="000000"/>
                </a:solidFill>
                <a:effectLst/>
                <a:latin typeface="Arial" panose="020B0604020202020204" pitchFamily="34" charset="0"/>
                <a:ea typeface="Arial Unicode MS"/>
                <a:cs typeface="Arial" panose="020B0604020202020204" pitchFamily="34" charset="0"/>
              </a:rPr>
              <a:t>Marciano L. Bekalu M, Lin J., Sato T; Saboor S., Viswanath K (2023). Does social media use make us happy? A meta-analysis on social media and positive well-being outcomes. Conference proceedings. 73rd Annual Conference of the International Communication Association (ICA). Toronto, Canada. 25th-29th May 2023.</a:t>
            </a:r>
            <a:endParaRPr lang="it-IT"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endParaRPr lang="it-IT" sz="1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7B964B73-517E-C60D-13AA-C56E0C7234BF}"/>
              </a:ext>
            </a:extLst>
          </p:cNvPr>
          <p:cNvSpPr/>
          <p:nvPr/>
        </p:nvSpPr>
        <p:spPr>
          <a:xfrm>
            <a:off x="12954000" y="2400300"/>
            <a:ext cx="1066800" cy="6426751"/>
          </a:xfrm>
          <a:prstGeom prst="roundRect">
            <a:avLst/>
          </a:prstGeom>
          <a:solidFill>
            <a:srgbClr val="FFE98B">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Rounded Corners 4">
            <a:extLst>
              <a:ext uri="{FF2B5EF4-FFF2-40B4-BE49-F238E27FC236}">
                <a16:creationId xmlns:a16="http://schemas.microsoft.com/office/drawing/2014/main" id="{C618EF82-FAD2-F3D1-0618-9DA842E11607}"/>
              </a:ext>
            </a:extLst>
          </p:cNvPr>
          <p:cNvSpPr/>
          <p:nvPr/>
        </p:nvSpPr>
        <p:spPr>
          <a:xfrm rot="5400000">
            <a:off x="7706086" y="1495789"/>
            <a:ext cx="666027" cy="11049001"/>
          </a:xfrm>
          <a:prstGeom prst="roundRect">
            <a:avLst/>
          </a:prstGeom>
          <a:solidFill>
            <a:srgbClr val="FFE98B">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5">
            <a:extLst>
              <a:ext uri="{FF2B5EF4-FFF2-40B4-BE49-F238E27FC236}">
                <a16:creationId xmlns:a16="http://schemas.microsoft.com/office/drawing/2014/main" id="{5408618B-4B77-596D-9212-FEEA10A75C96}"/>
              </a:ext>
            </a:extLst>
          </p:cNvPr>
          <p:cNvSpPr/>
          <p:nvPr/>
        </p:nvSpPr>
        <p:spPr>
          <a:xfrm>
            <a:off x="2514600" y="6687275"/>
            <a:ext cx="914400" cy="6660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Effect size</a:t>
            </a:r>
            <a:endParaRPr lang="it-IT" sz="16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7AAA9F9-AA0A-6EC2-9F75-31473536A07F}"/>
              </a:ext>
            </a:extLst>
          </p:cNvPr>
          <p:cNvSpPr/>
          <p:nvPr/>
        </p:nvSpPr>
        <p:spPr>
          <a:xfrm rot="10800000">
            <a:off x="7970517" y="3086101"/>
            <a:ext cx="1066799" cy="3733799"/>
          </a:xfrm>
          <a:prstGeom prst="roundRect">
            <a:avLst/>
          </a:prstGeom>
          <a:solidFill>
            <a:schemeClr val="accent5">
              <a:lumMod val="60000"/>
              <a:lumOff val="40000"/>
              <a:alpha val="3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Rounded Corners 8">
            <a:extLst>
              <a:ext uri="{FF2B5EF4-FFF2-40B4-BE49-F238E27FC236}">
                <a16:creationId xmlns:a16="http://schemas.microsoft.com/office/drawing/2014/main" id="{A955C12B-4CC3-9574-361C-E5B79A767918}"/>
              </a:ext>
            </a:extLst>
          </p:cNvPr>
          <p:cNvSpPr/>
          <p:nvPr/>
        </p:nvSpPr>
        <p:spPr>
          <a:xfrm rot="10800000">
            <a:off x="9052555" y="3086100"/>
            <a:ext cx="3215644" cy="3733800"/>
          </a:xfrm>
          <a:prstGeom prst="roundRect">
            <a:avLst/>
          </a:prstGeom>
          <a:solidFill>
            <a:srgbClr val="92D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Rounded Corners 9">
            <a:extLst>
              <a:ext uri="{FF2B5EF4-FFF2-40B4-BE49-F238E27FC236}">
                <a16:creationId xmlns:a16="http://schemas.microsoft.com/office/drawing/2014/main" id="{B8F11A7A-4782-83BA-B5F5-5801337DE200}"/>
              </a:ext>
            </a:extLst>
          </p:cNvPr>
          <p:cNvSpPr/>
          <p:nvPr/>
        </p:nvSpPr>
        <p:spPr>
          <a:xfrm rot="10800000">
            <a:off x="4602481" y="3108960"/>
            <a:ext cx="3322319" cy="3667486"/>
          </a:xfrm>
          <a:prstGeom prst="roundRect">
            <a:avLst/>
          </a:prstGeom>
          <a:solidFill>
            <a:schemeClr val="accent6">
              <a:lumMod val="75000"/>
              <a:alpha val="3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Rounded Corners 10">
            <a:extLst>
              <a:ext uri="{FF2B5EF4-FFF2-40B4-BE49-F238E27FC236}">
                <a16:creationId xmlns:a16="http://schemas.microsoft.com/office/drawing/2014/main" id="{DCF10162-202E-F7C9-ECC6-07CAFBD1E627}"/>
              </a:ext>
            </a:extLst>
          </p:cNvPr>
          <p:cNvSpPr/>
          <p:nvPr/>
        </p:nvSpPr>
        <p:spPr>
          <a:xfrm rot="16200000">
            <a:off x="7365657" y="5760396"/>
            <a:ext cx="1765988" cy="4076699"/>
          </a:xfrm>
          <a:prstGeom prst="roundRect">
            <a:avLst/>
          </a:prstGeom>
          <a:solidFill>
            <a:schemeClr val="accent5">
              <a:lumMod val="60000"/>
              <a:lumOff val="40000"/>
              <a:alpha val="3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5">
            <a:extLst>
              <a:ext uri="{FF2B5EF4-FFF2-40B4-BE49-F238E27FC236}">
                <a16:creationId xmlns:a16="http://schemas.microsoft.com/office/drawing/2014/main" id="{F9BF01D8-D417-209A-F6E2-1B6E1C13A5E8}"/>
              </a:ext>
            </a:extLst>
          </p:cNvPr>
          <p:cNvSpPr/>
          <p:nvPr/>
        </p:nvSpPr>
        <p:spPr>
          <a:xfrm>
            <a:off x="-29308" y="10912"/>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itolo 1">
            <a:extLst>
              <a:ext uri="{FF2B5EF4-FFF2-40B4-BE49-F238E27FC236}">
                <a16:creationId xmlns:a16="http://schemas.microsoft.com/office/drawing/2014/main" id="{C51908F6-5161-EA1E-A07C-4A646A1A48AD}"/>
              </a:ext>
            </a:extLst>
          </p:cNvPr>
          <p:cNvSpPr txBox="1">
            <a:spLocks/>
          </p:cNvSpPr>
          <p:nvPr/>
        </p:nvSpPr>
        <p:spPr>
          <a:xfrm>
            <a:off x="2935354" y="289432"/>
            <a:ext cx="13529490" cy="1158396"/>
          </a:xfrm>
          <a:prstGeom prst="rect">
            <a:avLst/>
          </a:prstGeom>
        </p:spPr>
        <p:txBody>
          <a:bodyPr/>
          <a:lstStyle>
            <a:lvl1pPr>
              <a:defRPr>
                <a:latin typeface="+mj-lt"/>
                <a:ea typeface="+mj-ea"/>
                <a:cs typeface="+mj-cs"/>
              </a:defRPr>
            </a:lvl1pPr>
          </a:lstStyle>
          <a:p>
            <a:pPr algn="ctr"/>
            <a:r>
              <a:rPr lang="it-CH" altLang="it-CH" sz="4800" b="1" dirty="0">
                <a:latin typeface="Arial" panose="020B0604020202020204" pitchFamily="34" charset="0"/>
                <a:cs typeface="Arial" panose="020B0604020202020204" pitchFamily="34" charset="0"/>
              </a:rPr>
              <a:t>Literature review</a:t>
            </a:r>
          </a:p>
        </p:txBody>
      </p:sp>
      <p:pic>
        <p:nvPicPr>
          <p:cNvPr id="2" name="Picture 1">
            <a:extLst>
              <a:ext uri="{FF2B5EF4-FFF2-40B4-BE49-F238E27FC236}">
                <a16:creationId xmlns:a16="http://schemas.microsoft.com/office/drawing/2014/main" id="{A249B294-9BAE-2126-A69E-30B244E03DD1}"/>
              </a:ext>
            </a:extLst>
          </p:cNvPr>
          <p:cNvPicPr>
            <a:picLocks noChangeAspect="1"/>
          </p:cNvPicPr>
          <p:nvPr/>
        </p:nvPicPr>
        <p:blipFill>
          <a:blip r:embed="rId4"/>
          <a:stretch>
            <a:fillRect/>
          </a:stretch>
        </p:blipFill>
        <p:spPr>
          <a:xfrm>
            <a:off x="14875059" y="9410701"/>
            <a:ext cx="3418804" cy="876300"/>
          </a:xfrm>
          <a:prstGeom prst="rect">
            <a:avLst/>
          </a:prstGeom>
        </p:spPr>
      </p:pic>
      <p:sp>
        <p:nvSpPr>
          <p:cNvPr id="12" name="Footer Placeholder 1">
            <a:extLst>
              <a:ext uri="{FF2B5EF4-FFF2-40B4-BE49-F238E27FC236}">
                <a16:creationId xmlns:a16="http://schemas.microsoft.com/office/drawing/2014/main" id="{4C12AC46-5506-456C-063E-C17870DEDC10}"/>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en-US" dirty="0">
                <a:solidFill>
                  <a:schemeClr val="bg1">
                    <a:lumMod val="65000"/>
                  </a:schemeClr>
                </a:solidFill>
              </a:rPr>
              <a:t>HappyB studies: theory and methods</a:t>
            </a:r>
          </a:p>
        </p:txBody>
      </p:sp>
    </p:spTree>
    <p:extLst>
      <p:ext uri="{BB962C8B-B14F-4D97-AF65-F5344CB8AC3E}">
        <p14:creationId xmlns:p14="http://schemas.microsoft.com/office/powerpoint/2010/main" val="30269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4BCA3-E7E4-EB7A-C00E-AFB75B708B0A}"/>
            </a:ext>
          </a:extLst>
        </p:cNvPr>
        <p:cNvGrpSpPr/>
        <p:nvPr/>
      </p:nvGrpSpPr>
      <p:grpSpPr>
        <a:xfrm>
          <a:off x="0" y="0"/>
          <a:ext cx="0" cy="0"/>
          <a:chOff x="0" y="0"/>
          <a:chExt cx="0" cy="0"/>
        </a:xfrm>
      </p:grpSpPr>
      <p:sp>
        <p:nvSpPr>
          <p:cNvPr id="5" name="Rettangolo 5">
            <a:extLst>
              <a:ext uri="{FF2B5EF4-FFF2-40B4-BE49-F238E27FC236}">
                <a16:creationId xmlns:a16="http://schemas.microsoft.com/office/drawing/2014/main" id="{903D6029-F329-41BE-ED57-2603520027F9}"/>
              </a:ext>
            </a:extLst>
          </p:cNvPr>
          <p:cNvSpPr/>
          <p:nvPr/>
        </p:nvSpPr>
        <p:spPr>
          <a:xfrm>
            <a:off x="-1" y="-38100"/>
            <a:ext cx="18592801" cy="1463167"/>
          </a:xfrm>
          <a:prstGeom prst="rect">
            <a:avLst/>
          </a:prstGeom>
          <a:solidFill>
            <a:schemeClr val="accent4">
              <a:lumMod val="20000"/>
              <a:lumOff val="80000"/>
            </a:schemeClr>
          </a:solidFill>
          <a:ln>
            <a:noFill/>
          </a:ln>
        </p:spPr>
        <p:txBody>
          <a:bodyPr spcFirstLastPara="1" wrap="square" lIns="137138" tIns="68550" rIns="137138" bIns="68550" anchor="ctr" anchorCtr="0">
            <a:noAutofit/>
          </a:bodyPr>
          <a:lstStyle/>
          <a:p>
            <a:pPr algn="ctr" rtl="0"/>
            <a:endParaRPr lang="it-IT">
              <a:latin typeface="Arial"/>
              <a:cs typeface="Arial"/>
            </a:endParaRPr>
          </a:p>
        </p:txBody>
      </p:sp>
      <p:sp>
        <p:nvSpPr>
          <p:cNvPr id="6" name="TextBox 5">
            <a:extLst>
              <a:ext uri="{FF2B5EF4-FFF2-40B4-BE49-F238E27FC236}">
                <a16:creationId xmlns:a16="http://schemas.microsoft.com/office/drawing/2014/main" id="{34096DF5-4816-F5B9-87F4-D1368A76B8C8}"/>
              </a:ext>
            </a:extLst>
          </p:cNvPr>
          <p:cNvSpPr txBox="1"/>
          <p:nvPr/>
        </p:nvSpPr>
        <p:spPr>
          <a:xfrm>
            <a:off x="5486400" y="340260"/>
            <a:ext cx="8855259"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Digital Detox: Yes or No?</a:t>
            </a:r>
            <a:endParaRPr lang="it-IT" sz="48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AF3DA99-4046-1820-2227-E535B2DE1771}"/>
              </a:ext>
            </a:extLst>
          </p:cNvPr>
          <p:cNvSpPr txBox="1"/>
          <p:nvPr/>
        </p:nvSpPr>
        <p:spPr>
          <a:xfrm>
            <a:off x="-1" y="9970119"/>
            <a:ext cx="13468718" cy="261610"/>
          </a:xfrm>
          <a:prstGeom prst="rect">
            <a:avLst/>
          </a:prstGeom>
          <a:noFill/>
        </p:spPr>
        <p:txBody>
          <a:bodyPr wrap="square">
            <a:spAutoFit/>
          </a:bodyPr>
          <a:lstStyle/>
          <a:p>
            <a:r>
              <a:rPr lang="en-US" sz="1100" dirty="0">
                <a:effectLst/>
              </a:rPr>
              <a:t>Marciano, L., Jindal, S., &amp; Viswanath, K. (2024). Digital Detox and Well-Being. </a:t>
            </a:r>
            <a:r>
              <a:rPr lang="en-US" sz="1100" i="1" dirty="0">
                <a:effectLst/>
              </a:rPr>
              <a:t>Pediatrics</a:t>
            </a:r>
            <a:r>
              <a:rPr lang="en-US" sz="1100" dirty="0">
                <a:effectLst/>
              </a:rPr>
              <a:t>, e2024066142. </a:t>
            </a:r>
            <a:r>
              <a:rPr lang="en-US" sz="1100" dirty="0">
                <a:effectLst/>
                <a:hlinkClick r:id="rId3"/>
              </a:rPr>
              <a:t>https://publications.aap.org/pediatrics/article/doi/10.1542/peds.2024-066142/199412</a:t>
            </a:r>
            <a:endParaRPr lang="en-US" sz="1100" dirty="0">
              <a:effectLst/>
            </a:endParaRPr>
          </a:p>
        </p:txBody>
      </p:sp>
      <p:pic>
        <p:nvPicPr>
          <p:cNvPr id="13" name="Picture 12">
            <a:extLst>
              <a:ext uri="{FF2B5EF4-FFF2-40B4-BE49-F238E27FC236}">
                <a16:creationId xmlns:a16="http://schemas.microsoft.com/office/drawing/2014/main" id="{E2CAFC08-01B9-3BD8-7416-6080AF6BED3E}"/>
              </a:ext>
            </a:extLst>
          </p:cNvPr>
          <p:cNvPicPr>
            <a:picLocks noChangeAspect="1"/>
          </p:cNvPicPr>
          <p:nvPr/>
        </p:nvPicPr>
        <p:blipFill>
          <a:blip r:embed="rId4"/>
          <a:stretch>
            <a:fillRect/>
          </a:stretch>
        </p:blipFill>
        <p:spPr>
          <a:xfrm>
            <a:off x="14875059" y="9410701"/>
            <a:ext cx="3418804" cy="876300"/>
          </a:xfrm>
          <a:prstGeom prst="rect">
            <a:avLst/>
          </a:prstGeom>
        </p:spPr>
      </p:pic>
      <p:sp>
        <p:nvSpPr>
          <p:cNvPr id="2" name="Footer Placeholder 1">
            <a:extLst>
              <a:ext uri="{FF2B5EF4-FFF2-40B4-BE49-F238E27FC236}">
                <a16:creationId xmlns:a16="http://schemas.microsoft.com/office/drawing/2014/main" id="{2439157B-9364-1F60-AC27-5BCD869B3282}"/>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Digital detox</a:t>
            </a:r>
          </a:p>
        </p:txBody>
      </p:sp>
      <p:pic>
        <p:nvPicPr>
          <p:cNvPr id="4" name="Picture 3" descr="A qr code on a white background&#10;&#10;AI-generated content may be incorrect.">
            <a:extLst>
              <a:ext uri="{FF2B5EF4-FFF2-40B4-BE49-F238E27FC236}">
                <a16:creationId xmlns:a16="http://schemas.microsoft.com/office/drawing/2014/main" id="{D31E9A12-A9EF-D900-147C-F013437972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219" y="3470148"/>
            <a:ext cx="2152650" cy="2152650"/>
          </a:xfrm>
          <a:prstGeom prst="rect">
            <a:avLst/>
          </a:prstGeom>
        </p:spPr>
      </p:pic>
      <p:pic>
        <p:nvPicPr>
          <p:cNvPr id="8" name="Picture 7">
            <a:extLst>
              <a:ext uri="{FF2B5EF4-FFF2-40B4-BE49-F238E27FC236}">
                <a16:creationId xmlns:a16="http://schemas.microsoft.com/office/drawing/2014/main" id="{97476CD2-1CC2-0197-01D9-086F7B635C71}"/>
              </a:ext>
            </a:extLst>
          </p:cNvPr>
          <p:cNvPicPr>
            <a:picLocks noChangeAspect="1"/>
          </p:cNvPicPr>
          <p:nvPr/>
        </p:nvPicPr>
        <p:blipFill>
          <a:blip r:embed="rId6">
            <a:alphaModFix amt="70000"/>
          </a:blip>
          <a:stretch>
            <a:fillRect/>
          </a:stretch>
        </p:blipFill>
        <p:spPr>
          <a:xfrm>
            <a:off x="4876800" y="2324100"/>
            <a:ext cx="9244576" cy="5994275"/>
          </a:xfrm>
          <a:prstGeom prst="rect">
            <a:avLst/>
          </a:prstGeom>
        </p:spPr>
      </p:pic>
    </p:spTree>
    <p:extLst>
      <p:ext uri="{BB962C8B-B14F-4D97-AF65-F5344CB8AC3E}">
        <p14:creationId xmlns:p14="http://schemas.microsoft.com/office/powerpoint/2010/main" val="557478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9AB50-E47D-DD67-07C9-43C60548E36F}"/>
            </a:ext>
          </a:extLst>
        </p:cNvPr>
        <p:cNvGrpSpPr/>
        <p:nvPr/>
      </p:nvGrpSpPr>
      <p:grpSpPr>
        <a:xfrm>
          <a:off x="0" y="0"/>
          <a:ext cx="0" cy="0"/>
          <a:chOff x="0" y="0"/>
          <a:chExt cx="0" cy="0"/>
        </a:xfrm>
      </p:grpSpPr>
      <p:sp>
        <p:nvSpPr>
          <p:cNvPr id="5" name="Rettangolo 5">
            <a:extLst>
              <a:ext uri="{FF2B5EF4-FFF2-40B4-BE49-F238E27FC236}">
                <a16:creationId xmlns:a16="http://schemas.microsoft.com/office/drawing/2014/main" id="{73329230-82E5-32E3-83DF-28D9177318E4}"/>
              </a:ext>
            </a:extLst>
          </p:cNvPr>
          <p:cNvSpPr/>
          <p:nvPr/>
        </p:nvSpPr>
        <p:spPr>
          <a:xfrm>
            <a:off x="-1" y="-38100"/>
            <a:ext cx="18592801" cy="1463167"/>
          </a:xfrm>
          <a:prstGeom prst="rect">
            <a:avLst/>
          </a:prstGeom>
          <a:solidFill>
            <a:schemeClr val="accent4">
              <a:lumMod val="20000"/>
              <a:lumOff val="80000"/>
            </a:schemeClr>
          </a:solidFill>
          <a:ln>
            <a:noFill/>
          </a:ln>
        </p:spPr>
        <p:txBody>
          <a:bodyPr spcFirstLastPara="1" wrap="square" lIns="137138" tIns="68550" rIns="137138" bIns="68550" anchor="ctr" anchorCtr="0">
            <a:noAutofit/>
          </a:bodyPr>
          <a:lstStyle/>
          <a:p>
            <a:pPr algn="ctr" rtl="0"/>
            <a:endParaRPr lang="it-IT">
              <a:latin typeface="Arial"/>
              <a:cs typeface="Arial"/>
            </a:endParaRPr>
          </a:p>
        </p:txBody>
      </p:sp>
      <p:sp>
        <p:nvSpPr>
          <p:cNvPr id="6" name="TextBox 5">
            <a:extLst>
              <a:ext uri="{FF2B5EF4-FFF2-40B4-BE49-F238E27FC236}">
                <a16:creationId xmlns:a16="http://schemas.microsoft.com/office/drawing/2014/main" id="{7AFDA5ED-EC40-FE9B-DE70-B02D934D2854}"/>
              </a:ext>
            </a:extLst>
          </p:cNvPr>
          <p:cNvSpPr txBox="1"/>
          <p:nvPr/>
        </p:nvSpPr>
        <p:spPr>
          <a:xfrm>
            <a:off x="5486400" y="340260"/>
            <a:ext cx="8855259"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Digital Detox: Yes or No?</a:t>
            </a:r>
            <a:endParaRPr lang="it-IT" sz="4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2F92EDD-42D1-3709-821A-B751D50DD784}"/>
              </a:ext>
            </a:extLst>
          </p:cNvPr>
          <p:cNvSpPr txBox="1"/>
          <p:nvPr/>
        </p:nvSpPr>
        <p:spPr>
          <a:xfrm>
            <a:off x="291662" y="1538331"/>
            <a:ext cx="8312514" cy="7848302"/>
          </a:xfrm>
          <a:prstGeom prst="rect">
            <a:avLst/>
          </a:prstGeom>
          <a:noFill/>
        </p:spPr>
        <p:txBody>
          <a:bodyPr wrap="square">
            <a:spAutoFit/>
          </a:bodyPr>
          <a:lstStyle/>
          <a:p>
            <a:pPr algn="l"/>
            <a:r>
              <a:rPr lang="en-US" sz="2400" b="0" i="0" u="none" strike="noStrike" baseline="0" dirty="0">
                <a:latin typeface="Arial" panose="020B0604020202020204" pitchFamily="34" charset="0"/>
                <a:cs typeface="Arial" panose="020B0604020202020204" pitchFamily="34" charset="0"/>
              </a:rPr>
              <a:t>We summarized the key points of reviews and articles published between 2013 and 2023, including 139 articles in total. Main findings:</a:t>
            </a:r>
          </a:p>
          <a:p>
            <a:pPr algn="l"/>
            <a:endParaRPr lang="en-US" sz="2400" b="0" i="0" u="none" strike="noStrike" baseline="0" dirty="0">
              <a:latin typeface="Arial" panose="020B0604020202020204" pitchFamily="34" charset="0"/>
              <a:cs typeface="Arial" panose="020B0604020202020204" pitchFamily="34" charset="0"/>
            </a:endParaRPr>
          </a:p>
          <a:p>
            <a:pPr marL="457200" indent="-457200" algn="l">
              <a:buFont typeface="+mj-lt"/>
              <a:buAutoNum type="arabicPeriod"/>
            </a:pPr>
            <a:r>
              <a:rPr lang="en-US" sz="2400" b="0" i="0" u="none" strike="noStrike" baseline="0" dirty="0">
                <a:latin typeface="Arial" panose="020B0604020202020204" pitchFamily="34" charset="0"/>
                <a:cs typeface="Arial" panose="020B0604020202020204" pitchFamily="34" charset="0"/>
              </a:rPr>
              <a:t>1. there is </a:t>
            </a:r>
            <a:r>
              <a:rPr lang="en-US" sz="2400" b="1" i="0" u="none" strike="noStrike" baseline="0" dirty="0">
                <a:latin typeface="Arial" panose="020B0604020202020204" pitchFamily="34" charset="0"/>
                <a:cs typeface="Arial" panose="020B0604020202020204" pitchFamily="34" charset="0"/>
              </a:rPr>
              <a:t>no clear definition of digital detox</a:t>
            </a:r>
            <a:r>
              <a:rPr lang="it-IT" sz="2400" dirty="0">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voluntary and intentional </a:t>
            </a:r>
            <a:r>
              <a:rPr lang="en-US" sz="2400" b="0" i="0" u="none" strike="noStrike" baseline="0" dirty="0">
                <a:latin typeface="Arial" panose="020B0604020202020204" pitchFamily="34" charset="0"/>
                <a:cs typeface="Arial" panose="020B0604020202020204" pitchFamily="34" charset="0"/>
              </a:rPr>
              <a:t>abstinence from using the smartphone and/or social media either completely or abstaining from using specific subsets of apps</a:t>
            </a:r>
            <a:r>
              <a:rPr lang="it-IT" sz="2400" dirty="0">
                <a:latin typeface="Arial" panose="020B0604020202020204" pitchFamily="34" charset="0"/>
                <a:cs typeface="Arial" panose="020B0604020202020204" pitchFamily="34" charset="0"/>
              </a:rPr>
              <a:t>»</a:t>
            </a:r>
          </a:p>
          <a:p>
            <a:pPr marL="457200" indent="-457200" algn="l">
              <a:buFont typeface="+mj-lt"/>
              <a:buAutoNum type="arabicPeriod"/>
            </a:pPr>
            <a:endParaRPr lang="it-IT" sz="2400" dirty="0">
              <a:latin typeface="Arial" panose="020B0604020202020204" pitchFamily="34" charset="0"/>
              <a:cs typeface="Arial" panose="020B0604020202020204" pitchFamily="34" charset="0"/>
            </a:endParaRPr>
          </a:p>
          <a:p>
            <a:pPr marL="457200" indent="-457200" algn="l">
              <a:buFont typeface="+mj-lt"/>
              <a:buAutoNum type="arabicPeriod"/>
            </a:pPr>
            <a:r>
              <a:rPr lang="en-US" sz="2400" b="0" i="0" u="none" strike="noStrike" baseline="0" dirty="0">
                <a:latin typeface="Arial" panose="020B0604020202020204" pitchFamily="34" charset="0"/>
                <a:cs typeface="Arial" panose="020B0604020202020204" pitchFamily="34" charset="0"/>
              </a:rPr>
              <a:t>No consistency in the </a:t>
            </a:r>
            <a:r>
              <a:rPr lang="en-US" sz="2400" b="1" i="0" u="none" strike="noStrike" baseline="0" dirty="0">
                <a:latin typeface="Arial" panose="020B0604020202020204" pitchFamily="34" charset="0"/>
                <a:cs typeface="Arial" panose="020B0604020202020204" pitchFamily="34" charset="0"/>
              </a:rPr>
              <a:t>assessment</a:t>
            </a:r>
            <a:r>
              <a:rPr lang="en-US" sz="2400" b="0" i="0" u="none" strike="noStrike" baseline="0" dirty="0">
                <a:latin typeface="Arial" panose="020B0604020202020204" pitchFamily="34" charset="0"/>
                <a:cs typeface="Arial" panose="020B0604020202020204" pitchFamily="34" charset="0"/>
              </a:rPr>
              <a:t> of interventions’ effectiveness</a:t>
            </a:r>
            <a:endParaRPr lang="it-IT" sz="2400" b="0" i="0" u="none" strike="noStrike" baseline="0" dirty="0">
              <a:latin typeface="Arial" panose="020B0604020202020204" pitchFamily="34" charset="0"/>
              <a:cs typeface="Arial" panose="020B0604020202020204" pitchFamily="34" charset="0"/>
            </a:endParaRPr>
          </a:p>
          <a:p>
            <a:pPr marL="457200" indent="-457200" algn="l">
              <a:buFont typeface="+mj-lt"/>
              <a:buAutoNum type="arabicPeriod"/>
            </a:pPr>
            <a:endParaRPr lang="it-IT" sz="2400" b="0" i="0" u="none" strike="noStrike" baseline="0" dirty="0">
              <a:latin typeface="Arial" panose="020B0604020202020204" pitchFamily="34" charset="0"/>
              <a:cs typeface="Arial" panose="020B0604020202020204" pitchFamily="34" charset="0"/>
            </a:endParaRPr>
          </a:p>
          <a:p>
            <a:pPr marL="457200" indent="-457200" algn="l">
              <a:buFont typeface="+mj-lt"/>
              <a:buAutoNum type="arabicPeriod"/>
            </a:pPr>
            <a:r>
              <a:rPr lang="en-US" sz="2400" b="1" dirty="0">
                <a:latin typeface="Arial" panose="020B0604020202020204" pitchFamily="34" charset="0"/>
                <a:cs typeface="Arial" panose="020B0604020202020204" pitchFamily="34" charset="0"/>
              </a:rPr>
              <a:t>R</a:t>
            </a:r>
            <a:r>
              <a:rPr lang="en-US" sz="2400" b="1" i="0" u="none" strike="noStrike" baseline="0" dirty="0">
                <a:latin typeface="Arial" panose="020B0604020202020204" pitchFamily="34" charset="0"/>
                <a:cs typeface="Arial" panose="020B0604020202020204" pitchFamily="34" charset="0"/>
              </a:rPr>
              <a:t>educing</a:t>
            </a:r>
            <a:r>
              <a:rPr lang="en-US" sz="2400" b="0" i="0" u="none" strike="noStrike" baseline="0" dirty="0">
                <a:latin typeface="Arial" panose="020B0604020202020204" pitchFamily="34" charset="0"/>
                <a:cs typeface="Arial" panose="020B0604020202020204" pitchFamily="34" charset="0"/>
              </a:rPr>
              <a:t> social media/smartphone time rather than promoting total abstinence showed more beneficial effects on well-being</a:t>
            </a:r>
            <a:endParaRPr lang="en-US" sz="2400" dirty="0">
              <a:latin typeface="Arial" panose="020B0604020202020204" pitchFamily="34" charset="0"/>
              <a:cs typeface="Arial" panose="020B0604020202020204" pitchFamily="34" charset="0"/>
            </a:endParaRPr>
          </a:p>
          <a:p>
            <a:pPr marL="457200" indent="-457200" algn="l">
              <a:buFont typeface="+mj-lt"/>
              <a:buAutoNum type="arabicPeriod"/>
            </a:pPr>
            <a:endParaRPr lang="en-US" sz="2400" dirty="0">
              <a:latin typeface="Arial" panose="020B0604020202020204" pitchFamily="34" charset="0"/>
              <a:cs typeface="Arial" panose="020B0604020202020204" pitchFamily="34" charset="0"/>
            </a:endParaRPr>
          </a:p>
          <a:p>
            <a:pPr marL="457200" indent="-457200" algn="l">
              <a:buFont typeface="+mj-lt"/>
              <a:buAutoNum type="arabicPeriod"/>
            </a:pPr>
            <a:r>
              <a:rPr lang="en-US" sz="2400" dirty="0">
                <a:latin typeface="Arial" panose="020B0604020202020204" pitchFamily="34" charset="0"/>
                <a:cs typeface="Arial" panose="020B0604020202020204" pitchFamily="34" charset="0"/>
              </a:rPr>
              <a:t>T</a:t>
            </a:r>
            <a:r>
              <a:rPr lang="en-US" sz="2400" b="0" i="0" u="none" strike="noStrike" baseline="0" dirty="0">
                <a:latin typeface="Arial" panose="020B0604020202020204" pitchFamily="34" charset="0"/>
                <a:cs typeface="Arial" panose="020B0604020202020204" pitchFamily="34" charset="0"/>
              </a:rPr>
              <a:t>he </a:t>
            </a:r>
            <a:r>
              <a:rPr lang="en-US" sz="2400" b="1" i="0" u="none" strike="noStrike" baseline="0" dirty="0">
                <a:latin typeface="Arial" panose="020B0604020202020204" pitchFamily="34" charset="0"/>
                <a:cs typeface="Arial" panose="020B0604020202020204" pitchFamily="34" charset="0"/>
              </a:rPr>
              <a:t>effect of the interventions </a:t>
            </a:r>
            <a:r>
              <a:rPr lang="en-US" sz="2400" b="0" i="0" u="none" strike="noStrike" baseline="0" dirty="0">
                <a:latin typeface="Arial" panose="020B0604020202020204" pitchFamily="34" charset="0"/>
                <a:cs typeface="Arial" panose="020B0604020202020204" pitchFamily="34" charset="0"/>
              </a:rPr>
              <a:t>and their duration varies depending on the </a:t>
            </a:r>
            <a:r>
              <a:rPr lang="en-US" sz="2400" b="1" i="0" u="none" strike="noStrike" baseline="0" dirty="0">
                <a:latin typeface="Arial" panose="020B0604020202020204" pitchFamily="34" charset="0"/>
                <a:cs typeface="Arial" panose="020B0604020202020204" pitchFamily="34" charset="0"/>
              </a:rPr>
              <a:t>type </a:t>
            </a:r>
            <a:r>
              <a:rPr lang="it-IT" sz="2400" b="1" i="0" u="none" strike="noStrike" baseline="0" dirty="0">
                <a:latin typeface="Arial" panose="020B0604020202020204" pitchFamily="34" charset="0"/>
                <a:cs typeface="Arial" panose="020B0604020202020204" pitchFamily="34" charset="0"/>
              </a:rPr>
              <a:t>of outcome</a:t>
            </a:r>
            <a:endParaRPr lang="it-IT" sz="2400" b="1" dirty="0">
              <a:latin typeface="Arial" panose="020B0604020202020204" pitchFamily="34" charset="0"/>
              <a:cs typeface="Arial" panose="020B0604020202020204" pitchFamily="34" charset="0"/>
            </a:endParaRPr>
          </a:p>
          <a:p>
            <a:pPr marL="457200" indent="-457200" algn="l">
              <a:buFont typeface="+mj-lt"/>
              <a:buAutoNum type="arabicPeriod"/>
            </a:pPr>
            <a:endParaRPr lang="it-IT" sz="2400" b="0" i="0" u="none" strike="noStrike" baseline="0" dirty="0">
              <a:latin typeface="Arial" panose="020B0604020202020204" pitchFamily="34" charset="0"/>
              <a:cs typeface="Arial" panose="020B0604020202020204" pitchFamily="34" charset="0"/>
            </a:endParaRPr>
          </a:p>
          <a:p>
            <a:pPr marL="457200" indent="-457200" algn="l">
              <a:buFont typeface="+mj-lt"/>
              <a:buAutoNum type="arabicPeriod"/>
            </a:pPr>
            <a:r>
              <a:rPr lang="en-US" sz="2400" dirty="0">
                <a:latin typeface="Arial" panose="020B0604020202020204" pitchFamily="34" charset="0"/>
                <a:cs typeface="Arial" panose="020B0604020202020204" pitchFamily="34" charset="0"/>
              </a:rPr>
              <a:t>T</a:t>
            </a:r>
            <a:r>
              <a:rPr lang="en-US" sz="2400" b="0" i="0" u="none" strike="noStrike" baseline="0" dirty="0">
                <a:latin typeface="Arial" panose="020B0604020202020204" pitchFamily="34" charset="0"/>
                <a:cs typeface="Arial" panose="020B0604020202020204" pitchFamily="34" charset="0"/>
              </a:rPr>
              <a:t>he effects are influenced by gender, age, and contextual factors</a:t>
            </a:r>
            <a:endParaRPr lang="it-IT" sz="2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53B67EC-BF89-25BB-4CA5-4A68CF662B90}"/>
              </a:ext>
            </a:extLst>
          </p:cNvPr>
          <p:cNvPicPr>
            <a:picLocks noChangeAspect="1"/>
          </p:cNvPicPr>
          <p:nvPr/>
        </p:nvPicPr>
        <p:blipFill>
          <a:blip r:embed="rId3"/>
          <a:stretch>
            <a:fillRect/>
          </a:stretch>
        </p:blipFill>
        <p:spPr>
          <a:xfrm>
            <a:off x="8583155" y="1748443"/>
            <a:ext cx="9677400" cy="7532358"/>
          </a:xfrm>
          <a:prstGeom prst="rect">
            <a:avLst/>
          </a:prstGeom>
        </p:spPr>
      </p:pic>
      <p:sp>
        <p:nvSpPr>
          <p:cNvPr id="12" name="TextBox 11">
            <a:extLst>
              <a:ext uri="{FF2B5EF4-FFF2-40B4-BE49-F238E27FC236}">
                <a16:creationId xmlns:a16="http://schemas.microsoft.com/office/drawing/2014/main" id="{3F46F6EB-3327-E904-66B1-237EA0F0536E}"/>
              </a:ext>
            </a:extLst>
          </p:cNvPr>
          <p:cNvSpPr txBox="1"/>
          <p:nvPr/>
        </p:nvSpPr>
        <p:spPr>
          <a:xfrm>
            <a:off x="-1" y="9970119"/>
            <a:ext cx="13468718" cy="261610"/>
          </a:xfrm>
          <a:prstGeom prst="rect">
            <a:avLst/>
          </a:prstGeom>
          <a:noFill/>
        </p:spPr>
        <p:txBody>
          <a:bodyPr wrap="square">
            <a:spAutoFit/>
          </a:bodyPr>
          <a:lstStyle/>
          <a:p>
            <a:r>
              <a:rPr lang="en-US" sz="1100" dirty="0">
                <a:effectLst/>
              </a:rPr>
              <a:t>Marciano, L., Jindal, S., &amp; Viswanath, K. (2024). Digital Detox and Well-Being. </a:t>
            </a:r>
            <a:r>
              <a:rPr lang="en-US" sz="1100" i="1" dirty="0">
                <a:effectLst/>
              </a:rPr>
              <a:t>Pediatrics</a:t>
            </a:r>
            <a:r>
              <a:rPr lang="en-US" sz="1100" dirty="0">
                <a:effectLst/>
              </a:rPr>
              <a:t>, e2024066142. </a:t>
            </a:r>
            <a:r>
              <a:rPr lang="en-US" sz="1100" dirty="0">
                <a:effectLst/>
                <a:hlinkClick r:id="rId4"/>
              </a:rPr>
              <a:t>https://publications.aap.org/pediatrics/article/doi/10.1542/peds.2024-066142/199412</a:t>
            </a:r>
            <a:endParaRPr lang="en-US" sz="1100" dirty="0">
              <a:effectLst/>
            </a:endParaRPr>
          </a:p>
        </p:txBody>
      </p:sp>
      <p:pic>
        <p:nvPicPr>
          <p:cNvPr id="13" name="Picture 12">
            <a:extLst>
              <a:ext uri="{FF2B5EF4-FFF2-40B4-BE49-F238E27FC236}">
                <a16:creationId xmlns:a16="http://schemas.microsoft.com/office/drawing/2014/main" id="{48D680B2-0342-8B48-B1B7-0D827CCA2991}"/>
              </a:ext>
            </a:extLst>
          </p:cNvPr>
          <p:cNvPicPr>
            <a:picLocks noChangeAspect="1"/>
          </p:cNvPicPr>
          <p:nvPr/>
        </p:nvPicPr>
        <p:blipFill>
          <a:blip r:embed="rId5"/>
          <a:stretch>
            <a:fillRect/>
          </a:stretch>
        </p:blipFill>
        <p:spPr>
          <a:xfrm>
            <a:off x="14875059" y="9410701"/>
            <a:ext cx="3418804" cy="876300"/>
          </a:xfrm>
          <a:prstGeom prst="rect">
            <a:avLst/>
          </a:prstGeom>
        </p:spPr>
      </p:pic>
      <p:sp>
        <p:nvSpPr>
          <p:cNvPr id="2" name="Footer Placeholder 1">
            <a:extLst>
              <a:ext uri="{FF2B5EF4-FFF2-40B4-BE49-F238E27FC236}">
                <a16:creationId xmlns:a16="http://schemas.microsoft.com/office/drawing/2014/main" id="{F722D12F-EEEC-67B0-F96B-1FDF801AE59D}"/>
              </a:ext>
            </a:extLst>
          </p:cNvPr>
          <p:cNvSpPr txBox="1">
            <a:spLocks/>
          </p:cNvSpPr>
          <p:nvPr/>
        </p:nvSpPr>
        <p:spPr>
          <a:xfrm rot="16200000">
            <a:off x="-2812256" y="4272629"/>
            <a:ext cx="6172200" cy="547688"/>
          </a:xfrm>
          <a:prstGeom prst="rect">
            <a:avLst/>
          </a:prstGeom>
        </p:spPr>
        <p:txBody>
          <a:bodyPr/>
          <a:lstStyle>
            <a:defPPr>
              <a:defRPr kern="0"/>
            </a:defPPr>
          </a:lstStyle>
          <a:p>
            <a:pPr algn="ctr"/>
            <a:r>
              <a:rPr lang="it-IT" dirty="0">
                <a:solidFill>
                  <a:schemeClr val="bg1">
                    <a:lumMod val="65000"/>
                  </a:schemeClr>
                </a:solidFill>
              </a:rPr>
              <a:t>Digital detox</a:t>
            </a:r>
          </a:p>
        </p:txBody>
      </p:sp>
    </p:spTree>
    <p:extLst>
      <p:ext uri="{BB962C8B-B14F-4D97-AF65-F5344CB8AC3E}">
        <p14:creationId xmlns:p14="http://schemas.microsoft.com/office/powerpoint/2010/main" val="212547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26">
            <a:extLst>
              <a:ext uri="{FF2B5EF4-FFF2-40B4-BE49-F238E27FC236}">
                <a16:creationId xmlns:a16="http://schemas.microsoft.com/office/drawing/2014/main" id="{C8B1BB6F-3517-7A28-79BA-41311681EDEB}"/>
              </a:ext>
            </a:extLst>
          </p:cNvPr>
          <p:cNvSpPr/>
          <p:nvPr/>
        </p:nvSpPr>
        <p:spPr>
          <a:xfrm>
            <a:off x="-435450" y="-31379"/>
            <a:ext cx="19180650" cy="182207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B90769D-1115-F484-B1CD-FE9FE1D6E0DD}"/>
              </a:ext>
            </a:extLst>
          </p:cNvPr>
          <p:cNvSpPr txBox="1"/>
          <p:nvPr/>
        </p:nvSpPr>
        <p:spPr>
          <a:xfrm>
            <a:off x="1243850" y="2088822"/>
            <a:ext cx="16251672" cy="2246769"/>
          </a:xfrm>
          <a:prstGeom prst="rect">
            <a:avLst/>
          </a:prstGeom>
          <a:noFill/>
        </p:spPr>
        <p:txBody>
          <a:bodyPr wrap="square">
            <a:spAutoFit/>
          </a:bodyPr>
          <a:lstStyle/>
          <a:p>
            <a:pPr algn="ctr" defTabSz="1828800" rtl="0">
              <a:buClr>
                <a:srgbClr val="000000"/>
              </a:buClr>
            </a:pPr>
            <a:r>
              <a:rPr lang="en-US" sz="2800" dirty="0">
                <a:solidFill>
                  <a:srgbClr val="000000"/>
                </a:solidFill>
                <a:latin typeface="+mj-lt"/>
                <a:cs typeface="Arial"/>
                <a:sym typeface="Arial"/>
              </a:rPr>
              <a:t>Together with a range of good habits, including </a:t>
            </a:r>
          </a:p>
          <a:p>
            <a:pPr algn="ctr" defTabSz="1828800" rtl="0">
              <a:buClr>
                <a:srgbClr val="000000"/>
              </a:buClr>
            </a:pPr>
            <a:r>
              <a:rPr lang="en-US" sz="2800" dirty="0">
                <a:solidFill>
                  <a:srgbClr val="000000"/>
                </a:solidFill>
                <a:latin typeface="+mj-lt"/>
                <a:cs typeface="Arial"/>
                <a:sym typeface="Arial"/>
              </a:rPr>
              <a:t>“healthy eating, exercising, rest and sleep, optimism, managing stress, making autonomous decisions, variety and challenge, learning new things, and repetition” also </a:t>
            </a:r>
            <a:r>
              <a:rPr lang="en-US" sz="2800" b="1" dirty="0">
                <a:solidFill>
                  <a:srgbClr val="000000"/>
                </a:solidFill>
                <a:latin typeface="+mj-lt"/>
                <a:cs typeface="Arial"/>
                <a:sym typeface="Arial"/>
              </a:rPr>
              <a:t>using social media in a way that promotes rather than diminishes well-being </a:t>
            </a:r>
          </a:p>
          <a:p>
            <a:pPr algn="ctr" defTabSz="1828800" rtl="0">
              <a:buClr>
                <a:srgbClr val="000000"/>
              </a:buClr>
            </a:pPr>
            <a:r>
              <a:rPr lang="en-US" sz="2800" dirty="0">
                <a:solidFill>
                  <a:srgbClr val="000000"/>
                </a:solidFill>
                <a:latin typeface="+mj-lt"/>
                <a:cs typeface="Arial"/>
                <a:sym typeface="Arial"/>
              </a:rPr>
              <a:t>should be included</a:t>
            </a:r>
            <a:endParaRPr lang="it-IT" sz="2800" dirty="0">
              <a:solidFill>
                <a:srgbClr val="000000"/>
              </a:solidFill>
              <a:latin typeface="+mj-lt"/>
              <a:cs typeface="Arial"/>
              <a:sym typeface="Arial"/>
            </a:endParaRPr>
          </a:p>
        </p:txBody>
      </p:sp>
      <p:pic>
        <p:nvPicPr>
          <p:cNvPr id="7" name="Picture 6">
            <a:extLst>
              <a:ext uri="{FF2B5EF4-FFF2-40B4-BE49-F238E27FC236}">
                <a16:creationId xmlns:a16="http://schemas.microsoft.com/office/drawing/2014/main" id="{076EC8AD-E89E-0419-0BEB-FC7403FE9AAB}"/>
              </a:ext>
            </a:extLst>
          </p:cNvPr>
          <p:cNvPicPr>
            <a:picLocks noChangeAspect="1"/>
          </p:cNvPicPr>
          <p:nvPr/>
        </p:nvPicPr>
        <p:blipFill>
          <a:blip r:embed="rId2"/>
          <a:stretch>
            <a:fillRect/>
          </a:stretch>
        </p:blipFill>
        <p:spPr>
          <a:xfrm>
            <a:off x="7315200" y="4914900"/>
            <a:ext cx="4302435" cy="4613081"/>
          </a:xfrm>
          <a:prstGeom prst="rect">
            <a:avLst/>
          </a:prstGeom>
        </p:spPr>
      </p:pic>
      <p:pic>
        <p:nvPicPr>
          <p:cNvPr id="9" name="Picture 8">
            <a:extLst>
              <a:ext uri="{FF2B5EF4-FFF2-40B4-BE49-F238E27FC236}">
                <a16:creationId xmlns:a16="http://schemas.microsoft.com/office/drawing/2014/main" id="{113A5956-5DBA-D1A0-19B0-5AF9212715FA}"/>
              </a:ext>
            </a:extLst>
          </p:cNvPr>
          <p:cNvPicPr>
            <a:picLocks noChangeAspect="1"/>
          </p:cNvPicPr>
          <p:nvPr/>
        </p:nvPicPr>
        <p:blipFill>
          <a:blip r:embed="rId3"/>
          <a:stretch>
            <a:fillRect/>
          </a:stretch>
        </p:blipFill>
        <p:spPr>
          <a:xfrm>
            <a:off x="14077130" y="6321709"/>
            <a:ext cx="1124213" cy="1467190"/>
          </a:xfrm>
          <a:prstGeom prst="rect">
            <a:avLst/>
          </a:prstGeom>
        </p:spPr>
      </p:pic>
      <p:sp>
        <p:nvSpPr>
          <p:cNvPr id="10" name="Plus Sign 9">
            <a:extLst>
              <a:ext uri="{FF2B5EF4-FFF2-40B4-BE49-F238E27FC236}">
                <a16:creationId xmlns:a16="http://schemas.microsoft.com/office/drawing/2014/main" id="{CE6CAFA0-04AA-035E-F4E9-9DC0FA0554DF}"/>
              </a:ext>
            </a:extLst>
          </p:cNvPr>
          <p:cNvSpPr/>
          <p:nvPr/>
        </p:nvSpPr>
        <p:spPr>
          <a:xfrm>
            <a:off x="12383094" y="6492501"/>
            <a:ext cx="1480423" cy="1296398"/>
          </a:xfrm>
          <a:prstGeom prst="mathPlus">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rtl="0">
              <a:buClr>
                <a:srgbClr val="000000"/>
              </a:buClr>
            </a:pPr>
            <a:endParaRPr lang="it-IT" sz="2800">
              <a:solidFill>
                <a:sysClr val="windowText" lastClr="000000"/>
              </a:solidFill>
              <a:latin typeface="Arial"/>
              <a:sym typeface="Arial"/>
            </a:endParaRPr>
          </a:p>
        </p:txBody>
      </p:sp>
      <p:sp>
        <p:nvSpPr>
          <p:cNvPr id="6" name="Titolo 1">
            <a:extLst>
              <a:ext uri="{FF2B5EF4-FFF2-40B4-BE49-F238E27FC236}">
                <a16:creationId xmlns:a16="http://schemas.microsoft.com/office/drawing/2014/main" id="{896A59A2-695C-F82E-7821-0916AB0887C7}"/>
              </a:ext>
            </a:extLst>
          </p:cNvPr>
          <p:cNvSpPr txBox="1">
            <a:spLocks/>
          </p:cNvSpPr>
          <p:nvPr/>
        </p:nvSpPr>
        <p:spPr>
          <a:xfrm>
            <a:off x="4419686" y="426185"/>
            <a:ext cx="9900000" cy="957506"/>
          </a:xfrm>
          <a:prstGeom prst="rect">
            <a:avLst/>
          </a:prstGeom>
        </p:spPr>
        <p:txBody>
          <a:bodyPr/>
          <a:lstStyle>
            <a:lvl1pPr>
              <a:defRPr>
                <a:latin typeface="+mj-lt"/>
                <a:ea typeface="+mj-ea"/>
                <a:cs typeface="+mj-cs"/>
              </a:defRPr>
            </a:lvl1pPr>
          </a:lstStyle>
          <a:p>
            <a:pPr marL="0" marR="0" lvl="0" indent="0" algn="ctr" defTabSz="914400" eaLnBrk="1" fontAlgn="auto" latinLnBrk="0" hangingPunct="1">
              <a:lnSpc>
                <a:spcPct val="100000"/>
              </a:lnSpc>
              <a:spcBef>
                <a:spcPts val="400"/>
              </a:spcBef>
              <a:spcAft>
                <a:spcPts val="0"/>
              </a:spcAft>
              <a:buClrTx/>
              <a:buSzTx/>
              <a:buFontTx/>
              <a:buNone/>
              <a:tabLst/>
              <a:defRPr/>
            </a:pPr>
            <a:r>
              <a:rPr kumimoji="0" lang="en-US" altLang="it-CH" sz="4800" b="1" i="0" u="none" strike="noStrike" kern="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Conclusion</a:t>
            </a:r>
          </a:p>
        </p:txBody>
      </p:sp>
      <p:pic>
        <p:nvPicPr>
          <p:cNvPr id="2" name="Picture 1">
            <a:extLst>
              <a:ext uri="{FF2B5EF4-FFF2-40B4-BE49-F238E27FC236}">
                <a16:creationId xmlns:a16="http://schemas.microsoft.com/office/drawing/2014/main" id="{2D9BF80F-2BCB-3CAD-73C1-9E674BBA3801}"/>
              </a:ext>
            </a:extLst>
          </p:cNvPr>
          <p:cNvPicPr>
            <a:picLocks noChangeAspect="1"/>
          </p:cNvPicPr>
          <p:nvPr/>
        </p:nvPicPr>
        <p:blipFill>
          <a:blip r:embed="rId4"/>
          <a:stretch>
            <a:fillRect/>
          </a:stretch>
        </p:blipFill>
        <p:spPr>
          <a:xfrm>
            <a:off x="14875059" y="9410701"/>
            <a:ext cx="3418804" cy="876300"/>
          </a:xfrm>
          <a:prstGeom prst="rect">
            <a:avLst/>
          </a:prstGeom>
        </p:spPr>
      </p:pic>
    </p:spTree>
    <p:extLst>
      <p:ext uri="{BB962C8B-B14F-4D97-AF65-F5344CB8AC3E}">
        <p14:creationId xmlns:p14="http://schemas.microsoft.com/office/powerpoint/2010/main" val="151272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asellaDiTesto 33"/>
          <p:cNvSpPr txBox="1"/>
          <p:nvPr/>
        </p:nvSpPr>
        <p:spPr>
          <a:xfrm>
            <a:off x="2057400" y="2499932"/>
            <a:ext cx="3104383" cy="792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400" b="1">
                <a:latin typeface="Arial"/>
                <a:ea typeface="Arial"/>
                <a:cs typeface="Arial"/>
                <a:sym typeface="Arial"/>
              </a:defRPr>
            </a:pPr>
            <a:r>
              <a:rPr dirty="0"/>
              <a:t>Instagram</a:t>
            </a:r>
          </a:p>
          <a:p>
            <a:pPr algn="ctr">
              <a:defRPr sz="2400" b="1">
                <a:latin typeface="Arial"/>
                <a:ea typeface="Arial"/>
                <a:cs typeface="Arial"/>
                <a:sym typeface="Arial"/>
              </a:defRPr>
            </a:pPr>
            <a:r>
              <a:rPr dirty="0"/>
              <a:t>@HappyB_project</a:t>
            </a:r>
          </a:p>
        </p:txBody>
      </p:sp>
      <p:grpSp>
        <p:nvGrpSpPr>
          <p:cNvPr id="322" name="Gruppo 31"/>
          <p:cNvGrpSpPr/>
          <p:nvPr/>
        </p:nvGrpSpPr>
        <p:grpSpPr>
          <a:xfrm>
            <a:off x="2678890" y="3596273"/>
            <a:ext cx="2055163" cy="3780515"/>
            <a:chOff x="0" y="0"/>
            <a:chExt cx="2055161" cy="3780514"/>
          </a:xfrm>
        </p:grpSpPr>
        <p:pic>
          <p:nvPicPr>
            <p:cNvPr id="319" name="Immagine 9" descr="Immagine 9"/>
            <p:cNvPicPr>
              <a:picLocks noChangeAspect="1"/>
            </p:cNvPicPr>
            <p:nvPr/>
          </p:nvPicPr>
          <p:blipFill>
            <a:blip r:embed="rId2"/>
            <a:srcRect l="25468" t="9510" r="26905" b="8213"/>
            <a:stretch>
              <a:fillRect/>
            </a:stretch>
          </p:blipFill>
          <p:spPr>
            <a:xfrm>
              <a:off x="0" y="-1"/>
              <a:ext cx="2055162" cy="3780516"/>
            </a:xfrm>
            <a:prstGeom prst="rect">
              <a:avLst/>
            </a:prstGeom>
            <a:ln w="12700" cap="flat">
              <a:noFill/>
              <a:miter lim="400000"/>
            </a:ln>
            <a:effectLst/>
          </p:spPr>
        </p:pic>
        <p:pic>
          <p:nvPicPr>
            <p:cNvPr id="320" name="Immagine 28" descr="Immagine 28"/>
            <p:cNvPicPr>
              <a:picLocks noChangeAspect="1"/>
            </p:cNvPicPr>
            <p:nvPr/>
          </p:nvPicPr>
          <p:blipFill>
            <a:blip r:embed="rId3"/>
            <a:stretch>
              <a:fillRect/>
            </a:stretch>
          </p:blipFill>
          <p:spPr>
            <a:xfrm>
              <a:off x="254491" y="1141400"/>
              <a:ext cx="1590267" cy="2283410"/>
            </a:xfrm>
            <a:prstGeom prst="rect">
              <a:avLst/>
            </a:prstGeom>
            <a:ln w="12700" cap="flat">
              <a:noFill/>
              <a:miter lim="400000"/>
            </a:ln>
            <a:effectLst/>
          </p:spPr>
        </p:pic>
        <p:pic>
          <p:nvPicPr>
            <p:cNvPr id="321" name="Immagine 21" descr="Immagine 21"/>
            <p:cNvPicPr>
              <a:picLocks noChangeAspect="1"/>
            </p:cNvPicPr>
            <p:nvPr/>
          </p:nvPicPr>
          <p:blipFill>
            <a:blip r:embed="rId4"/>
            <a:srcRect l="24125" t="12441" r="30201" b="54906"/>
            <a:stretch>
              <a:fillRect/>
            </a:stretch>
          </p:blipFill>
          <p:spPr>
            <a:xfrm>
              <a:off x="279321" y="403639"/>
              <a:ext cx="1537960" cy="651126"/>
            </a:xfrm>
            <a:prstGeom prst="rect">
              <a:avLst/>
            </a:prstGeom>
            <a:ln w="12700" cap="flat">
              <a:noFill/>
              <a:miter lim="400000"/>
            </a:ln>
            <a:effectLst/>
          </p:spPr>
        </p:pic>
      </p:grpSp>
      <p:pic>
        <p:nvPicPr>
          <p:cNvPr id="326" name="Immagine 32" descr="Immagine 32"/>
          <p:cNvPicPr>
            <a:picLocks noChangeAspect="1"/>
          </p:cNvPicPr>
          <p:nvPr/>
        </p:nvPicPr>
        <p:blipFill>
          <a:blip r:embed="rId5"/>
          <a:stretch>
            <a:fillRect/>
          </a:stretch>
        </p:blipFill>
        <p:spPr>
          <a:xfrm>
            <a:off x="3386621" y="2106954"/>
            <a:ext cx="304801" cy="304801"/>
          </a:xfrm>
          <a:prstGeom prst="rect">
            <a:avLst/>
          </a:prstGeom>
          <a:ln w="12700">
            <a:miter lim="400000"/>
          </a:ln>
        </p:spPr>
      </p:pic>
      <p:sp>
        <p:nvSpPr>
          <p:cNvPr id="10" name="Segnaposto testo 2">
            <a:extLst>
              <a:ext uri="{FF2B5EF4-FFF2-40B4-BE49-F238E27FC236}">
                <a16:creationId xmlns:a16="http://schemas.microsoft.com/office/drawing/2014/main" id="{43C739F9-58BF-8592-3DAB-E5902E9E6AA2}"/>
              </a:ext>
            </a:extLst>
          </p:cNvPr>
          <p:cNvSpPr txBox="1">
            <a:spLocks/>
          </p:cNvSpPr>
          <p:nvPr/>
        </p:nvSpPr>
        <p:spPr>
          <a:xfrm>
            <a:off x="5380531" y="8293130"/>
            <a:ext cx="7548688" cy="6002700"/>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400"/>
              </a:spcBef>
              <a:spcAft>
                <a:spcPts val="0"/>
              </a:spcAft>
              <a:buClrTx/>
              <a:buSzTx/>
              <a:buFontTx/>
              <a:buNone/>
              <a:tabLst/>
              <a:defRPr/>
            </a:pPr>
            <a:r>
              <a:rPr kumimoji="0" lang="de-DE" altLang="it-CH" sz="3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 </a:t>
            </a:r>
            <a:r>
              <a:rPr kumimoji="0" lang="de-DE" altLang="it-CH" sz="3200" b="0"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lmarciano@hsph.harvard.edu</a:t>
            </a:r>
            <a:endParaRPr kumimoji="0" lang="de-DE" altLang="it-CH" sz="3200" b="0"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400"/>
              </a:spcBef>
              <a:spcAft>
                <a:spcPts val="0"/>
              </a:spcAft>
              <a:buClrTx/>
              <a:buSzTx/>
              <a:buFontTx/>
              <a:buNone/>
              <a:tabLst/>
              <a:defRPr/>
            </a:pPr>
            <a:endParaRPr kumimoji="0" lang="de-DE" altLang="it-CH" sz="3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400"/>
              </a:spcBef>
              <a:spcAft>
                <a:spcPts val="0"/>
              </a:spcAft>
              <a:buClrTx/>
              <a:buSzTx/>
              <a:buFontTx/>
              <a:buNone/>
              <a:tabLst/>
              <a:defRPr/>
            </a:pPr>
            <a:endParaRPr kumimoji="0" lang="it-CH" altLang="it-CH" sz="3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 name="Rettangolo 26">
            <a:extLst>
              <a:ext uri="{FF2B5EF4-FFF2-40B4-BE49-F238E27FC236}">
                <a16:creationId xmlns:a16="http://schemas.microsoft.com/office/drawing/2014/main" id="{F12D9075-3D97-4795-45F7-FB89D791AFD7}"/>
              </a:ext>
            </a:extLst>
          </p:cNvPr>
          <p:cNvSpPr/>
          <p:nvPr/>
        </p:nvSpPr>
        <p:spPr>
          <a:xfrm>
            <a:off x="-435450" y="-31379"/>
            <a:ext cx="19180650" cy="1822079"/>
          </a:xfrm>
          <a:prstGeom prst="rect">
            <a:avLst/>
          </a:prstGeom>
          <a:solidFill>
            <a:srgbClr val="ED7D31">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Arial"/>
              <a:ea typeface="+mn-ea"/>
              <a:cs typeface="+mn-cs"/>
            </a:endParaRPr>
          </a:p>
        </p:txBody>
      </p:sp>
      <p:sp>
        <p:nvSpPr>
          <p:cNvPr id="7" name="Titolo 1">
            <a:extLst>
              <a:ext uri="{FF2B5EF4-FFF2-40B4-BE49-F238E27FC236}">
                <a16:creationId xmlns:a16="http://schemas.microsoft.com/office/drawing/2014/main" id="{A8246EE3-3A30-AD95-FFE8-85F8760AC73D}"/>
              </a:ext>
            </a:extLst>
          </p:cNvPr>
          <p:cNvSpPr txBox="1">
            <a:spLocks/>
          </p:cNvSpPr>
          <p:nvPr/>
        </p:nvSpPr>
        <p:spPr>
          <a:xfrm>
            <a:off x="1184079" y="19050"/>
            <a:ext cx="16278585" cy="2750189"/>
          </a:xfrm>
          <a:prstGeom prst="rect">
            <a:avLst/>
          </a:prstGeom>
        </p:spPr>
        <p:txBody>
          <a:bodyPr/>
          <a:lstStyle>
            <a:lvl1pPr>
              <a:defRPr>
                <a:latin typeface="+mj-lt"/>
                <a:ea typeface="+mj-ea"/>
                <a:cs typeface="+mj-cs"/>
              </a:defRPr>
            </a:lvl1pPr>
          </a:lstStyle>
          <a:p>
            <a:pPr algn="ctr"/>
            <a:r>
              <a:rPr lang="en-US" sz="4800" b="1" dirty="0">
                <a:latin typeface="Arial" panose="020B0604020202020204" pitchFamily="34" charset="0"/>
                <a:cs typeface="Arial" panose="020B0604020202020204" pitchFamily="34" charset="0"/>
              </a:rPr>
              <a:t>THANK YOU!</a:t>
            </a:r>
            <a:endParaRPr lang="it-CH" altLang="it-CH" sz="4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63234C4-5C90-CE6B-2CD0-1C13B109F06E}"/>
              </a:ext>
            </a:extLst>
          </p:cNvPr>
          <p:cNvPicPr>
            <a:picLocks noChangeAspect="1"/>
          </p:cNvPicPr>
          <p:nvPr/>
        </p:nvPicPr>
        <p:blipFill>
          <a:blip r:embed="rId7"/>
          <a:stretch>
            <a:fillRect/>
          </a:stretch>
        </p:blipFill>
        <p:spPr>
          <a:xfrm>
            <a:off x="7183121" y="3075050"/>
            <a:ext cx="3943507" cy="3325246"/>
          </a:xfrm>
          <a:prstGeom prst="rect">
            <a:avLst/>
          </a:prstGeom>
        </p:spPr>
      </p:pic>
      <p:pic>
        <p:nvPicPr>
          <p:cNvPr id="5" name="Picture 4">
            <a:extLst>
              <a:ext uri="{FF2B5EF4-FFF2-40B4-BE49-F238E27FC236}">
                <a16:creationId xmlns:a16="http://schemas.microsoft.com/office/drawing/2014/main" id="{CC79F8DE-9052-CE84-05D8-F1434A9C391F}"/>
              </a:ext>
            </a:extLst>
          </p:cNvPr>
          <p:cNvPicPr>
            <a:picLocks noChangeAspect="1"/>
          </p:cNvPicPr>
          <p:nvPr/>
        </p:nvPicPr>
        <p:blipFill>
          <a:blip r:embed="rId8"/>
          <a:stretch>
            <a:fillRect/>
          </a:stretch>
        </p:blipFill>
        <p:spPr>
          <a:xfrm>
            <a:off x="14875059" y="9410701"/>
            <a:ext cx="3418804" cy="876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A16778FC-2EA2-6CB5-D659-D4FC8A09CEF1}"/>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8EDF8104-3AB3-4145-1EA8-40FF160EC11C}"/>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Google Shape;158;p7">
            <a:extLst>
              <a:ext uri="{FF2B5EF4-FFF2-40B4-BE49-F238E27FC236}">
                <a16:creationId xmlns:a16="http://schemas.microsoft.com/office/drawing/2014/main" id="{E4F67248-91DA-2669-E983-8445CD0BC602}"/>
              </a:ext>
            </a:extLst>
          </p:cNvPr>
          <p:cNvSpPr txBox="1"/>
          <p:nvPr/>
        </p:nvSpPr>
        <p:spPr>
          <a:xfrm>
            <a:off x="3200400" y="224347"/>
            <a:ext cx="9900000" cy="957506"/>
          </a:xfrm>
          <a:prstGeom prst="rect">
            <a:avLst/>
          </a:prstGeom>
          <a:noFill/>
          <a:ln>
            <a:noFill/>
          </a:ln>
        </p:spPr>
        <p:txBody>
          <a:bodyPr spcFirstLastPara="1" wrap="square" lIns="137138" tIns="68550" rIns="137138" bIns="68550" anchor="t" anchorCtr="0">
            <a:noAutofit/>
          </a:bodyPr>
          <a:lstStyle/>
          <a:p>
            <a:pPr algn="r" rtl="0"/>
            <a:r>
              <a:rPr lang="en-US" sz="4800" b="1" dirty="0">
                <a:solidFill>
                  <a:schemeClr val="dk1"/>
                </a:solidFill>
                <a:latin typeface="Arial"/>
                <a:cs typeface="Arial"/>
                <a:sym typeface="Arial"/>
              </a:rPr>
              <a:t>Is this person isolated?</a:t>
            </a:r>
            <a:endParaRPr sz="4800" dirty="0"/>
          </a:p>
        </p:txBody>
      </p:sp>
      <p:pic>
        <p:nvPicPr>
          <p:cNvPr id="3" name="Picture 18" descr="Immagine che contiene testo&#10;&#10;Descrizione generata automaticamente">
            <a:extLst>
              <a:ext uri="{FF2B5EF4-FFF2-40B4-BE49-F238E27FC236}">
                <a16:creationId xmlns:a16="http://schemas.microsoft.com/office/drawing/2014/main" id="{FB02ED97-0618-094F-0C04-BB598DA4D6AD}"/>
              </a:ext>
            </a:extLst>
          </p:cNvPr>
          <p:cNvPicPr>
            <a:picLocks noChangeAspect="1"/>
          </p:cNvPicPr>
          <p:nvPr/>
        </p:nvPicPr>
        <p:blipFill>
          <a:blip r:embed="rId3"/>
          <a:stretch>
            <a:fillRect/>
          </a:stretch>
        </p:blipFill>
        <p:spPr>
          <a:xfrm>
            <a:off x="14875059" y="9410701"/>
            <a:ext cx="3418804" cy="876300"/>
          </a:xfrm>
          <a:prstGeom prst="rect">
            <a:avLst/>
          </a:prstGeom>
        </p:spPr>
      </p:pic>
      <p:pic>
        <p:nvPicPr>
          <p:cNvPr id="15" name="Picture 14">
            <a:extLst>
              <a:ext uri="{FF2B5EF4-FFF2-40B4-BE49-F238E27FC236}">
                <a16:creationId xmlns:a16="http://schemas.microsoft.com/office/drawing/2014/main" id="{8713EE87-E678-F4D0-B118-F3B677E659FC}"/>
              </a:ext>
            </a:extLst>
          </p:cNvPr>
          <p:cNvPicPr>
            <a:picLocks noChangeAspect="1"/>
          </p:cNvPicPr>
          <p:nvPr/>
        </p:nvPicPr>
        <p:blipFill>
          <a:blip r:embed="rId4"/>
          <a:stretch>
            <a:fillRect/>
          </a:stretch>
        </p:blipFill>
        <p:spPr>
          <a:xfrm>
            <a:off x="4343400" y="2005098"/>
            <a:ext cx="10352080" cy="6860877"/>
          </a:xfrm>
          <a:prstGeom prst="rect">
            <a:avLst/>
          </a:prstGeom>
        </p:spPr>
      </p:pic>
      <p:sp>
        <p:nvSpPr>
          <p:cNvPr id="4" name="Footer Placeholder 1">
            <a:extLst>
              <a:ext uri="{FF2B5EF4-FFF2-40B4-BE49-F238E27FC236}">
                <a16:creationId xmlns:a16="http://schemas.microsoft.com/office/drawing/2014/main" id="{6ADD07B8-55A6-E00E-1709-DEEC91076D51}"/>
              </a:ext>
            </a:extLst>
          </p:cNvPr>
          <p:cNvSpPr txBox="1">
            <a:spLocks/>
          </p:cNvSpPr>
          <p:nvPr/>
        </p:nvSpPr>
        <p:spPr>
          <a:xfrm rot="16200000">
            <a:off x="-2812256" y="4272629"/>
            <a:ext cx="6172200" cy="547688"/>
          </a:xfrm>
          <a:prstGeom prst="rect">
            <a:avLst/>
          </a:prstGeom>
          <a:noFill/>
          <a:ln>
            <a:noFill/>
          </a:ln>
        </p:spPr>
        <p:txBody>
          <a:bodyPr spcFirstLastPara="1" wrap="square" lIns="68575" tIns="34275" rIns="68575" bIns="34275" anchor="ctr" anchorCtr="0">
            <a:noAutofit/>
          </a:bodyPr>
          <a:lstStyle>
            <a:defPPr>
              <a:defRPr kern="0"/>
            </a:defPPr>
            <a:lvl1pPr lvl="0" algn="ctr">
              <a:spcBef>
                <a:spcPts val="0"/>
              </a:spcBef>
              <a:spcAft>
                <a:spcPts val="0"/>
              </a:spcAft>
              <a:buSzPts val="1100"/>
              <a:buNone/>
              <a:defRPr>
                <a:solidFill>
                  <a:schemeClr val="tx1">
                    <a:tint val="75000"/>
                  </a:schemeClr>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it-IT"/>
              <a:t>Defining loneliness</a:t>
            </a:r>
            <a:endParaRPr lang="it-IT" dirty="0"/>
          </a:p>
        </p:txBody>
      </p:sp>
      <p:pic>
        <p:nvPicPr>
          <p:cNvPr id="6" name="Picture 5" descr="A qr code on a white background&#10;&#10;AI-generated content may be incorrect.">
            <a:extLst>
              <a:ext uri="{FF2B5EF4-FFF2-40B4-BE49-F238E27FC236}">
                <a16:creationId xmlns:a16="http://schemas.microsoft.com/office/drawing/2014/main" id="{EE8E64C9-E8DF-0499-2681-C6D029218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219" y="3470148"/>
            <a:ext cx="2152650" cy="2152650"/>
          </a:xfrm>
          <a:prstGeom prst="rect">
            <a:avLst/>
          </a:prstGeom>
        </p:spPr>
      </p:pic>
    </p:spTree>
    <p:extLst>
      <p:ext uri="{BB962C8B-B14F-4D97-AF65-F5344CB8AC3E}">
        <p14:creationId xmlns:p14="http://schemas.microsoft.com/office/powerpoint/2010/main" val="575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3DE9345F-6FA9-8A1C-85CE-8612E0FEBFDE}"/>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2EBDE787-D1C4-C906-0AF8-145047E63E85}"/>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Google Shape;158;p7">
            <a:extLst>
              <a:ext uri="{FF2B5EF4-FFF2-40B4-BE49-F238E27FC236}">
                <a16:creationId xmlns:a16="http://schemas.microsoft.com/office/drawing/2014/main" id="{19D50913-1BCE-1B98-C795-D26BE1E03470}"/>
              </a:ext>
            </a:extLst>
          </p:cNvPr>
          <p:cNvSpPr txBox="1"/>
          <p:nvPr/>
        </p:nvSpPr>
        <p:spPr>
          <a:xfrm>
            <a:off x="3200400" y="224347"/>
            <a:ext cx="9900000" cy="957506"/>
          </a:xfrm>
          <a:prstGeom prst="rect">
            <a:avLst/>
          </a:prstGeom>
          <a:noFill/>
          <a:ln>
            <a:noFill/>
          </a:ln>
        </p:spPr>
        <p:txBody>
          <a:bodyPr spcFirstLastPara="1" wrap="square" lIns="137138" tIns="68550" rIns="137138" bIns="68550" anchor="t" anchorCtr="0">
            <a:noAutofit/>
          </a:bodyPr>
          <a:lstStyle/>
          <a:p>
            <a:pPr algn="r" rtl="0"/>
            <a:r>
              <a:rPr lang="en-US" sz="4800" b="1" dirty="0">
                <a:solidFill>
                  <a:schemeClr val="dk1"/>
                </a:solidFill>
                <a:latin typeface="Arial"/>
                <a:cs typeface="Arial"/>
                <a:sym typeface="Arial"/>
              </a:rPr>
              <a:t>Is this person lonely?</a:t>
            </a:r>
            <a:endParaRPr sz="4800" dirty="0"/>
          </a:p>
        </p:txBody>
      </p:sp>
      <p:pic>
        <p:nvPicPr>
          <p:cNvPr id="3" name="Picture 18" descr="Immagine che contiene testo&#10;&#10;Descrizione generata automaticamente">
            <a:extLst>
              <a:ext uri="{FF2B5EF4-FFF2-40B4-BE49-F238E27FC236}">
                <a16:creationId xmlns:a16="http://schemas.microsoft.com/office/drawing/2014/main" id="{1806B270-89ED-489F-7F77-EC32E6C97AE8}"/>
              </a:ext>
            </a:extLst>
          </p:cNvPr>
          <p:cNvPicPr>
            <a:picLocks noChangeAspect="1"/>
          </p:cNvPicPr>
          <p:nvPr/>
        </p:nvPicPr>
        <p:blipFill>
          <a:blip r:embed="rId3"/>
          <a:stretch>
            <a:fillRect/>
          </a:stretch>
        </p:blipFill>
        <p:spPr>
          <a:xfrm>
            <a:off x="14875059" y="9410701"/>
            <a:ext cx="3418804" cy="876300"/>
          </a:xfrm>
          <a:prstGeom prst="rect">
            <a:avLst/>
          </a:prstGeom>
        </p:spPr>
      </p:pic>
      <p:pic>
        <p:nvPicPr>
          <p:cNvPr id="5" name="Picture 4">
            <a:extLst>
              <a:ext uri="{FF2B5EF4-FFF2-40B4-BE49-F238E27FC236}">
                <a16:creationId xmlns:a16="http://schemas.microsoft.com/office/drawing/2014/main" id="{3E7EB7EE-55E3-ECB3-A5FC-B2347CC828F9}"/>
              </a:ext>
            </a:extLst>
          </p:cNvPr>
          <p:cNvPicPr>
            <a:picLocks noChangeAspect="1"/>
          </p:cNvPicPr>
          <p:nvPr/>
        </p:nvPicPr>
        <p:blipFill>
          <a:blip r:embed="rId4">
            <a:alphaModFix amt="35000"/>
          </a:blip>
          <a:stretch>
            <a:fillRect/>
          </a:stretch>
        </p:blipFill>
        <p:spPr>
          <a:xfrm>
            <a:off x="4343400" y="2005098"/>
            <a:ext cx="10352080" cy="6860877"/>
          </a:xfrm>
          <a:prstGeom prst="rect">
            <a:avLst/>
          </a:prstGeom>
        </p:spPr>
      </p:pic>
      <p:sp>
        <p:nvSpPr>
          <p:cNvPr id="4" name="TextBox 3">
            <a:extLst>
              <a:ext uri="{FF2B5EF4-FFF2-40B4-BE49-F238E27FC236}">
                <a16:creationId xmlns:a16="http://schemas.microsoft.com/office/drawing/2014/main" id="{CFA40279-62A3-3026-457D-DC1815688A54}"/>
              </a:ext>
            </a:extLst>
          </p:cNvPr>
          <p:cNvSpPr txBox="1"/>
          <p:nvPr/>
        </p:nvSpPr>
        <p:spPr>
          <a:xfrm>
            <a:off x="5105400" y="4174004"/>
            <a:ext cx="9338732" cy="1938992"/>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Loneliness is 100% subjective</a:t>
            </a:r>
          </a:p>
          <a:p>
            <a:pPr algn="ctr"/>
            <a:endParaRPr lang="en-US" sz="4000" b="1" dirty="0">
              <a:latin typeface="Arial" panose="020B0604020202020204" pitchFamily="34" charset="0"/>
              <a:cs typeface="Arial" panose="020B0604020202020204" pitchFamily="34" charset="0"/>
            </a:endParaRPr>
          </a:p>
          <a:p>
            <a:pPr algn="ctr"/>
            <a:r>
              <a:rPr lang="en-US" sz="4000" b="1" dirty="0">
                <a:latin typeface="Arial" panose="020B0604020202020204" pitchFamily="34" charset="0"/>
                <a:cs typeface="Arial" panose="020B0604020202020204" pitchFamily="34" charset="0"/>
              </a:rPr>
              <a:t>Social isolation is objective</a:t>
            </a:r>
            <a:endParaRPr lang="it-IT" sz="4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07C8E34E-B68F-8E94-7B06-A2BC6AC2E38A}"/>
              </a:ext>
            </a:extLst>
          </p:cNvPr>
          <p:cNvSpPr>
            <a:spLocks noGrp="1"/>
          </p:cNvSpPr>
          <p:nvPr>
            <p:ph type="ftr" idx="11"/>
          </p:nvPr>
        </p:nvSpPr>
        <p:spPr>
          <a:xfrm rot="16200000">
            <a:off x="-2812256" y="4272629"/>
            <a:ext cx="6172200" cy="547688"/>
          </a:xfrm>
        </p:spPr>
        <p:txBody>
          <a:bodyPr/>
          <a:lstStyle/>
          <a:p>
            <a:r>
              <a:rPr lang="it-IT" dirty="0"/>
              <a:t>Defining loneliness</a:t>
            </a:r>
          </a:p>
        </p:txBody>
      </p:sp>
    </p:spTree>
    <p:extLst>
      <p:ext uri="{BB962C8B-B14F-4D97-AF65-F5344CB8AC3E}">
        <p14:creationId xmlns:p14="http://schemas.microsoft.com/office/powerpoint/2010/main" val="414895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F08A62E4-C2B0-E5DC-570D-0300CFA100B7}"/>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8C5A9D74-625B-BC8B-F6BC-3F9772BF2164}"/>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Google Shape;158;p7">
            <a:extLst>
              <a:ext uri="{FF2B5EF4-FFF2-40B4-BE49-F238E27FC236}">
                <a16:creationId xmlns:a16="http://schemas.microsoft.com/office/drawing/2014/main" id="{7983CA0C-EB53-C83F-5BAC-ACA231444DAB}"/>
              </a:ext>
            </a:extLst>
          </p:cNvPr>
          <p:cNvSpPr txBox="1"/>
          <p:nvPr/>
        </p:nvSpPr>
        <p:spPr>
          <a:xfrm>
            <a:off x="1371600" y="268230"/>
            <a:ext cx="9900000"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A definition</a:t>
            </a:r>
            <a:endParaRPr sz="4800" dirty="0"/>
          </a:p>
        </p:txBody>
      </p:sp>
      <p:pic>
        <p:nvPicPr>
          <p:cNvPr id="3" name="Picture 18" descr="Immagine che contiene testo&#10;&#10;Descrizione generata automaticamente">
            <a:extLst>
              <a:ext uri="{FF2B5EF4-FFF2-40B4-BE49-F238E27FC236}">
                <a16:creationId xmlns:a16="http://schemas.microsoft.com/office/drawing/2014/main" id="{177C7035-00DF-926D-7109-9C0B584EE5DB}"/>
              </a:ext>
            </a:extLst>
          </p:cNvPr>
          <p:cNvPicPr>
            <a:picLocks noChangeAspect="1"/>
          </p:cNvPicPr>
          <p:nvPr/>
        </p:nvPicPr>
        <p:blipFill>
          <a:blip r:embed="rId3"/>
          <a:stretch>
            <a:fillRect/>
          </a:stretch>
        </p:blipFill>
        <p:spPr>
          <a:xfrm>
            <a:off x="14875059" y="9410701"/>
            <a:ext cx="3418804" cy="876300"/>
          </a:xfrm>
          <a:prstGeom prst="rect">
            <a:avLst/>
          </a:prstGeom>
        </p:spPr>
      </p:pic>
      <p:sp>
        <p:nvSpPr>
          <p:cNvPr id="2" name="TextBox 1">
            <a:extLst>
              <a:ext uri="{FF2B5EF4-FFF2-40B4-BE49-F238E27FC236}">
                <a16:creationId xmlns:a16="http://schemas.microsoft.com/office/drawing/2014/main" id="{0A9A5966-6542-0E2A-9128-E93347E8AF22}"/>
              </a:ext>
            </a:extLst>
          </p:cNvPr>
          <p:cNvSpPr txBox="1"/>
          <p:nvPr/>
        </p:nvSpPr>
        <p:spPr>
          <a:xfrm>
            <a:off x="2690442" y="2019300"/>
            <a:ext cx="1386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spc="20" dirty="0">
                <a:effectLst/>
                <a:latin typeface="Arial" panose="020B0604020202020204" pitchFamily="34" charset="0"/>
                <a:ea typeface="Calibri" panose="020F0502020204030204" pitchFamily="34" charset="0"/>
              </a:rPr>
              <a:t>Loneliness is experienced when there is </a:t>
            </a:r>
            <a:r>
              <a:rPr lang="en-US" sz="3200" b="1" spc="20" dirty="0">
                <a:effectLst/>
                <a:latin typeface="Arial" panose="020B0604020202020204" pitchFamily="34" charset="0"/>
                <a:ea typeface="Calibri" panose="020F0502020204030204" pitchFamily="34" charset="0"/>
              </a:rPr>
              <a:t>a gap </a:t>
            </a:r>
            <a:r>
              <a:rPr lang="en-US" sz="3200" spc="20" dirty="0">
                <a:effectLst/>
                <a:latin typeface="Arial" panose="020B0604020202020204" pitchFamily="34" charset="0"/>
                <a:ea typeface="Calibri" panose="020F0502020204030204" pitchFamily="34" charset="0"/>
              </a:rPr>
              <a:t>between </a:t>
            </a:r>
            <a:r>
              <a:rPr lang="en-US" sz="3200" b="1" spc="20" dirty="0">
                <a:effectLst/>
                <a:latin typeface="Arial" panose="020B0604020202020204" pitchFamily="34" charset="0"/>
                <a:ea typeface="Calibri" panose="020F0502020204030204" pitchFamily="34" charset="0"/>
              </a:rPr>
              <a:t>the quantity or quality </a:t>
            </a:r>
            <a:r>
              <a:rPr lang="en-US" sz="3200" spc="20" dirty="0">
                <a:effectLst/>
                <a:latin typeface="Arial" panose="020B0604020202020204" pitchFamily="34" charset="0"/>
                <a:ea typeface="Calibri" panose="020F0502020204030204" pitchFamily="34" charset="0"/>
              </a:rPr>
              <a:t>of </a:t>
            </a:r>
            <a:r>
              <a:rPr lang="en-US" sz="3200" b="1" i="1" spc="20" dirty="0">
                <a:effectLst/>
                <a:latin typeface="Arial" panose="020B0604020202020204" pitchFamily="34" charset="0"/>
                <a:ea typeface="Calibri" panose="020F0502020204030204" pitchFamily="34" charset="0"/>
              </a:rPr>
              <a:t>actual </a:t>
            </a:r>
            <a:r>
              <a:rPr lang="en-US" sz="3200" spc="20" dirty="0">
                <a:effectLst/>
                <a:latin typeface="Arial" panose="020B0604020202020204" pitchFamily="34" charset="0"/>
                <a:ea typeface="Calibri" panose="020F0502020204030204" pitchFamily="34" charset="0"/>
              </a:rPr>
              <a:t>and </a:t>
            </a:r>
            <a:r>
              <a:rPr lang="en-US" sz="3200" b="1" i="1" spc="20" dirty="0">
                <a:latin typeface="Arial" panose="020B0604020202020204" pitchFamily="34" charset="0"/>
                <a:ea typeface="Calibri" panose="020F0502020204030204" pitchFamily="34" charset="0"/>
              </a:rPr>
              <a:t>desired</a:t>
            </a:r>
            <a:r>
              <a:rPr lang="en-US" sz="3200" spc="20" dirty="0">
                <a:effectLst/>
                <a:latin typeface="Arial" panose="020B0604020202020204" pitchFamily="34" charset="0"/>
                <a:ea typeface="Calibri" panose="020F0502020204030204" pitchFamily="34" charset="0"/>
              </a:rPr>
              <a:t> social relationships</a:t>
            </a:r>
            <a:r>
              <a:rPr lang="en-US" sz="3200" b="1" spc="20" dirty="0">
                <a:effectLst/>
                <a:latin typeface="Arial" panose="020B0604020202020204" pitchFamily="34" charset="0"/>
                <a:ea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3200" b="1" spc="20" dirty="0">
              <a:latin typeface="Arial" panose="020B060402020202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spc="20" dirty="0">
                <a:effectLst/>
                <a:latin typeface="Arial" panose="020B0604020202020204" pitchFamily="34" charset="0"/>
                <a:ea typeface="Calibri" panose="020F0502020204030204" pitchFamily="34" charset="0"/>
              </a:rPr>
              <a:t>Conceptually, loneliness </a:t>
            </a:r>
            <a:r>
              <a:rPr lang="en-US" sz="3200" b="1" spc="20" dirty="0">
                <a:effectLst/>
                <a:latin typeface="Arial" panose="020B0604020202020204" pitchFamily="34" charset="0"/>
                <a:ea typeface="Calibri" panose="020F0502020204030204" pitchFamily="34" charset="0"/>
              </a:rPr>
              <a:t>differs</a:t>
            </a:r>
            <a:r>
              <a:rPr lang="en-US" sz="3200" spc="20" dirty="0">
                <a:effectLst/>
                <a:latin typeface="Arial" panose="020B0604020202020204" pitchFamily="34" charset="0"/>
                <a:ea typeface="Calibri" panose="020F0502020204030204" pitchFamily="34" charset="0"/>
              </a:rPr>
              <a:t> from the experience of being alone, solitude, and social isolation. </a:t>
            </a:r>
            <a:endParaRPr lang="en-US" sz="2000" dirty="0"/>
          </a:p>
        </p:txBody>
      </p:sp>
      <p:sp>
        <p:nvSpPr>
          <p:cNvPr id="11" name="TextBox 10">
            <a:extLst>
              <a:ext uri="{FF2B5EF4-FFF2-40B4-BE49-F238E27FC236}">
                <a16:creationId xmlns:a16="http://schemas.microsoft.com/office/drawing/2014/main" id="{B263DD35-2A07-A32B-2FC7-3FA23BBEB9D0}"/>
              </a:ext>
            </a:extLst>
          </p:cNvPr>
          <p:cNvSpPr txBox="1"/>
          <p:nvPr/>
        </p:nvSpPr>
        <p:spPr>
          <a:xfrm>
            <a:off x="0" y="10018770"/>
            <a:ext cx="14875059" cy="261610"/>
          </a:xfrm>
          <a:prstGeom prst="rect">
            <a:avLst/>
          </a:prstGeom>
          <a:noFill/>
        </p:spPr>
        <p:txBody>
          <a:bodyPr wrap="square">
            <a:spAutoFit/>
          </a:bodyPr>
          <a:lstStyle/>
          <a:p>
            <a:r>
              <a:rPr lang="en-US" sz="1100" dirty="0" err="1">
                <a:effectLst/>
              </a:rPr>
              <a:t>Hawkley</a:t>
            </a:r>
            <a:r>
              <a:rPr lang="en-US" sz="1100" dirty="0">
                <a:effectLst/>
              </a:rPr>
              <a:t> LC, Cacioppo JT. Loneliness Matters: A Theoretical and Empirical Review of Consequences and Mechanisms. Ann </a:t>
            </a:r>
            <a:r>
              <a:rPr lang="en-US" sz="1100" dirty="0" err="1">
                <a:effectLst/>
              </a:rPr>
              <a:t>Behav</a:t>
            </a:r>
            <a:r>
              <a:rPr lang="en-US" sz="1100" dirty="0">
                <a:effectLst/>
              </a:rPr>
              <a:t> Med </a:t>
            </a:r>
            <a:r>
              <a:rPr lang="en-US" sz="1100" dirty="0" err="1">
                <a:effectLst/>
              </a:rPr>
              <a:t>Publ</a:t>
            </a:r>
            <a:r>
              <a:rPr lang="en-US" sz="1100" dirty="0">
                <a:effectLst/>
              </a:rPr>
              <a:t> Soc </a:t>
            </a:r>
            <a:r>
              <a:rPr lang="en-US" sz="1100" dirty="0" err="1">
                <a:effectLst/>
              </a:rPr>
              <a:t>Behav</a:t>
            </a:r>
            <a:r>
              <a:rPr lang="en-US" sz="1100" dirty="0">
                <a:effectLst/>
              </a:rPr>
              <a:t> Med. 2010;40(2):10.1007/s12160-010-9210-9218. doi:10.1007/s12160-010-9210-8</a:t>
            </a:r>
          </a:p>
        </p:txBody>
      </p:sp>
      <p:pic>
        <p:nvPicPr>
          <p:cNvPr id="5" name="Picture 4">
            <a:extLst>
              <a:ext uri="{FF2B5EF4-FFF2-40B4-BE49-F238E27FC236}">
                <a16:creationId xmlns:a16="http://schemas.microsoft.com/office/drawing/2014/main" id="{9AAA8558-B5BB-FF6F-EA7B-10AE44991688}"/>
              </a:ext>
            </a:extLst>
          </p:cNvPr>
          <p:cNvPicPr>
            <a:picLocks noChangeAspect="1"/>
          </p:cNvPicPr>
          <p:nvPr/>
        </p:nvPicPr>
        <p:blipFill>
          <a:blip r:embed="rId4"/>
          <a:stretch>
            <a:fillRect/>
          </a:stretch>
        </p:blipFill>
        <p:spPr>
          <a:xfrm>
            <a:off x="6324600" y="4860081"/>
            <a:ext cx="6608438" cy="4534940"/>
          </a:xfrm>
          <a:prstGeom prst="rect">
            <a:avLst/>
          </a:prstGeom>
        </p:spPr>
      </p:pic>
      <p:sp>
        <p:nvSpPr>
          <p:cNvPr id="4" name="Footer Placeholder 1">
            <a:extLst>
              <a:ext uri="{FF2B5EF4-FFF2-40B4-BE49-F238E27FC236}">
                <a16:creationId xmlns:a16="http://schemas.microsoft.com/office/drawing/2014/main" id="{6ECAEEE2-9757-FD90-9385-4A42C3915079}"/>
              </a:ext>
            </a:extLst>
          </p:cNvPr>
          <p:cNvSpPr>
            <a:spLocks noGrp="1"/>
          </p:cNvSpPr>
          <p:nvPr>
            <p:ph type="ftr" idx="11"/>
          </p:nvPr>
        </p:nvSpPr>
        <p:spPr>
          <a:xfrm rot="16200000">
            <a:off x="-2812256" y="4272629"/>
            <a:ext cx="6172200" cy="547688"/>
          </a:xfrm>
        </p:spPr>
        <p:txBody>
          <a:bodyPr/>
          <a:lstStyle/>
          <a:p>
            <a:r>
              <a:rPr lang="it-IT" dirty="0"/>
              <a:t>Defining loneliness</a:t>
            </a:r>
          </a:p>
        </p:txBody>
      </p:sp>
    </p:spTree>
    <p:extLst>
      <p:ext uri="{BB962C8B-B14F-4D97-AF65-F5344CB8AC3E}">
        <p14:creationId xmlns:p14="http://schemas.microsoft.com/office/powerpoint/2010/main" val="212118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6B32430B-4889-E7DA-57D6-9A0F0866A3AB}"/>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2DCE417C-5038-BB9E-41DE-0F226A84020E}"/>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Google Shape;158;p7">
            <a:extLst>
              <a:ext uri="{FF2B5EF4-FFF2-40B4-BE49-F238E27FC236}">
                <a16:creationId xmlns:a16="http://schemas.microsoft.com/office/drawing/2014/main" id="{6C50D39C-748D-025C-F9B5-AE80458EB553}"/>
              </a:ext>
            </a:extLst>
          </p:cNvPr>
          <p:cNvSpPr txBox="1"/>
          <p:nvPr/>
        </p:nvSpPr>
        <p:spPr>
          <a:xfrm>
            <a:off x="1371600" y="268230"/>
            <a:ext cx="9900000"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A definition</a:t>
            </a:r>
            <a:endParaRPr sz="4800" dirty="0"/>
          </a:p>
        </p:txBody>
      </p:sp>
      <p:pic>
        <p:nvPicPr>
          <p:cNvPr id="3" name="Picture 18" descr="Immagine che contiene testo&#10;&#10;Descrizione generata automaticamente">
            <a:extLst>
              <a:ext uri="{FF2B5EF4-FFF2-40B4-BE49-F238E27FC236}">
                <a16:creationId xmlns:a16="http://schemas.microsoft.com/office/drawing/2014/main" id="{D215267F-BE20-1FCE-5CAD-51C3976EE11A}"/>
              </a:ext>
            </a:extLst>
          </p:cNvPr>
          <p:cNvPicPr>
            <a:picLocks noChangeAspect="1"/>
          </p:cNvPicPr>
          <p:nvPr/>
        </p:nvPicPr>
        <p:blipFill>
          <a:blip r:embed="rId3"/>
          <a:stretch>
            <a:fillRect/>
          </a:stretch>
        </p:blipFill>
        <p:spPr>
          <a:xfrm>
            <a:off x="14875059" y="9410701"/>
            <a:ext cx="3418804" cy="876300"/>
          </a:xfrm>
          <a:prstGeom prst="rect">
            <a:avLst/>
          </a:prstGeom>
        </p:spPr>
      </p:pic>
      <p:pic>
        <p:nvPicPr>
          <p:cNvPr id="1026" name="Picture 2" descr="Project UnLonely: Healing the Crisis of Disconnection">
            <a:extLst>
              <a:ext uri="{FF2B5EF4-FFF2-40B4-BE49-F238E27FC236}">
                <a16:creationId xmlns:a16="http://schemas.microsoft.com/office/drawing/2014/main" id="{8CD0889D-6F33-43B5-B2AC-FFD1D38BB0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03" r="31579" b="16731"/>
          <a:stretch/>
        </p:blipFill>
        <p:spPr bwMode="auto">
          <a:xfrm>
            <a:off x="9982200" y="2705100"/>
            <a:ext cx="7772400" cy="56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1F73BD-9B76-3C7A-13CB-5D09CB3C6AAC}"/>
              </a:ext>
            </a:extLst>
          </p:cNvPr>
          <p:cNvSpPr txBox="1"/>
          <p:nvPr/>
        </p:nvSpPr>
        <p:spPr>
          <a:xfrm>
            <a:off x="723900" y="2675467"/>
            <a:ext cx="8458200" cy="600164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Loneliness is a </a:t>
            </a:r>
            <a:r>
              <a:rPr lang="en-US" sz="3200" b="1" u="sng" dirty="0">
                <a:latin typeface="Arial" panose="020B0604020202020204" pitchFamily="34" charset="0"/>
                <a:cs typeface="Arial" panose="020B0604020202020204" pitchFamily="34" charset="0"/>
              </a:rPr>
              <a:t>natural biological signal</a:t>
            </a:r>
            <a:r>
              <a:rPr lang="en-US" sz="3200" b="1" dirty="0">
                <a:latin typeface="Arial" panose="020B0604020202020204" pitchFamily="34" charset="0"/>
                <a:cs typeface="Arial" panose="020B0604020202020204" pitchFamily="34" charset="0"/>
              </a:rPr>
              <a:t>, like hunger or thirst. It is a flashing warning light in our mental dashboards that indicates a problem.</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According to John Cacioppo “just as physical pain is an aversive signal that evolved to motivate one to take action that minimizes damage to one’s physical body, loneliness is an aversive state that motivates us to take action that minimizes damage to one’s social body”</a:t>
            </a:r>
            <a:endParaRPr lang="it-IT" sz="3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18A5605-E8A8-20E9-2D15-1F080839779C}"/>
              </a:ext>
            </a:extLst>
          </p:cNvPr>
          <p:cNvSpPr txBox="1"/>
          <p:nvPr/>
        </p:nvSpPr>
        <p:spPr>
          <a:xfrm>
            <a:off x="152400" y="9834104"/>
            <a:ext cx="9338732" cy="369332"/>
          </a:xfrm>
          <a:prstGeom prst="rect">
            <a:avLst/>
          </a:prstGeom>
          <a:noFill/>
        </p:spPr>
        <p:txBody>
          <a:bodyPr wrap="square">
            <a:spAutoFit/>
          </a:bodyPr>
          <a:lstStyle/>
          <a:p>
            <a:r>
              <a:rPr lang="en-US" dirty="0">
                <a:effectLst/>
              </a:rPr>
              <a:t>Nobel J. (2023). </a:t>
            </a:r>
            <a:r>
              <a:rPr lang="en-US" i="1" dirty="0">
                <a:effectLst/>
              </a:rPr>
              <a:t>Project </a:t>
            </a:r>
            <a:r>
              <a:rPr lang="en-US" i="1" dirty="0" err="1">
                <a:effectLst/>
              </a:rPr>
              <a:t>UnLonely</a:t>
            </a:r>
            <a:r>
              <a:rPr lang="en-US" i="1" dirty="0">
                <a:effectLst/>
              </a:rPr>
              <a:t>: Healing Our Crisis of Disconnection</a:t>
            </a:r>
            <a:r>
              <a:rPr lang="en-US" dirty="0">
                <a:effectLst/>
              </a:rPr>
              <a:t>. Avery.</a:t>
            </a:r>
          </a:p>
        </p:txBody>
      </p:sp>
      <p:sp>
        <p:nvSpPr>
          <p:cNvPr id="4" name="Footer Placeholder 1">
            <a:extLst>
              <a:ext uri="{FF2B5EF4-FFF2-40B4-BE49-F238E27FC236}">
                <a16:creationId xmlns:a16="http://schemas.microsoft.com/office/drawing/2014/main" id="{E085213B-022E-B1AB-B6D4-54AC087232A9}"/>
              </a:ext>
            </a:extLst>
          </p:cNvPr>
          <p:cNvSpPr>
            <a:spLocks noGrp="1"/>
          </p:cNvSpPr>
          <p:nvPr>
            <p:ph type="ftr" idx="11"/>
          </p:nvPr>
        </p:nvSpPr>
        <p:spPr>
          <a:xfrm rot="16200000">
            <a:off x="-2812256" y="4272629"/>
            <a:ext cx="6172200" cy="547688"/>
          </a:xfrm>
        </p:spPr>
        <p:txBody>
          <a:bodyPr/>
          <a:lstStyle/>
          <a:p>
            <a:r>
              <a:rPr lang="it-IT" dirty="0"/>
              <a:t>Defining loneliness</a:t>
            </a:r>
          </a:p>
        </p:txBody>
      </p:sp>
    </p:spTree>
    <p:extLst>
      <p:ext uri="{BB962C8B-B14F-4D97-AF65-F5344CB8AC3E}">
        <p14:creationId xmlns:p14="http://schemas.microsoft.com/office/powerpoint/2010/main" val="197074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A1DE8500-DBA9-5AA9-1FE2-18E2E207B851}"/>
            </a:ext>
          </a:extLst>
        </p:cNvPr>
        <p:cNvGrpSpPr/>
        <p:nvPr/>
      </p:nvGrpSpPr>
      <p:grpSpPr>
        <a:xfrm>
          <a:off x="0" y="0"/>
          <a:ext cx="0" cy="0"/>
          <a:chOff x="0" y="0"/>
          <a:chExt cx="0" cy="0"/>
        </a:xfrm>
      </p:grpSpPr>
      <p:sp>
        <p:nvSpPr>
          <p:cNvPr id="10" name="Rettangolo 5">
            <a:extLst>
              <a:ext uri="{FF2B5EF4-FFF2-40B4-BE49-F238E27FC236}">
                <a16:creationId xmlns:a16="http://schemas.microsoft.com/office/drawing/2014/main" id="{55DFEB42-D451-FD87-42A5-0B7392C7A208}"/>
              </a:ext>
            </a:extLst>
          </p:cNvPr>
          <p:cNvSpPr/>
          <p:nvPr/>
        </p:nvSpPr>
        <p:spPr>
          <a:xfrm>
            <a:off x="-152400" y="-54173"/>
            <a:ext cx="18669000" cy="1514546"/>
          </a:xfrm>
          <a:prstGeom prst="rect">
            <a:avLst/>
          </a:prstGeom>
          <a:solidFill>
            <a:srgbClr val="FFE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8" name="Google Shape;158;p7">
            <a:extLst>
              <a:ext uri="{FF2B5EF4-FFF2-40B4-BE49-F238E27FC236}">
                <a16:creationId xmlns:a16="http://schemas.microsoft.com/office/drawing/2014/main" id="{50F0BEFD-5AB7-7E35-833A-41E2F464A1EA}"/>
              </a:ext>
            </a:extLst>
          </p:cNvPr>
          <p:cNvSpPr txBox="1"/>
          <p:nvPr/>
        </p:nvSpPr>
        <p:spPr>
          <a:xfrm>
            <a:off x="2286000" y="224347"/>
            <a:ext cx="9900000" cy="957506"/>
          </a:xfrm>
          <a:prstGeom prst="rect">
            <a:avLst/>
          </a:prstGeom>
          <a:noFill/>
          <a:ln>
            <a:noFill/>
          </a:ln>
        </p:spPr>
        <p:txBody>
          <a:bodyPr spcFirstLastPara="1" wrap="square" lIns="137138" tIns="68550" rIns="137138" bIns="68550" anchor="t" anchorCtr="0">
            <a:noAutofit/>
          </a:bodyPr>
          <a:lstStyle/>
          <a:p>
            <a:pPr algn="r" rtl="0"/>
            <a:r>
              <a:rPr lang="it-IT" sz="4800" b="1" dirty="0">
                <a:solidFill>
                  <a:schemeClr val="dk1"/>
                </a:solidFill>
                <a:latin typeface="Arial"/>
                <a:ea typeface="Arial"/>
                <a:cs typeface="Arial"/>
                <a:sym typeface="Arial"/>
              </a:rPr>
              <a:t>Loneliness and health</a:t>
            </a:r>
            <a:endParaRPr sz="4800" dirty="0"/>
          </a:p>
        </p:txBody>
      </p:sp>
      <p:pic>
        <p:nvPicPr>
          <p:cNvPr id="3" name="Picture 18" descr="Immagine che contiene testo&#10;&#10;Descrizione generata automaticamente">
            <a:extLst>
              <a:ext uri="{FF2B5EF4-FFF2-40B4-BE49-F238E27FC236}">
                <a16:creationId xmlns:a16="http://schemas.microsoft.com/office/drawing/2014/main" id="{11A87252-A86F-C0BC-30A3-B82F0BF6EFFB}"/>
              </a:ext>
            </a:extLst>
          </p:cNvPr>
          <p:cNvPicPr>
            <a:picLocks noChangeAspect="1"/>
          </p:cNvPicPr>
          <p:nvPr/>
        </p:nvPicPr>
        <p:blipFill>
          <a:blip r:embed="rId3"/>
          <a:stretch>
            <a:fillRect/>
          </a:stretch>
        </p:blipFill>
        <p:spPr>
          <a:xfrm>
            <a:off x="14875059" y="9410701"/>
            <a:ext cx="3418804" cy="876300"/>
          </a:xfrm>
          <a:prstGeom prst="rect">
            <a:avLst/>
          </a:prstGeom>
        </p:spPr>
      </p:pic>
      <p:pic>
        <p:nvPicPr>
          <p:cNvPr id="5" name="Picture 4">
            <a:extLst>
              <a:ext uri="{FF2B5EF4-FFF2-40B4-BE49-F238E27FC236}">
                <a16:creationId xmlns:a16="http://schemas.microsoft.com/office/drawing/2014/main" id="{E3781DBB-82CF-EA06-AFB7-14B3CC03AD61}"/>
              </a:ext>
            </a:extLst>
          </p:cNvPr>
          <p:cNvPicPr>
            <a:picLocks noChangeAspect="1"/>
          </p:cNvPicPr>
          <p:nvPr/>
        </p:nvPicPr>
        <p:blipFill>
          <a:blip r:embed="rId4"/>
          <a:stretch>
            <a:fillRect/>
          </a:stretch>
        </p:blipFill>
        <p:spPr>
          <a:xfrm>
            <a:off x="5029081" y="1647168"/>
            <a:ext cx="8306038" cy="8144532"/>
          </a:xfrm>
          <a:prstGeom prst="rect">
            <a:avLst/>
          </a:prstGeom>
        </p:spPr>
      </p:pic>
      <p:sp>
        <p:nvSpPr>
          <p:cNvPr id="7" name="TextBox 6">
            <a:extLst>
              <a:ext uri="{FF2B5EF4-FFF2-40B4-BE49-F238E27FC236}">
                <a16:creationId xmlns:a16="http://schemas.microsoft.com/office/drawing/2014/main" id="{547D7441-1DBC-E2FF-5309-6E4CD5D19761}"/>
              </a:ext>
            </a:extLst>
          </p:cNvPr>
          <p:cNvSpPr txBox="1"/>
          <p:nvPr/>
        </p:nvSpPr>
        <p:spPr>
          <a:xfrm>
            <a:off x="13639800" y="1664247"/>
            <a:ext cx="4289534" cy="1754326"/>
          </a:xfrm>
          <a:prstGeom prst="rect">
            <a:avLst/>
          </a:prstGeom>
          <a:noFill/>
        </p:spPr>
        <p:txBody>
          <a:bodyPr wrap="square">
            <a:spAutoFit/>
          </a:bodyPr>
          <a:lstStyle/>
          <a:p>
            <a:pPr marL="285750" indent="-285750">
              <a:buFont typeface="Arial" panose="020B0604020202020204" pitchFamily="34" charset="0"/>
              <a:buChar char="•"/>
            </a:pPr>
            <a:r>
              <a:rPr lang="it-IT" dirty="0"/>
              <a:t>All-cause mortality</a:t>
            </a:r>
          </a:p>
          <a:p>
            <a:pPr marL="285750" indent="-285750">
              <a:buFont typeface="Arial" panose="020B0604020202020204" pitchFamily="34" charset="0"/>
              <a:buChar char="•"/>
            </a:pPr>
            <a:r>
              <a:rPr lang="it-IT" dirty="0"/>
              <a:t>Cardiovascular disease </a:t>
            </a:r>
          </a:p>
          <a:p>
            <a:pPr marL="285750" indent="-285750">
              <a:buFont typeface="Arial" panose="020B0604020202020204" pitchFamily="34" charset="0"/>
              <a:buChar char="•"/>
            </a:pPr>
            <a:r>
              <a:rPr lang="it-IT" dirty="0"/>
              <a:t>Cancer</a:t>
            </a:r>
          </a:p>
          <a:p>
            <a:pPr marL="285750" indent="-285750">
              <a:buFont typeface="Arial" panose="020B0604020202020204" pitchFamily="34" charset="0"/>
              <a:buChar char="•"/>
            </a:pPr>
            <a:r>
              <a:rPr lang="it-IT" dirty="0"/>
              <a:t>Renal disease</a:t>
            </a:r>
          </a:p>
          <a:p>
            <a:pPr marL="285750" indent="-285750">
              <a:buFont typeface="Arial" panose="020B0604020202020204" pitchFamily="34" charset="0"/>
              <a:buChar char="•"/>
            </a:pPr>
            <a:r>
              <a:rPr lang="it-IT" dirty="0"/>
              <a:t>Various (including neurological disease)</a:t>
            </a:r>
          </a:p>
        </p:txBody>
      </p:sp>
      <p:sp>
        <p:nvSpPr>
          <p:cNvPr id="2" name="Footer Placeholder 1">
            <a:extLst>
              <a:ext uri="{FF2B5EF4-FFF2-40B4-BE49-F238E27FC236}">
                <a16:creationId xmlns:a16="http://schemas.microsoft.com/office/drawing/2014/main" id="{2AE30BC6-5C0A-C082-93C9-DAA1AC936FF6}"/>
              </a:ext>
            </a:extLst>
          </p:cNvPr>
          <p:cNvSpPr>
            <a:spLocks noGrp="1"/>
          </p:cNvSpPr>
          <p:nvPr>
            <p:ph type="ftr" idx="11"/>
          </p:nvPr>
        </p:nvSpPr>
        <p:spPr>
          <a:xfrm rot="16200000">
            <a:off x="-2812256" y="4272629"/>
            <a:ext cx="6172200" cy="547688"/>
          </a:xfrm>
        </p:spPr>
        <p:txBody>
          <a:bodyPr/>
          <a:lstStyle/>
          <a:p>
            <a:r>
              <a:rPr lang="it-IT" dirty="0"/>
              <a:t>Loneliness and (adolescent) health</a:t>
            </a:r>
          </a:p>
        </p:txBody>
      </p:sp>
    </p:spTree>
    <p:extLst>
      <p:ext uri="{BB962C8B-B14F-4D97-AF65-F5344CB8AC3E}">
        <p14:creationId xmlns:p14="http://schemas.microsoft.com/office/powerpoint/2010/main" val="2667561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38E25EE4DD3194FB7C5D24153AF5980" ma:contentTypeVersion="11" ma:contentTypeDescription="Creare un nuovo documento." ma:contentTypeScope="" ma:versionID="be4d34ca6ddd783c46d7c22b72a4807d">
  <xsd:schema xmlns:xsd="http://www.w3.org/2001/XMLSchema" xmlns:xs="http://www.w3.org/2001/XMLSchema" xmlns:p="http://schemas.microsoft.com/office/2006/metadata/properties" xmlns:ns3="8d216846-e786-44df-ab52-80a8a19f82f4" xmlns:ns4="ef5c9576-514f-40ef-8442-fc7ce58c4f55" targetNamespace="http://schemas.microsoft.com/office/2006/metadata/properties" ma:root="true" ma:fieldsID="8dc048d7e35b5c29f6ea70cc72d6185f" ns3:_="" ns4:_="">
    <xsd:import namespace="8d216846-e786-44df-ab52-80a8a19f82f4"/>
    <xsd:import namespace="ef5c9576-514f-40ef-8442-fc7ce58c4f5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216846-e786-44df-ab52-80a8a19f82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5c9576-514f-40ef-8442-fc7ce58c4f55"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element name="SharingHintHash" ma:index="12"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EB09D7-76A3-4AC6-9115-08FD3598D1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216846-e786-44df-ab52-80a8a19f82f4"/>
    <ds:schemaRef ds:uri="ef5c9576-514f-40ef-8442-fc7ce58c4f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D019A7-98F8-4D4E-9A7A-566E105ED787}">
  <ds:schemaRefs>
    <ds:schemaRef ds:uri="http://schemas.microsoft.com/sharepoint/v3/contenttype/forms"/>
  </ds:schemaRefs>
</ds:datastoreItem>
</file>

<file path=customXml/itemProps3.xml><?xml version="1.0" encoding="utf-8"?>
<ds:datastoreItem xmlns:ds="http://schemas.openxmlformats.org/officeDocument/2006/customXml" ds:itemID="{278B67F9-6149-4F1D-B619-506A6E653622}">
  <ds:schemaRefs>
    <ds:schemaRef ds:uri="http://schemas.microsoft.com/office/2006/metadata/properties"/>
    <ds:schemaRef ds:uri="http://purl.org/dc/dcmitype/"/>
    <ds:schemaRef ds:uri="http://purl.org/dc/elements/1.1/"/>
    <ds:schemaRef ds:uri="http://schemas.microsoft.com/office/2006/documentManagement/types"/>
    <ds:schemaRef ds:uri="http://www.w3.org/XML/1998/namespace"/>
    <ds:schemaRef ds:uri="http://schemas.openxmlformats.org/package/2006/metadata/core-properties"/>
    <ds:schemaRef ds:uri="ef5c9576-514f-40ef-8442-fc7ce58c4f55"/>
    <ds:schemaRef ds:uri="http://purl.org/dc/terms/"/>
    <ds:schemaRef ds:uri="http://schemas.microsoft.com/office/infopath/2007/PartnerControls"/>
    <ds:schemaRef ds:uri="8d216846-e786-44df-ab52-80a8a19f82f4"/>
  </ds:schemaRefs>
</ds:datastoreItem>
</file>

<file path=docProps/app.xml><?xml version="1.0" encoding="utf-8"?>
<Properties xmlns="http://schemas.openxmlformats.org/officeDocument/2006/extended-properties" xmlns:vt="http://schemas.openxmlformats.org/officeDocument/2006/docPropsVTypes">
  <Template/>
  <TotalTime>3929</TotalTime>
  <Words>6068</Words>
  <Application>Microsoft Office PowerPoint</Application>
  <PresentationFormat>Custom</PresentationFormat>
  <Paragraphs>450</Paragraphs>
  <Slides>44</Slides>
  <Notes>35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44</vt:i4>
      </vt:variant>
    </vt:vector>
  </HeadingPairs>
  <TitlesOfParts>
    <vt:vector size="55" baseType="lpstr">
      <vt:lpstr>Akzidenz-Grotesk Pro Regular</vt:lpstr>
      <vt:lpstr>Aptos</vt:lpstr>
      <vt:lpstr>Arial</vt:lpstr>
      <vt:lpstr>Arial Hebrew Scholar</vt:lpstr>
      <vt:lpstr>ArialMT</vt:lpstr>
      <vt:lpstr>Avenir</vt:lpstr>
      <vt:lpstr>Calibri</vt:lpstr>
      <vt:lpstr>Times New Roman</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design</dc:title>
  <dc:creator>Laura Marciano</dc:creator>
  <cp:keywords>DAE_j-VvyXo,BAC8lWHNT3o</cp:keywords>
  <cp:lastModifiedBy>laura marciano</cp:lastModifiedBy>
  <cp:revision>350</cp:revision>
  <cp:lastPrinted>2025-02-27T22:02:25Z</cp:lastPrinted>
  <dcterms:created xsi:type="dcterms:W3CDTF">2022-05-02T15:45:31Z</dcterms:created>
  <dcterms:modified xsi:type="dcterms:W3CDTF">2025-03-04T03:07:08Z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2022-05-02T00:00:00Z</vt:filetime>
  </property>
  <property fmtid="{D5CDD505-2E9C-101B-9397-08002B2CF9AE}" pid="3" name="Creator">
    <vt:lpwstr>Canva</vt:lpwstr>
  </property>
  <property fmtid="{D5CDD505-2E9C-101B-9397-08002B2CF9AE}" pid="4" name="LastSaved">
    <vt:filetime>2022-05-02T00:00:00Z</vt:filetime>
  </property>
  <property fmtid="{D5CDD505-2E9C-101B-9397-08002B2CF9AE}" pid="5" name="ContentTypeId">
    <vt:lpwstr>0x010100E38E25EE4DD3194FB7C5D24153AF5980</vt:lpwstr>
  </property>
</Properties>
</file>