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4" r:id="rId5"/>
  </p:sldMasterIdLst>
  <p:notesMasterIdLst>
    <p:notesMasterId r:id="rId19"/>
  </p:notesMasterIdLst>
  <p:sldIdLst>
    <p:sldId id="312" r:id="rId6"/>
    <p:sldId id="269" r:id="rId7"/>
    <p:sldId id="337" r:id="rId8"/>
    <p:sldId id="346" r:id="rId9"/>
    <p:sldId id="325" r:id="rId10"/>
    <p:sldId id="257" r:id="rId11"/>
    <p:sldId id="339" r:id="rId12"/>
    <p:sldId id="343" r:id="rId13"/>
    <p:sldId id="340" r:id="rId14"/>
    <p:sldId id="342" r:id="rId15"/>
    <p:sldId id="341" r:id="rId16"/>
    <p:sldId id="296" r:id="rId17"/>
    <p:sldId id="344" r:id="rId1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2576"/>
    <a:srgbClr val="FF9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255FC-7E80-1284-B777-D48587FCEA99}" v="9" dt="2025-04-28T11:43:08.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66" autoAdjust="0"/>
  </p:normalViewPr>
  <p:slideViewPr>
    <p:cSldViewPr snapToGrid="0">
      <p:cViewPr varScale="1">
        <p:scale>
          <a:sx n="72" d="100"/>
          <a:sy n="72" d="100"/>
        </p:scale>
        <p:origin x="828"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jamesbevan\Downloads\Trends%20(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Are Aged under 65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Sheet1!$A$14</c:f>
              <c:strCache>
                <c:ptCount val="1"/>
                <c:pt idx="0">
                  <c:v>Aged under 65</c:v>
                </c:pt>
              </c:strCache>
            </c:strRef>
          </c:tx>
          <c:dPt>
            <c:idx val="0"/>
            <c:bubble3D val="0"/>
            <c:spPr>
              <a:solidFill>
                <a:srgbClr val="E52576"/>
              </a:solidFill>
              <a:ln w="19050">
                <a:solidFill>
                  <a:schemeClr val="lt1"/>
                </a:solidFill>
              </a:ln>
              <a:effectLst/>
            </c:spPr>
            <c:extLst>
              <c:ext xmlns:c16="http://schemas.microsoft.com/office/drawing/2014/chart" uri="{C3380CC4-5D6E-409C-BE32-E72D297353CC}">
                <c16:uniqueId val="{00000001-4800-4505-9662-E38FA409C577}"/>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4800-4505-9662-E38FA409C577}"/>
              </c:ext>
            </c:extLst>
          </c:dPt>
          <c:val>
            <c:numRef>
              <c:f>Sheet1!$B$14:$C$14</c:f>
              <c:numCache>
                <c:formatCode>0%</c:formatCode>
                <c:ptCount val="2"/>
                <c:pt idx="0">
                  <c:v>0.83</c:v>
                </c:pt>
                <c:pt idx="1">
                  <c:v>0.17000000000000004</c:v>
                </c:pt>
              </c:numCache>
            </c:numRef>
          </c:val>
          <c:extLst>
            <c:ext xmlns:c16="http://schemas.microsoft.com/office/drawing/2014/chart" uri="{C3380CC4-5D6E-409C-BE32-E72D297353CC}">
              <c16:uniqueId val="{00000004-4800-4505-9662-E38FA409C57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Have</a:t>
            </a:r>
            <a:r>
              <a:rPr lang="en-GB" baseline="0"/>
              <a:t> </a:t>
            </a:r>
            <a:r>
              <a:rPr lang="en-GB"/>
              <a:t>Experienced Prejudice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Sheet1!$A$13</c:f>
              <c:strCache>
                <c:ptCount val="1"/>
                <c:pt idx="0">
                  <c:v>Experienced Prejudice</c:v>
                </c:pt>
              </c:strCache>
            </c:strRef>
          </c:tx>
          <c:dPt>
            <c:idx val="0"/>
            <c:bubble3D val="0"/>
            <c:spPr>
              <a:solidFill>
                <a:srgbClr val="E52576"/>
              </a:solidFill>
              <a:ln w="19050">
                <a:solidFill>
                  <a:schemeClr val="lt1"/>
                </a:solidFill>
              </a:ln>
              <a:effectLst/>
            </c:spPr>
            <c:extLst>
              <c:ext xmlns:c16="http://schemas.microsoft.com/office/drawing/2014/chart" uri="{C3380CC4-5D6E-409C-BE32-E72D297353CC}">
                <c16:uniqueId val="{00000001-2674-4B8F-BAF1-6F9D3B2275AD}"/>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2674-4B8F-BAF1-6F9D3B2275AD}"/>
              </c:ext>
            </c:extLst>
          </c:dPt>
          <c:val>
            <c:numRef>
              <c:f>Sheet1!$B$13:$C$13</c:f>
              <c:numCache>
                <c:formatCode>0%</c:formatCode>
                <c:ptCount val="2"/>
                <c:pt idx="0">
                  <c:v>0.59</c:v>
                </c:pt>
                <c:pt idx="1">
                  <c:v>0.41000000000000003</c:v>
                </c:pt>
              </c:numCache>
            </c:numRef>
          </c:val>
          <c:extLst>
            <c:ext xmlns:c16="http://schemas.microsoft.com/office/drawing/2014/chart" uri="{C3380CC4-5D6E-409C-BE32-E72D297353CC}">
              <c16:uniqueId val="{00000004-2674-4B8F-BAF1-6F9D3B2275A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Have a Long Term Disability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Sheet1!$A$12</c:f>
              <c:strCache>
                <c:ptCount val="1"/>
                <c:pt idx="0">
                  <c:v>Long Term Disability</c:v>
                </c:pt>
              </c:strCache>
            </c:strRef>
          </c:tx>
          <c:dPt>
            <c:idx val="0"/>
            <c:bubble3D val="0"/>
            <c:spPr>
              <a:solidFill>
                <a:srgbClr val="E52576"/>
              </a:solidFill>
              <a:ln w="19050">
                <a:solidFill>
                  <a:schemeClr val="lt1"/>
                </a:solidFill>
              </a:ln>
              <a:effectLst/>
            </c:spPr>
            <c:extLst>
              <c:ext xmlns:c16="http://schemas.microsoft.com/office/drawing/2014/chart" uri="{C3380CC4-5D6E-409C-BE32-E72D297353CC}">
                <c16:uniqueId val="{00000001-1661-44A9-A0BB-2B29795650BF}"/>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1661-44A9-A0BB-2B29795650BF}"/>
              </c:ext>
            </c:extLst>
          </c:dPt>
          <c:val>
            <c:numRef>
              <c:f>Sheet1!$B$12:$C$12</c:f>
              <c:numCache>
                <c:formatCode>0%</c:formatCode>
                <c:ptCount val="2"/>
                <c:pt idx="0">
                  <c:v>0.41</c:v>
                </c:pt>
                <c:pt idx="1">
                  <c:v>0.59000000000000008</c:v>
                </c:pt>
              </c:numCache>
            </c:numRef>
          </c:val>
          <c:extLst>
            <c:ext xmlns:c16="http://schemas.microsoft.com/office/drawing/2014/chart" uri="{C3380CC4-5D6E-409C-BE32-E72D297353CC}">
              <c16:uniqueId val="{00000004-1661-44A9-A0BB-2B29795650B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Are Acutely Poor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Sheet1!$A$10</c:f>
              <c:strCache>
                <c:ptCount val="1"/>
                <c:pt idx="0">
                  <c:v>Acutely Poor</c:v>
                </c:pt>
              </c:strCache>
            </c:strRef>
          </c:tx>
          <c:spPr>
            <a:solidFill>
              <a:schemeClr val="accent5">
                <a:lumMod val="20000"/>
                <a:lumOff val="80000"/>
              </a:schemeClr>
            </a:solidFill>
          </c:spPr>
          <c:dPt>
            <c:idx val="0"/>
            <c:bubble3D val="0"/>
            <c:spPr>
              <a:solidFill>
                <a:srgbClr val="E52576"/>
              </a:solidFill>
              <a:ln w="19050">
                <a:solidFill>
                  <a:schemeClr val="lt1"/>
                </a:solidFill>
              </a:ln>
              <a:effectLst/>
            </c:spPr>
            <c:extLst>
              <c:ext xmlns:c16="http://schemas.microsoft.com/office/drawing/2014/chart" uri="{C3380CC4-5D6E-409C-BE32-E72D297353CC}">
                <c16:uniqueId val="{00000001-4F2E-4236-B26D-3EE1231CEAFE}"/>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4F2E-4236-B26D-3EE1231CEAFE}"/>
              </c:ext>
            </c:extLst>
          </c:dPt>
          <c:val>
            <c:numRef>
              <c:f>Sheet1!$B$10:$C$10</c:f>
              <c:numCache>
                <c:formatCode>0%</c:formatCode>
                <c:ptCount val="2"/>
                <c:pt idx="0">
                  <c:v>0.6</c:v>
                </c:pt>
                <c:pt idx="1">
                  <c:v>0.4</c:v>
                </c:pt>
              </c:numCache>
            </c:numRef>
          </c:val>
          <c:extLst>
            <c:ext xmlns:c16="http://schemas.microsoft.com/office/drawing/2014/chart" uri="{C3380CC4-5D6E-409C-BE32-E72D297353CC}">
              <c16:uniqueId val="{00000004-4F2E-4236-B26D-3EE1231CEAF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Are Single &amp; Living Alone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Sheet1!$A$11</c:f>
              <c:strCache>
                <c:ptCount val="1"/>
                <c:pt idx="0">
                  <c:v>Single &amp; Living Alone</c:v>
                </c:pt>
              </c:strCache>
            </c:strRef>
          </c:tx>
          <c:dPt>
            <c:idx val="0"/>
            <c:bubble3D val="0"/>
            <c:spPr>
              <a:solidFill>
                <a:srgbClr val="E52576"/>
              </a:solidFill>
              <a:ln w="19050">
                <a:solidFill>
                  <a:schemeClr val="lt1"/>
                </a:solidFill>
              </a:ln>
              <a:effectLst/>
            </c:spPr>
            <c:extLst>
              <c:ext xmlns:c16="http://schemas.microsoft.com/office/drawing/2014/chart" uri="{C3380CC4-5D6E-409C-BE32-E72D297353CC}">
                <c16:uniqueId val="{00000001-C536-4FD6-A23D-A83F39992C03}"/>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C536-4FD6-A23D-A83F39992C03}"/>
              </c:ext>
            </c:extLst>
          </c:dPt>
          <c:val>
            <c:numRef>
              <c:f>Sheet1!$B$11:$C$11</c:f>
              <c:numCache>
                <c:formatCode>0%</c:formatCode>
                <c:ptCount val="2"/>
                <c:pt idx="0">
                  <c:v>0.5</c:v>
                </c:pt>
                <c:pt idx="1">
                  <c:v>0.5</c:v>
                </c:pt>
              </c:numCache>
            </c:numRef>
          </c:val>
          <c:extLst>
            <c:ext xmlns:c16="http://schemas.microsoft.com/office/drawing/2014/chart" uri="{C3380CC4-5D6E-409C-BE32-E72D297353CC}">
              <c16:uniqueId val="{00000004-C536-4FD6-A23D-A83F39992C0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Severe Loneliness Prevalence in London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E52576"/>
            </a:solidFill>
            <a:ln>
              <a:noFill/>
            </a:ln>
            <a:effectLst/>
          </c:spPr>
          <c:invertIfNegative val="0"/>
          <c:dPt>
            <c:idx val="0"/>
            <c:invertIfNegative val="0"/>
            <c:bubble3D val="0"/>
            <c:spPr>
              <a:solidFill>
                <a:srgbClr val="E52576">
                  <a:alpha val="32425"/>
                </a:srgbClr>
              </a:solidFill>
              <a:ln>
                <a:noFill/>
              </a:ln>
              <a:effectLst/>
            </c:spPr>
            <c:extLst>
              <c:ext xmlns:c16="http://schemas.microsoft.com/office/drawing/2014/chart" uri="{C3380CC4-5D6E-409C-BE32-E72D297353CC}">
                <c16:uniqueId val="{00000001-1994-E34E-BA5B-E5AD3FBF1D70}"/>
              </c:ext>
            </c:extLst>
          </c:dPt>
          <c:cat>
            <c:strRef>
              <c:f>Sheet1!$A$2:$A$8</c:f>
              <c:strCache>
                <c:ptCount val="7"/>
                <c:pt idx="0">
                  <c:v>London Average</c:v>
                </c:pt>
                <c:pt idx="1">
                  <c:v>Young People</c:v>
                </c:pt>
                <c:pt idx="2">
                  <c:v>Single Parents</c:v>
                </c:pt>
                <c:pt idx="3">
                  <c:v>Ethnic minority groups</c:v>
                </c:pt>
                <c:pt idx="4">
                  <c:v>LGBTQ+</c:v>
                </c:pt>
                <c:pt idx="5">
                  <c:v>Low-income</c:v>
                </c:pt>
                <c:pt idx="6">
                  <c:v>Deaf and Disabled</c:v>
                </c:pt>
              </c:strCache>
            </c:strRef>
          </c:cat>
          <c:val>
            <c:numRef>
              <c:f>Sheet1!$B$2:$B$8</c:f>
              <c:numCache>
                <c:formatCode>0%</c:formatCode>
                <c:ptCount val="7"/>
                <c:pt idx="0">
                  <c:v>0.08</c:v>
                </c:pt>
                <c:pt idx="1">
                  <c:v>0.12</c:v>
                </c:pt>
                <c:pt idx="2">
                  <c:v>0.12</c:v>
                </c:pt>
                <c:pt idx="3">
                  <c:v>0.14000000000000001</c:v>
                </c:pt>
                <c:pt idx="4">
                  <c:v>0.15</c:v>
                </c:pt>
                <c:pt idx="5">
                  <c:v>0.18</c:v>
                </c:pt>
                <c:pt idx="6">
                  <c:v>0.18</c:v>
                </c:pt>
              </c:numCache>
            </c:numRef>
          </c:val>
          <c:extLst>
            <c:ext xmlns:c16="http://schemas.microsoft.com/office/drawing/2014/chart" uri="{C3380CC4-5D6E-409C-BE32-E72D297353CC}">
              <c16:uniqueId val="{00000002-1994-E34E-BA5B-E5AD3FBF1D70}"/>
            </c:ext>
          </c:extLst>
        </c:ser>
        <c:dLbls>
          <c:showLegendKey val="0"/>
          <c:showVal val="0"/>
          <c:showCatName val="0"/>
          <c:showSerName val="0"/>
          <c:showPercent val="0"/>
          <c:showBubbleSize val="0"/>
        </c:dLbls>
        <c:gapWidth val="96"/>
        <c:overlap val="-27"/>
        <c:axId val="186780784"/>
        <c:axId val="154397072"/>
      </c:barChart>
      <c:catAx>
        <c:axId val="18678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4397072"/>
        <c:crosses val="autoZero"/>
        <c:auto val="1"/>
        <c:lblAlgn val="ctr"/>
        <c:lblOffset val="100"/>
        <c:noMultiLvlLbl val="0"/>
      </c:catAx>
      <c:valAx>
        <c:axId val="154397072"/>
        <c:scaling>
          <c:orientation val="minMax"/>
          <c:max val="0.2"/>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80784"/>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[Trends (2).xlsx]Sheet2!PivotTable8</c:name>
    <c:fmtId val="0"/>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b="0" i="0" u="none" strike="noStrike" kern="1200" spc="0" baseline="0">
                <a:solidFill>
                  <a:prstClr val="black">
                    <a:lumMod val="65000"/>
                    <a:lumOff val="35000"/>
                  </a:prstClr>
                </a:solidFill>
                <a:effectLst/>
              </a:rPr>
              <a:t>The percentage of adults (aged 16 and over) that responded to the question "How often do you feel lonely?" with "Always or often"</a:t>
            </a:r>
            <a:endParaRPr lang="en-GB" sz="2000"/>
          </a:p>
        </c:rich>
      </c:tx>
      <c:layout>
        <c:manualLayout>
          <c:xMode val="edge"/>
          <c:yMode val="edge"/>
          <c:x val="9.813758352641834E-2"/>
          <c:y val="2.074431811221260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GB"/>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5579357049872603"/>
          <c:y val="0.29000378235504481"/>
          <c:w val="0.70861606115073728"/>
          <c:h val="0.56610673770084796"/>
        </c:manualLayout>
      </c:layout>
      <c:barChart>
        <c:barDir val="col"/>
        <c:grouping val="clustered"/>
        <c:varyColors val="0"/>
        <c:ser>
          <c:idx val="0"/>
          <c:order val="0"/>
          <c:tx>
            <c:strRef>
              <c:f>Sheet2!$B$1:$B$2</c:f>
              <c:strCache>
                <c:ptCount val="1"/>
                <c:pt idx="0">
                  <c:v>2019/20 - 20/21</c:v>
                </c:pt>
              </c:strCache>
            </c:strRef>
          </c:tx>
          <c:spPr>
            <a:solidFill>
              <a:srgbClr val="E52576"/>
            </a:solidFill>
            <a:ln>
              <a:noFill/>
            </a:ln>
            <a:effectLst/>
          </c:spPr>
          <c:invertIfNegative val="0"/>
          <c:errBars>
            <c:errBarType val="both"/>
            <c:errValType val="cust"/>
            <c:noEndCap val="0"/>
            <c:plus>
              <c:numRef>
                <c:f>'Sheet 1 - Trends (2)'!$S$3:$S$5</c:f>
                <c:numCache>
                  <c:formatCode>General</c:formatCode>
                  <c:ptCount val="3"/>
                  <c:pt idx="0">
                    <c:v>7.9299999999999926E-2</c:v>
                  </c:pt>
                  <c:pt idx="1">
                    <c:v>8.3400000000000141E-2</c:v>
                  </c:pt>
                  <c:pt idx="2">
                    <c:v>8.5500000000000576E-2</c:v>
                  </c:pt>
                </c:numCache>
              </c:numRef>
            </c:plus>
            <c:minus>
              <c:numRef>
                <c:f>'Sheet 1 - Trends (2)'!$R$3:$R$5</c:f>
                <c:numCache>
                  <c:formatCode>General</c:formatCode>
                  <c:ptCount val="3"/>
                  <c:pt idx="0">
                    <c:v>7.7799999999999869E-2</c:v>
                  </c:pt>
                  <c:pt idx="1">
                    <c:v>8.1799999999999429E-2</c:v>
                  </c:pt>
                  <c:pt idx="2">
                    <c:v>8.2799999999999763E-2</c:v>
                  </c:pt>
                </c:numCache>
              </c:numRef>
            </c:minus>
            <c:spPr>
              <a:noFill/>
              <a:ln w="9525" cap="flat" cmpd="sng" algn="ctr">
                <a:solidFill>
                  <a:schemeClr val="tx1">
                    <a:lumMod val="65000"/>
                    <a:lumOff val="35000"/>
                  </a:schemeClr>
                </a:solidFill>
                <a:round/>
              </a:ln>
              <a:effectLst/>
            </c:spPr>
          </c:errBars>
          <c:cat>
            <c:strRef>
              <c:f>'Sheet 1 - Trends (2)'!$S$3:$S$5</c:f>
              <c:strCache>
                <c:ptCount val="3"/>
                <c:pt idx="0">
                  <c:v>England</c:v>
                </c:pt>
                <c:pt idx="1">
                  <c:v>Kensington and Chelsea</c:v>
                </c:pt>
                <c:pt idx="2">
                  <c:v>Westminster</c:v>
                </c:pt>
              </c:strCache>
            </c:strRef>
          </c:cat>
          <c:val>
            <c:numRef>
              <c:f>'Sheet 1 - Trends (2)'!$S$3:$S$5</c:f>
              <c:numCache>
                <c:formatCode>General</c:formatCode>
                <c:ptCount val="3"/>
                <c:pt idx="0">
                  <c:v>6.0305999999999997</c:v>
                </c:pt>
                <c:pt idx="1">
                  <c:v>5.6604000000000001</c:v>
                </c:pt>
                <c:pt idx="2">
                  <c:v>6.9987000000000004</c:v>
                </c:pt>
              </c:numCache>
            </c:numRef>
          </c:val>
          <c:extLst>
            <c:ext xmlns:c16="http://schemas.microsoft.com/office/drawing/2014/chart" uri="{C3380CC4-5D6E-409C-BE32-E72D297353CC}">
              <c16:uniqueId val="{00000000-6492-4942-96C3-19703752BF4A}"/>
            </c:ext>
          </c:extLst>
        </c:ser>
        <c:ser>
          <c:idx val="1"/>
          <c:order val="1"/>
          <c:tx>
            <c:strRef>
              <c:f>Sheet2!$C$1:$C$2</c:f>
              <c:strCache>
                <c:ptCount val="1"/>
                <c:pt idx="0">
                  <c:v>2020/21 - 21/22</c:v>
                </c:pt>
              </c:strCache>
            </c:strRef>
          </c:tx>
          <c:spPr>
            <a:solidFill>
              <a:srgbClr val="E52576">
                <a:alpha val="74902"/>
              </a:srgbClr>
            </a:solidFill>
            <a:ln>
              <a:noFill/>
            </a:ln>
            <a:effectLst/>
          </c:spPr>
          <c:invertIfNegative val="0"/>
          <c:errBars>
            <c:errBarType val="both"/>
            <c:errValType val="cust"/>
            <c:noEndCap val="0"/>
            <c:plus>
              <c:numRef>
                <c:f>'Sheet 1 - Trends (2)'!$S$9:$S$11</c:f>
                <c:numCache>
                  <c:formatCode>General</c:formatCode>
                  <c:ptCount val="3"/>
                  <c:pt idx="0">
                    <c:v>1.5495999999999999</c:v>
                  </c:pt>
                  <c:pt idx="1">
                    <c:v>1.5586000000000002</c:v>
                  </c:pt>
                  <c:pt idx="2">
                    <c:v>1.5181999999999993</c:v>
                  </c:pt>
                </c:numCache>
              </c:numRef>
            </c:plus>
            <c:minus>
              <c:numRef>
                <c:f>'Sheet 1 - Trends (2)'!$R$9:$R$11</c:f>
                <c:numCache>
                  <c:formatCode>General</c:formatCode>
                  <c:ptCount val="3"/>
                  <c:pt idx="0">
                    <c:v>1.4806999999999997</c:v>
                  </c:pt>
                  <c:pt idx="1">
                    <c:v>1.5151000000000003</c:v>
                  </c:pt>
                  <c:pt idx="2">
                    <c:v>1.5121000000000002</c:v>
                  </c:pt>
                </c:numCache>
              </c:numRef>
            </c:minus>
            <c:spPr>
              <a:noFill/>
              <a:ln w="9525" cap="flat" cmpd="sng" algn="ctr">
                <a:solidFill>
                  <a:schemeClr val="tx1">
                    <a:lumMod val="65000"/>
                    <a:lumOff val="35000"/>
                  </a:schemeClr>
                </a:solidFill>
                <a:round/>
              </a:ln>
              <a:effectLst/>
            </c:spPr>
          </c:errBars>
          <c:cat>
            <c:strRef>
              <c:f>'Sheet 1 - Trends (2)'!$S$3:$S$5</c:f>
              <c:strCache>
                <c:ptCount val="3"/>
                <c:pt idx="0">
                  <c:v>England</c:v>
                </c:pt>
                <c:pt idx="1">
                  <c:v>Kensington and Chelsea</c:v>
                </c:pt>
                <c:pt idx="2">
                  <c:v>Westminster</c:v>
                </c:pt>
              </c:strCache>
            </c:strRef>
          </c:cat>
          <c:val>
            <c:numRef>
              <c:f>'Sheet 1 - Trends (2)'!$S$3:$S$5</c:f>
              <c:numCache>
                <c:formatCode>General</c:formatCode>
                <c:ptCount val="3"/>
                <c:pt idx="0">
                  <c:v>6.6589999999999998</c:v>
                </c:pt>
                <c:pt idx="1">
                  <c:v>6.3307000000000002</c:v>
                </c:pt>
                <c:pt idx="2">
                  <c:v>6.2599</c:v>
                </c:pt>
              </c:numCache>
            </c:numRef>
          </c:val>
          <c:extLst>
            <c:ext xmlns:c16="http://schemas.microsoft.com/office/drawing/2014/chart" uri="{C3380CC4-5D6E-409C-BE32-E72D297353CC}">
              <c16:uniqueId val="{00000001-6492-4942-96C3-19703752BF4A}"/>
            </c:ext>
          </c:extLst>
        </c:ser>
        <c:ser>
          <c:idx val="2"/>
          <c:order val="2"/>
          <c:tx>
            <c:strRef>
              <c:f>Sheet2!$D$1:$D$2</c:f>
              <c:strCache>
                <c:ptCount val="1"/>
                <c:pt idx="0">
                  <c:v>2021/22 - 22/23</c:v>
                </c:pt>
              </c:strCache>
            </c:strRef>
          </c:tx>
          <c:spPr>
            <a:solidFill>
              <a:srgbClr val="E52576">
                <a:alpha val="58824"/>
              </a:srgbClr>
            </a:solidFill>
            <a:ln>
              <a:noFill/>
            </a:ln>
            <a:effectLst/>
          </c:spPr>
          <c:invertIfNegative val="0"/>
          <c:dLbls>
            <c:dLbl>
              <c:idx val="0"/>
              <c:layout>
                <c:manualLayout>
                  <c:x val="6.6933474259359735E-2"/>
                  <c:y val="-2.8457292102675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92-4942-96C3-19703752BF4A}"/>
                </c:ext>
              </c:extLst>
            </c:dLbl>
            <c:dLbl>
              <c:idx val="1"/>
              <c:layout>
                <c:manualLayout>
                  <c:x val="7.1497120231588857E-2"/>
                  <c:y val="-1.1382916841070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92-4942-96C3-19703752BF4A}"/>
                </c:ext>
              </c:extLst>
            </c:dLbl>
            <c:dLbl>
              <c:idx val="2"/>
              <c:layout>
                <c:manualLayout>
                  <c:x val="7.7581981527894292E-2"/>
                  <c:y val="-8.537187630802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92-4942-96C3-19703752BF4A}"/>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rgbClr val="E5257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 1 - Trends (2)'!$R$6:$R$8</c:f>
                <c:numCache>
                  <c:formatCode>General</c:formatCode>
                  <c:ptCount val="3"/>
                  <c:pt idx="0">
                    <c:v>1.5639000000000003</c:v>
                  </c:pt>
                  <c:pt idx="1">
                    <c:v>1.4245000000000001</c:v>
                  </c:pt>
                  <c:pt idx="2">
                    <c:v>1.4070999999999998</c:v>
                  </c:pt>
                </c:numCache>
              </c:numRef>
            </c:plus>
            <c:minus>
              <c:numRef>
                <c:f>'Sheet 1 - Trends (2)'!$R$6:$R$8</c:f>
                <c:numCache>
                  <c:formatCode>General</c:formatCode>
                  <c:ptCount val="3"/>
                  <c:pt idx="0">
                    <c:v>1.5639000000000003</c:v>
                  </c:pt>
                  <c:pt idx="1">
                    <c:v>1.4245000000000001</c:v>
                  </c:pt>
                  <c:pt idx="2">
                    <c:v>1.4070999999999998</c:v>
                  </c:pt>
                </c:numCache>
              </c:numRef>
            </c:minus>
            <c:spPr>
              <a:noFill/>
              <a:ln w="9525" cap="flat" cmpd="sng" algn="ctr">
                <a:solidFill>
                  <a:schemeClr val="tx1">
                    <a:lumMod val="65000"/>
                    <a:lumOff val="35000"/>
                  </a:schemeClr>
                </a:solidFill>
                <a:round/>
              </a:ln>
              <a:effectLst/>
            </c:spPr>
          </c:errBars>
          <c:cat>
            <c:strRef>
              <c:f>'Sheet 1 - Trends (2)'!$S$3:$S$5</c:f>
              <c:strCache>
                <c:ptCount val="3"/>
                <c:pt idx="0">
                  <c:v>England</c:v>
                </c:pt>
                <c:pt idx="1">
                  <c:v>Kensington and Chelsea</c:v>
                </c:pt>
                <c:pt idx="2">
                  <c:v>Westminster</c:v>
                </c:pt>
              </c:strCache>
            </c:strRef>
          </c:cat>
          <c:val>
            <c:numRef>
              <c:f>'Sheet 1 - Trends (2)'!$S$3:$S$5</c:f>
              <c:numCache>
                <c:formatCode>General</c:formatCode>
                <c:ptCount val="3"/>
                <c:pt idx="0">
                  <c:v>6.8323999999999998</c:v>
                </c:pt>
                <c:pt idx="1">
                  <c:v>6.4233000000000002</c:v>
                </c:pt>
                <c:pt idx="2">
                  <c:v>6.0240999999999998</c:v>
                </c:pt>
              </c:numCache>
            </c:numRef>
          </c:val>
          <c:extLst>
            <c:ext xmlns:c16="http://schemas.microsoft.com/office/drawing/2014/chart" uri="{C3380CC4-5D6E-409C-BE32-E72D297353CC}">
              <c16:uniqueId val="{00000002-6492-4942-96C3-19703752BF4A}"/>
            </c:ext>
          </c:extLst>
        </c:ser>
        <c:dLbls>
          <c:showLegendKey val="0"/>
          <c:showVal val="0"/>
          <c:showCatName val="0"/>
          <c:showSerName val="0"/>
          <c:showPercent val="0"/>
          <c:showBubbleSize val="0"/>
        </c:dLbls>
        <c:gapWidth val="219"/>
        <c:axId val="1466779071"/>
        <c:axId val="1466223567"/>
      </c:barChart>
      <c:catAx>
        <c:axId val="146677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66223567"/>
        <c:crosses val="autoZero"/>
        <c:auto val="1"/>
        <c:lblAlgn val="ctr"/>
        <c:lblOffset val="100"/>
        <c:noMultiLvlLbl val="0"/>
      </c:catAx>
      <c:valAx>
        <c:axId val="14662235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Percentage</a:t>
                </a:r>
                <a:r>
                  <a:rPr lang="en-GB" sz="1800" baseline="0"/>
                  <a:t> of Adult Population</a:t>
                </a:r>
                <a:endParaRPr lang="en-GB" sz="180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GB"/>
            </a:p>
          </c:txPr>
        </c:title>
        <c:numFmt formatCode="#&quot;%&quot;"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6677907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22"/>
    </inkml:context>
    <inkml:brush xml:id="br0">
      <inkml:brushProperty name="width" value="0.1" units="cm"/>
      <inkml:brushProperty name="height" value="0.1" units="cm"/>
      <inkml:brushProperty name="color" value="#FF0066"/>
    </inkml:brush>
  </inkml:definitions>
  <inkml:trace contextRef="#ctx0" brushRef="#br0">6350 8062 3647 0 0,'0'-2'2752'0'0,"3"-4"-128"0"0,3-3-416 0 0,1-2-960 0 0,2-1 128 0 0,-1-2-192 0 0,-2-1-192 0 0,2 3-512 0 0,-2 0-192 0 0,-1 1 128 0 0,1-1-192 0 0,-1-1-160 0 0,2-2-64 0 0,3-2 0 0 0,1-2-960 0 0,0-1 480 0 0,0 1-704 0 0,1-1-288 0 0,1-2 96 0 0,1-2 224 0 0,-1 3 1152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31"/>
    </inkml:context>
    <inkml:brush xml:id="br0">
      <inkml:brushProperty name="width" value="0.1" units="cm"/>
      <inkml:brushProperty name="height" value="0.1" units="cm"/>
      <inkml:brushProperty name="color" value="#FF0066"/>
    </inkml:brush>
  </inkml:definitions>
  <inkml:trace contextRef="#ctx0" brushRef="#br0">16351 7803 3199 0 0,'6'0'3200'0'0,"6"-2"-3904"0"0,5-4 1248 0 0,4-3 128 0 0,-1-2 320 0 0,-2-1-32 0 0,0-2 0 0 0,-2-1-192 0 0,0 0-256 0 0,0 1-96 0 0,-1-1-96 0 0,3 1-32 0 0,1-3-64 0 0,0 0 0 0 0,2-1 64 0 0,-2 2-32 0 0,0-2-64 0 0,1-1-96 0 0,-2-1 352 0 0,3-2-224 0 0,-1 0-96 0 0,-3 1-64 0 0,-1 5-128 0 0,-5 2-32 0 0,-3 1-32 0 0,-1 4 32 0 0,-1-1-2464 0 0,1 1-2080 0 0,-1 0 4640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32"/>
    </inkml:context>
    <inkml:brush xml:id="br0">
      <inkml:brushProperty name="width" value="0.1" units="cm"/>
      <inkml:brushProperty name="height" value="0.1" units="cm"/>
      <inkml:brushProperty name="color" value="#FF0066"/>
    </inkml:brush>
  </inkml:definitions>
  <inkml:trace contextRef="#ctx0" brushRef="#br0">17026 6979 1343 0 0,'3'-3'5440'0'0,"0"-2"-5792"0"0,3-4-448 0 0,3-2-384 0 0,3-2 320 0 0,1-1 1216 0 0,2 0 800 0 0,1-1 96 0 0,-2 1-576 0 0,-2 1-32 0 0,-1 2 32 0 0,-2 0-128 0 0,2-1 448 0 0,1-3-160 0 0,1-1-256 0 0,2-1-224 0 0,0-1-352 0 0,-2-1 0 0 0,2-2-2016 0 0,1-2-416 0 0,0 1 288 0 0,1 1-544 0 0,-3 5 2688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33"/>
    </inkml:context>
    <inkml:brush xml:id="br0">
      <inkml:brushProperty name="width" value="0.1" units="cm"/>
      <inkml:brushProperty name="height" value="0.1" units="cm"/>
      <inkml:brushProperty name="color" value="#FF0066"/>
    </inkml:brush>
  </inkml:definitions>
  <inkml:trace contextRef="#ctx0" brushRef="#br0">20320 6510 1343 0 0,'8'-2'5600'0'0,"5"-4"-3584"0"0,4 0-1440 0 0,1-2 1760 0 0,5 3-1888 0 0,8 7-384 0 0,5 8 992 0 0,6 10-96 0 0,0 8-864 0 0,-3 9-480 0 0,-7 8-1120 0 0,-5 6-2336 0 0,-8-6 3840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34"/>
    </inkml:context>
    <inkml:brush xml:id="br0">
      <inkml:brushProperty name="width" value="0.1" units="cm"/>
      <inkml:brushProperty name="height" value="0.1" units="cm"/>
      <inkml:brushProperty name="color" value="#FF0066"/>
    </inkml:brush>
  </inkml:definitions>
  <inkml:trace contextRef="#ctx0" brushRef="#br0">20876 7025 5951 0 0,'8'0'928'0'0,"8"4"2240"0"0,6 10-640 0 0,6 11-736 0 0,2 12-1152 0 0,0 5-736 0 0,-6 7-96 0 0,-4 4-576 0 0,-6 2-256 0 0,-2-1-256 0 0,-3-9 1280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35"/>
    </inkml:context>
    <inkml:brush xml:id="br0">
      <inkml:brushProperty name="width" value="0.1" units="cm"/>
      <inkml:brushProperty name="height" value="0.1" units="cm"/>
      <inkml:brushProperty name="color" value="#FF0066"/>
    </inkml:brush>
  </inkml:definitions>
  <inkml:trace contextRef="#ctx0" brushRef="#br0">21233 7673 3199 0 0,'8'5'9248'0'0,"5"11"-7776"0"0,4 12-1472 0 0,3 9 352 0 0,2 8 192 0 0,-1 5 416 0 0,-1 2-608 0 0,-3 1-512 0 0,-6-8 160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36"/>
    </inkml:context>
    <inkml:brush xml:id="br0">
      <inkml:brushProperty name="width" value="0.1" units="cm"/>
      <inkml:brushProperty name="height" value="0.1" units="cm"/>
      <inkml:brushProperty name="color" value="#FF0066"/>
    </inkml:brush>
  </inkml:definitions>
  <inkml:trace contextRef="#ctx0" brushRef="#br0">24725 8547 895 0 0,'0'7'5888'0'0,"8"7"800"0"0,8 2-5952 0 0,10-3-192 0 0,5-3 32 0 0,3-3 320 0 0,3-3-672 0 0,2-4 32 0 0,-1-6 96 0 0,0 0 0 0 0,1-5 96 0 0,0-3-32 0 0,3-3-64 0 0,-2-2-160 0 0,-4 0-64 0 0,-5 2 96 0 0,2-5-128 0 0,-2 0-96 0 0,0-2 0 0 0,2-3-1472 0 0,6-7-2528 0 0,-1 0-1632 0 0,-6 5 5632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37"/>
    </inkml:context>
    <inkml:brush xml:id="br0">
      <inkml:brushProperty name="width" value="0.1" units="cm"/>
      <inkml:brushProperty name="height" value="0.1" units="cm"/>
      <inkml:brushProperty name="color" value="#FF0066"/>
    </inkml:brush>
  </inkml:definitions>
  <inkml:trace contextRef="#ctx0" brushRef="#br0">25717 8085 1823 0 0,'3'-3'608'0'0,"3"-2"1536"0"0,4-4-1088 0 0,2-2-32 0 0,3-2-352 0 0,3-1 0 0 0,2 0 160 0 0,-1-1 192 0 0,3-2-288 0 0,0-3-416 0 0,2-3 128 0 0,1-3 224 0 0,0 2-320 0 0,-2 1-32 0 0,1 1 352 0 0,-1 1-320 0 0,-3 0 96 0 0,0 0-256 0 0,-3 2 32 0 0,0 2-224 0 0,-1 1 0 0 0,-1 1 0 0 0,3-4-1184 0 0,1-1 608 0 0,0 0-1120 0 0,0 1 512 0 0,-5 4 1184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38"/>
    </inkml:context>
    <inkml:brush xml:id="br0">
      <inkml:brushProperty name="width" value="0.1" units="cm"/>
      <inkml:brushProperty name="height" value="0.1" units="cm"/>
      <inkml:brushProperty name="color" value="#FF0066"/>
    </inkml:brush>
  </inkml:definitions>
  <inkml:trace contextRef="#ctx0" brushRef="#br0">26419 7285 6431 0 0,'2'-2'1664'0'0,"2"-4"-1664"0"0,2-2 96 0 0,3-3-96 0 0,0-2 256 0 0,1-4 128 0 0,1-3 1248 0 0,2-3-640 0 0,-1 0-288 0 0,0 1 96 0 0,2-3 160 0 0,3-1 224 0 0,1-2-512 0 0,-1 0-800 0 0,1-1-1888 0 0,-2 2 960 0 0,-2 4-32 0 0,-1 3-2080 0 0,-3 5 3168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23"/>
    </inkml:context>
    <inkml:brush xml:id="br0">
      <inkml:brushProperty name="width" value="0.1" units="cm"/>
      <inkml:brushProperty name="height" value="0.1" units="cm"/>
      <inkml:brushProperty name="color" value="#FF0066"/>
    </inkml:brush>
  </inkml:definitions>
  <inkml:trace contextRef="#ctx0" brushRef="#br0">6667 7479 895 0 0,'0'-3'864'0'0,"0"-2"1824"0"0,0-4-1248 0 0,0-2-64 0 0,3-2-288 0 0,1-1-544 0 0,2 2-256 0 0,0 1-32 0 0,2-1 512 0 0,2 0-544 0 0,3-1 384 0 0,0-3-192 0 0,2 0-96 0 0,1-1-192 0 0,0 0-32 0 0,-3 1-96 0 0,0 1-96 0 0,0-2-544 0 0,0-1-288 0 0,1-2-640 0 0,-2 3 1568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24"/>
    </inkml:context>
    <inkml:brush xml:id="br0">
      <inkml:brushProperty name="width" value="0.1" units="cm"/>
      <inkml:brushProperty name="height" value="0.1" units="cm"/>
      <inkml:brushProperty name="color" value="#FF0066"/>
    </inkml:brush>
  </inkml:definitions>
  <inkml:trace contextRef="#ctx0" brushRef="#br0">7117 6853 895 0 0,'0'2'96'0'0,"0"1"-96"0"0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25"/>
    </inkml:context>
    <inkml:brush xml:id="br0">
      <inkml:brushProperty name="width" value="0.1" units="cm"/>
      <inkml:brushProperty name="height" value="0.1" units="cm"/>
      <inkml:brushProperty name="color" value="#FF0066"/>
    </inkml:brush>
  </inkml:definitions>
  <inkml:trace contextRef="#ctx0" brushRef="#br0">7104 6880 1823 0 0,'0'-2'3136'0'0,"3"-2"-3040"0"0,3-1 160 0 0,4-3 512 0 0,2-2 576 0 0,0-3 64 0 0,0 2-928 0 0,-2 1 416 0 0,0-2 352 0 0,1 0-736 0 0,-1-1-288 0 0,2 0-160 0 0,3-1 128 0 0,1 0 0 0 0,0-3 32 0 0,1 0-32 0 0,0 0-96 0 0,-1 0 576 0 0,0 3 64 0 0,-3 5-736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26"/>
    </inkml:context>
    <inkml:brush xml:id="br0">
      <inkml:brushProperty name="width" value="0.1" units="cm"/>
      <inkml:brushProperty name="height" value="0.1" units="cm"/>
      <inkml:brushProperty name="color" value="#FF0066"/>
    </inkml:brush>
  </inkml:definitions>
  <inkml:trace contextRef="#ctx0" brushRef="#br0">10505 6615 447 0 0,'0'2'0'0'0,"-3"1"1632"0"0,2 0-448 0 0,1-3-608 0 0,3-1-416 0 0,2 1 448 0 0,7 9 4384 0 0,10 11-2432 0 0,9 11-384 0 0,10 6-1568 0 0,9 5-608 0 0,4 4 0 0 0,-2 2 0 0 0,-4 2-1440 0 0,-11-7 1440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27"/>
    </inkml:context>
    <inkml:brush xml:id="br0">
      <inkml:brushProperty name="width" value="0.1" units="cm"/>
      <inkml:brushProperty name="height" value="0.1" units="cm"/>
      <inkml:brushProperty name="color" value="#FF0066"/>
    </inkml:brush>
  </inkml:definitions>
  <inkml:trace contextRef="#ctx0" brushRef="#br0">10980 7157 1343 0 0,'6'7'3200'0'0,"3"12"32"0"0,7 13-2528 0 0,8 9-128 0 0,6 9-96 0 0,-3-5-480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28"/>
    </inkml:context>
    <inkml:brush xml:id="br0">
      <inkml:brushProperty name="width" value="0.1" units="cm"/>
      <inkml:brushProperty name="height" value="0.1" units="cm"/>
      <inkml:brushProperty name="color" value="#FF0066"/>
    </inkml:brush>
  </inkml:definitions>
  <inkml:trace contextRef="#ctx0" brushRef="#br0">11245 7633 3903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29"/>
    </inkml:context>
    <inkml:brush xml:id="br0">
      <inkml:brushProperty name="width" value="0.1" units="cm"/>
      <inkml:brushProperty name="height" value="0.1" units="cm"/>
      <inkml:brushProperty name="color" value="#FF0066"/>
    </inkml:brush>
  </inkml:definitions>
  <inkml:trace contextRef="#ctx0" brushRef="#br0">11245 7620 895 0 0,'2'10'8704'0'0,"5"10"-7104"0"0,2 11-544 0 0,6 10 1184 0 0,6 8-896 0 0,1 2-576 0 0,1 3-640 0 0,-2-1-1952 0 0,-4-10 1824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3T22:29:12.730"/>
    </inkml:context>
    <inkml:brush xml:id="br0">
      <inkml:brushProperty name="width" value="0.1" units="cm"/>
      <inkml:brushProperty name="height" value="0.1" units="cm"/>
      <inkml:brushProperty name="color" value="#FF0066"/>
    </inkml:brush>
  </inkml:definitions>
  <inkml:trace contextRef="#ctx0" brushRef="#br0">15557 8392 2271 0 0,'3'0'576'0'0,"6"-2"-1696"0"0,7-4 4320 0 0,6 0-960 0 0,5-2-1504 0 0,5 1 544 0 0,3-2-704 0 0,1 0-160 0 0,-3-2-128 0 0,-2-2 0 0 0,-3 0 288 0 0,-1-1-192 0 0,-1 0 32 0 0,-1-1 160 0 0,-2 1 224 0 0,0-3-192 0 0,-1 0-352 0 0,-2-1-128 0 0,-1-1-672 0 0,1 0-384 0 0,0 1-800 0 0,-1 1 864 0 0,0 1-1920 0 0,-5 3 2784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46E67-1A5F-4897-A171-106A3A80F5DC}" type="datetimeFigureOut">
              <a:t>4/28/2025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DDB58-ECE1-4BD4-8D87-E5D613A8632D}" type="slidenum">
              <a:t>‹#›</a:t>
            </a:fld>
            <a:endParaRPr lang="en-GB"/>
          </a:p>
        </p:txBody>
      </p:sp>
    </p:spTree>
    <p:extLst>
      <p:ext uri="{BB962C8B-B14F-4D97-AF65-F5344CB8AC3E}">
        <p14:creationId xmlns:p14="http://schemas.microsoft.com/office/powerpoint/2010/main" val="82136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9F9733B2-37B8-E94E-8113-BA9915D26537}" type="slidenum">
              <a:rPr lang="en-GB" smtClean="0"/>
              <a:t>1</a:t>
            </a:fld>
            <a:endParaRPr lang="en-GB"/>
          </a:p>
        </p:txBody>
      </p:sp>
    </p:spTree>
    <p:extLst>
      <p:ext uri="{BB962C8B-B14F-4D97-AF65-F5344CB8AC3E}">
        <p14:creationId xmlns:p14="http://schemas.microsoft.com/office/powerpoint/2010/main" val="1498753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CDDB58-ECE1-4BD4-8D87-E5D613A8632D}" type="slidenum">
              <a:rPr lang="en-GB" smtClean="0"/>
              <a:t>10</a:t>
            </a:fld>
            <a:endParaRPr lang="en-GB"/>
          </a:p>
        </p:txBody>
      </p:sp>
    </p:spTree>
    <p:extLst>
      <p:ext uri="{BB962C8B-B14F-4D97-AF65-F5344CB8AC3E}">
        <p14:creationId xmlns:p14="http://schemas.microsoft.com/office/powerpoint/2010/main" val="2305922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ECDDB58-ECE1-4BD4-8D87-E5D613A8632D}" type="slidenum">
              <a:rPr lang="en-GB"/>
              <a:t>11</a:t>
            </a:fld>
            <a:endParaRPr lang="en-GB"/>
          </a:p>
        </p:txBody>
      </p:sp>
    </p:spTree>
    <p:extLst>
      <p:ext uri="{BB962C8B-B14F-4D97-AF65-F5344CB8AC3E}">
        <p14:creationId xmlns:p14="http://schemas.microsoft.com/office/powerpoint/2010/main" val="186952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9F9733B2-37B8-E94E-8113-BA9915D26537}" type="slidenum">
              <a:rPr lang="en-GB" smtClean="0"/>
              <a:t>12</a:t>
            </a:fld>
            <a:endParaRPr lang="en-GB"/>
          </a:p>
        </p:txBody>
      </p:sp>
    </p:spTree>
    <p:extLst>
      <p:ext uri="{BB962C8B-B14F-4D97-AF65-F5344CB8AC3E}">
        <p14:creationId xmlns:p14="http://schemas.microsoft.com/office/powerpoint/2010/main" val="2719192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CB0CD-56E0-DA00-A65B-F2A5F9E81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1C7C9-08E8-A261-0441-435442517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A7F90-F1C0-964F-662C-B53A2997189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7F1AD1-FCF5-E2EF-CF7B-A849895FED1F}"/>
              </a:ext>
            </a:extLst>
          </p:cNvPr>
          <p:cNvSpPr>
            <a:spLocks noGrp="1"/>
          </p:cNvSpPr>
          <p:nvPr>
            <p:ph type="sldNum" sz="quarter" idx="5"/>
          </p:nvPr>
        </p:nvSpPr>
        <p:spPr/>
        <p:txBody>
          <a:bodyPr/>
          <a:lstStyle/>
          <a:p>
            <a:fld id="{9F9733B2-37B8-E94E-8113-BA9915D26537}" type="slidenum">
              <a:rPr lang="en-GB" smtClean="0"/>
              <a:t>13</a:t>
            </a:fld>
            <a:endParaRPr lang="en-GB"/>
          </a:p>
        </p:txBody>
      </p:sp>
    </p:spTree>
    <p:extLst>
      <p:ext uri="{BB962C8B-B14F-4D97-AF65-F5344CB8AC3E}">
        <p14:creationId xmlns:p14="http://schemas.microsoft.com/office/powerpoint/2010/main" val="302923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1F08A2-0D49-6840-9122-EF093F834705}" type="slidenum">
              <a:rPr lang="en-GB" smtClean="0"/>
              <a:t>2</a:t>
            </a:fld>
            <a:endParaRPr lang="en-GB"/>
          </a:p>
        </p:txBody>
      </p:sp>
    </p:spTree>
    <p:extLst>
      <p:ext uri="{BB962C8B-B14F-4D97-AF65-F5344CB8AC3E}">
        <p14:creationId xmlns:p14="http://schemas.microsoft.com/office/powerpoint/2010/main" val="339029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733B2-37B8-E94E-8113-BA9915D26537}" type="slidenum">
              <a:rPr lang="en-GB" smtClean="0"/>
              <a:t>3</a:t>
            </a:fld>
            <a:endParaRPr lang="en-GB"/>
          </a:p>
        </p:txBody>
      </p:sp>
    </p:spTree>
    <p:extLst>
      <p:ext uri="{BB962C8B-B14F-4D97-AF65-F5344CB8AC3E}">
        <p14:creationId xmlns:p14="http://schemas.microsoft.com/office/powerpoint/2010/main" val="409690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ADEF1-8E30-BCC5-8104-B238B8CE5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411E2-2F90-5787-0DC1-6ADA8BDCB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51B25-966A-0789-4031-54ED2CCC3663}"/>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217E9C4D-540D-57A4-F9B9-359EFBAD39A9}"/>
              </a:ext>
            </a:extLst>
          </p:cNvPr>
          <p:cNvSpPr>
            <a:spLocks noGrp="1"/>
          </p:cNvSpPr>
          <p:nvPr>
            <p:ph type="sldNum" sz="quarter" idx="5"/>
          </p:nvPr>
        </p:nvSpPr>
        <p:spPr/>
        <p:txBody>
          <a:bodyPr/>
          <a:lstStyle/>
          <a:p>
            <a:fld id="{9F9733B2-37B8-E94E-8113-BA9915D26537}" type="slidenum">
              <a:rPr lang="en-GB" smtClean="0"/>
              <a:t>4</a:t>
            </a:fld>
            <a:endParaRPr lang="en-GB"/>
          </a:p>
        </p:txBody>
      </p:sp>
    </p:spTree>
    <p:extLst>
      <p:ext uri="{BB962C8B-B14F-4D97-AF65-F5344CB8AC3E}">
        <p14:creationId xmlns:p14="http://schemas.microsoft.com/office/powerpoint/2010/main" val="141814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733B2-37B8-E94E-8113-BA9915D26537}" type="slidenum">
              <a:rPr lang="en-GB" smtClean="0"/>
              <a:t>5</a:t>
            </a:fld>
            <a:endParaRPr lang="en-GB"/>
          </a:p>
        </p:txBody>
      </p:sp>
    </p:spTree>
    <p:extLst>
      <p:ext uri="{BB962C8B-B14F-4D97-AF65-F5344CB8AC3E}">
        <p14:creationId xmlns:p14="http://schemas.microsoft.com/office/powerpoint/2010/main" val="124809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ECDDB58-ECE1-4BD4-8D87-E5D613A8632D}" type="slidenum">
              <a:rPr lang="en-GB"/>
              <a:t>6</a:t>
            </a:fld>
            <a:endParaRPr lang="en-GB"/>
          </a:p>
        </p:txBody>
      </p:sp>
    </p:spTree>
    <p:extLst>
      <p:ext uri="{BB962C8B-B14F-4D97-AF65-F5344CB8AC3E}">
        <p14:creationId xmlns:p14="http://schemas.microsoft.com/office/powerpoint/2010/main" val="246106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CDDB58-ECE1-4BD4-8D87-E5D613A8632D}" type="slidenum">
              <a:rPr lang="en-GB" smtClean="0"/>
              <a:t>7</a:t>
            </a:fld>
            <a:endParaRPr lang="en-GB"/>
          </a:p>
        </p:txBody>
      </p:sp>
    </p:spTree>
    <p:extLst>
      <p:ext uri="{BB962C8B-B14F-4D97-AF65-F5344CB8AC3E}">
        <p14:creationId xmlns:p14="http://schemas.microsoft.com/office/powerpoint/2010/main" val="425555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ECDDB58-ECE1-4BD4-8D87-E5D613A8632D}" type="slidenum">
              <a:rPr lang="en-GB"/>
              <a:t>8</a:t>
            </a:fld>
            <a:endParaRPr lang="en-GB"/>
          </a:p>
        </p:txBody>
      </p:sp>
    </p:spTree>
    <p:extLst>
      <p:ext uri="{BB962C8B-B14F-4D97-AF65-F5344CB8AC3E}">
        <p14:creationId xmlns:p14="http://schemas.microsoft.com/office/powerpoint/2010/main" val="71988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ECDDB58-ECE1-4BD4-8D87-E5D613A8632D}" type="slidenum">
              <a:rPr lang="en-GB"/>
              <a:t>9</a:t>
            </a:fld>
            <a:endParaRPr lang="en-GB"/>
          </a:p>
        </p:txBody>
      </p:sp>
    </p:spTree>
    <p:extLst>
      <p:ext uri="{BB962C8B-B14F-4D97-AF65-F5344CB8AC3E}">
        <p14:creationId xmlns:p14="http://schemas.microsoft.com/office/powerpoint/2010/main" val="330842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1FD5-A676-E546-C9B6-E4ABF0D03A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5C0042F-C199-3C83-4644-6FA04D67E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F0564DC-9209-F0B1-C89D-0FE679E432ED}"/>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5" name="Footer Placeholder 4">
            <a:extLst>
              <a:ext uri="{FF2B5EF4-FFF2-40B4-BE49-F238E27FC236}">
                <a16:creationId xmlns:a16="http://schemas.microsoft.com/office/drawing/2014/main" id="{D7EAA1B8-CEB7-2844-2395-099BBCB4A0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2E2FD-4F16-EDC4-1D2F-5CCABEC908D0}"/>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391483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7B87-0306-3913-94E4-048805D2101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AD8B6A9-34C7-18DF-694F-86122F8935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CEABDC-3CD0-7F73-3AA5-86EC4F153EEC}"/>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5" name="Footer Placeholder 4">
            <a:extLst>
              <a:ext uri="{FF2B5EF4-FFF2-40B4-BE49-F238E27FC236}">
                <a16:creationId xmlns:a16="http://schemas.microsoft.com/office/drawing/2014/main" id="{B9D8ACB7-3458-262C-6B38-4C7325877F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92490-F2E6-EB79-4B22-299D608D41D2}"/>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3961507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F263-13F5-2A99-CE1C-5ACFF81865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50CB5BA-3B4E-C3F2-2EB9-6E9591D28D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15B0D53-3FBE-48FD-E7DC-459E2E5A4F69}"/>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5" name="Footer Placeholder 4">
            <a:extLst>
              <a:ext uri="{FF2B5EF4-FFF2-40B4-BE49-F238E27FC236}">
                <a16:creationId xmlns:a16="http://schemas.microsoft.com/office/drawing/2014/main" id="{138765DD-D479-98DD-A953-3872EE90A1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2693F8-AB91-0E6A-E5BC-E331EEAAC91D}"/>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984212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91BE-E7E2-0C37-7496-3EE51ACA2FB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C06F39A-FCF9-F7E1-3116-A2726D5D99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D5225AE-BA59-DA0B-8DAD-B7B3976A35C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1CE737D-C49D-A8DB-EF38-74AC3FCD6447}"/>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6" name="Footer Placeholder 5">
            <a:extLst>
              <a:ext uri="{FF2B5EF4-FFF2-40B4-BE49-F238E27FC236}">
                <a16:creationId xmlns:a16="http://schemas.microsoft.com/office/drawing/2014/main" id="{CE8E617E-1D45-1C81-456B-291FE18741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97BE4B-D7F0-2A62-4017-CCDB14B5E1FA}"/>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281750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48C9-7276-D22E-F445-5147C54711D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B444442-FC1A-06AD-C928-A6EF6A595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A49E785-40B3-B8B8-BCD7-F2BBEBC90E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E5FF020-5BDD-F9AC-9B9B-1C6899E67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C8A7F4B-BA3B-2602-8A66-FD50FC6738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91D78F1-0A58-3107-9183-A41E0B16ABB0}"/>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8" name="Footer Placeholder 7">
            <a:extLst>
              <a:ext uri="{FF2B5EF4-FFF2-40B4-BE49-F238E27FC236}">
                <a16:creationId xmlns:a16="http://schemas.microsoft.com/office/drawing/2014/main" id="{5D97AD59-4668-3361-E846-BE9CB66506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78EA82-E377-19A7-0796-5D13462EA02A}"/>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298962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62DB-EF5B-9C83-99C4-35BA4FB0A36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B102779-1473-DF86-2FEB-53DC2739D212}"/>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4" name="Footer Placeholder 3">
            <a:extLst>
              <a:ext uri="{FF2B5EF4-FFF2-40B4-BE49-F238E27FC236}">
                <a16:creationId xmlns:a16="http://schemas.microsoft.com/office/drawing/2014/main" id="{DC0648B9-932B-8667-2E03-89F7875363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6E8BDC-512C-0250-BD58-6A0A82F878A9}"/>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3954202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F27-038D-4C68-CC86-018635E863B9}"/>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3" name="Footer Placeholder 2">
            <a:extLst>
              <a:ext uri="{FF2B5EF4-FFF2-40B4-BE49-F238E27FC236}">
                <a16:creationId xmlns:a16="http://schemas.microsoft.com/office/drawing/2014/main" id="{15A3DC48-CFAC-92A4-33CD-83F9030509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1D8C33-85FB-A807-4FC4-36B4C6E02DC3}"/>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2667058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AF81-C26E-FF97-7459-4FFF60BC4A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264C51B-FAE7-2E5C-7FC2-E5D422D9C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3CCF783-0C13-AD58-FAEB-BF3D577A6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191A21-3DAB-9D8C-F417-9397681E8B8D}"/>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6" name="Footer Placeholder 5">
            <a:extLst>
              <a:ext uri="{FF2B5EF4-FFF2-40B4-BE49-F238E27FC236}">
                <a16:creationId xmlns:a16="http://schemas.microsoft.com/office/drawing/2014/main" id="{5F9A5AA4-5A99-8486-A420-C3527AB825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4D0705-F457-D397-396F-AB6EA8F3B75E}"/>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246651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EE09-42AA-627E-75C9-9FA2EC7619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04EE34F-8E7C-1916-2EF7-19AE03494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C5494-6E2C-C4BB-10B0-E4040EE3B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9663D-CBFB-E2B2-3F30-4545EDE06F2C}"/>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6" name="Footer Placeholder 5">
            <a:extLst>
              <a:ext uri="{FF2B5EF4-FFF2-40B4-BE49-F238E27FC236}">
                <a16:creationId xmlns:a16="http://schemas.microsoft.com/office/drawing/2014/main" id="{100DD2A9-E287-D771-3031-11D9CC89C2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C7980E-7EFA-DD49-19FE-697E9796ADB9}"/>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2998359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D84E-EA5C-3702-93AF-64DADB207C5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4FDDCB2-977F-A457-1ED8-65EF785CF46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0BA71E-956C-05C1-36F4-FBB180504FA2}"/>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5" name="Footer Placeholder 4">
            <a:extLst>
              <a:ext uri="{FF2B5EF4-FFF2-40B4-BE49-F238E27FC236}">
                <a16:creationId xmlns:a16="http://schemas.microsoft.com/office/drawing/2014/main" id="{1B9C9E85-6277-35F8-B0DC-D794B240DE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ECCDCD-22E9-076C-50CA-D12B27EF42FD}"/>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83402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E549F-F872-2808-F9CB-B68EAA2E61A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5E388BA-8385-9484-99E4-B968B41EF3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8D2D91F-C2C1-1424-EDC9-C49C8568023E}"/>
              </a:ext>
            </a:extLst>
          </p:cNvPr>
          <p:cNvSpPr>
            <a:spLocks noGrp="1"/>
          </p:cNvSpPr>
          <p:nvPr>
            <p:ph type="dt" sz="half" idx="10"/>
          </p:nvPr>
        </p:nvSpPr>
        <p:spPr/>
        <p:txBody>
          <a:bodyPr/>
          <a:lstStyle/>
          <a:p>
            <a:fld id="{12D311B6-B9C8-4438-8DC5-99D040FC4B00}" type="datetimeFigureOut">
              <a:rPr lang="en-GB" smtClean="0"/>
              <a:t>28/04/2025</a:t>
            </a:fld>
            <a:endParaRPr lang="en-GB"/>
          </a:p>
        </p:txBody>
      </p:sp>
      <p:sp>
        <p:nvSpPr>
          <p:cNvPr id="5" name="Footer Placeholder 4">
            <a:extLst>
              <a:ext uri="{FF2B5EF4-FFF2-40B4-BE49-F238E27FC236}">
                <a16:creationId xmlns:a16="http://schemas.microsoft.com/office/drawing/2014/main" id="{91279564-B091-A6A5-FBAC-0BF026E535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1D0C06-F3F6-5789-BE40-57F60B2A023E}"/>
              </a:ext>
            </a:extLst>
          </p:cNvPr>
          <p:cNvSpPr>
            <a:spLocks noGrp="1"/>
          </p:cNvSpPr>
          <p:nvPr>
            <p:ph type="sldNum" sz="quarter" idx="12"/>
          </p:nvPr>
        </p:nvSpPr>
        <p:spPr/>
        <p:txBody>
          <a:bodyPr/>
          <a:lstStyle/>
          <a:p>
            <a:fld id="{FA6A3BC0-66EB-44DB-96EF-B03ED0D4F914}" type="slidenum">
              <a:rPr lang="en-GB" smtClean="0"/>
              <a:t>‹#›</a:t>
            </a:fld>
            <a:endParaRPr lang="en-GB"/>
          </a:p>
        </p:txBody>
      </p:sp>
    </p:spTree>
    <p:extLst>
      <p:ext uri="{BB962C8B-B14F-4D97-AF65-F5344CB8AC3E}">
        <p14:creationId xmlns:p14="http://schemas.microsoft.com/office/powerpoint/2010/main" val="89389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28/04/2025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28/04/2025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28/04/2025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28/04/2025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4EFC86-2180-1D87-ABC8-D64D11B34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CF0F76F-C0D4-7625-8F43-40D6D0AC0B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33F70D-C1DC-3608-F198-39037913E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D311B6-B9C8-4438-8DC5-99D040FC4B00}" type="datetimeFigureOut">
              <a:rPr lang="en-GB" smtClean="0"/>
              <a:t>28/04/2025</a:t>
            </a:fld>
            <a:endParaRPr lang="en-GB"/>
          </a:p>
        </p:txBody>
      </p:sp>
      <p:sp>
        <p:nvSpPr>
          <p:cNvPr id="5" name="Footer Placeholder 4">
            <a:extLst>
              <a:ext uri="{FF2B5EF4-FFF2-40B4-BE49-F238E27FC236}">
                <a16:creationId xmlns:a16="http://schemas.microsoft.com/office/drawing/2014/main" id="{65D574F2-578A-4F50-5540-4D0DA4ACE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5A4CB9-4759-623C-345C-8B98DD6B3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6A3BC0-66EB-44DB-96EF-B03ED0D4F914}" type="slidenum">
              <a:rPr lang="en-GB" smtClean="0"/>
              <a:t>‹#›</a:t>
            </a:fld>
            <a:endParaRPr lang="en-GB"/>
          </a:p>
        </p:txBody>
      </p:sp>
    </p:spTree>
    <p:extLst>
      <p:ext uri="{BB962C8B-B14F-4D97-AF65-F5344CB8AC3E}">
        <p14:creationId xmlns:p14="http://schemas.microsoft.com/office/powerpoint/2010/main" val="17684183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mailto:Mcovalenco@westminster.gov.uk" TargetMode="External"/><Relationship Id="rId7" Type="http://schemas.openxmlformats.org/officeDocument/2006/relationships/hyperlink" Target="http://www.unfold.org.uk"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tel:02078282765" TargetMode="External"/><Relationship Id="rId5" Type="http://schemas.openxmlformats.org/officeDocument/2006/relationships/hyperlink" Target="mailto:hurdles2hoops@gmail.com" TargetMode="External"/><Relationship Id="rId10" Type="http://schemas.openxmlformats.org/officeDocument/2006/relationships/image" Target="../media/image3.png"/><Relationship Id="rId4" Type="http://schemas.openxmlformats.org/officeDocument/2006/relationships/image" Target="../media/image59.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3.png"/><Relationship Id="rId26" Type="http://schemas.openxmlformats.org/officeDocument/2006/relationships/image" Target="../media/image17.png"/><Relationship Id="rId39" Type="http://schemas.openxmlformats.org/officeDocument/2006/relationships/image" Target="../media/image25.png"/><Relationship Id="rId21" Type="http://schemas.openxmlformats.org/officeDocument/2006/relationships/customXml" Target="../ink/ink10.xml"/><Relationship Id="rId34" Type="http://schemas.openxmlformats.org/officeDocument/2006/relationships/image" Target="../media/image21.png"/><Relationship Id="rId42" Type="http://schemas.openxmlformats.org/officeDocument/2006/relationships/image" Target="../media/image28.png"/><Relationship Id="rId7" Type="http://schemas.openxmlformats.org/officeDocument/2006/relationships/customXml" Target="../ink/ink3.xml"/><Relationship Id="rId2" Type="http://schemas.openxmlformats.org/officeDocument/2006/relationships/notesSlide" Target="../notesSlides/notesSlide4.xml"/><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customXml" Target="../ink/ink14.xml"/><Relationship Id="rId41"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customXml" Target="../ink/ink5.xml"/><Relationship Id="rId24" Type="http://schemas.openxmlformats.org/officeDocument/2006/relationships/image" Target="../media/image16.png"/><Relationship Id="rId32" Type="http://schemas.openxmlformats.org/officeDocument/2006/relationships/image" Target="../media/image20.png"/><Relationship Id="rId37" Type="http://schemas.openxmlformats.org/officeDocument/2006/relationships/image" Target="../media/image23.png"/><Relationship Id="rId40" Type="http://schemas.openxmlformats.org/officeDocument/2006/relationships/image" Target="../media/image26.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8.png"/><Relationship Id="rId36"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13.xml"/><Relationship Id="rId30" Type="http://schemas.openxmlformats.org/officeDocument/2006/relationships/image" Target="../media/image19.png"/><Relationship Id="rId35" Type="http://schemas.openxmlformats.org/officeDocument/2006/relationships/customXml" Target="../ink/ink17.xml"/><Relationship Id="rId8" Type="http://schemas.openxmlformats.org/officeDocument/2006/relationships/image" Target="../media/image8.png"/><Relationship Id="rId3" Type="http://schemas.openxmlformats.org/officeDocument/2006/relationships/customXml" Target="../ink/ink1.xml"/><Relationship Id="rId12" Type="http://schemas.openxmlformats.org/officeDocument/2006/relationships/image" Target="../media/image10.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ttU3wj8Vkvw?feature=oembed" TargetMode="Externa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25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9993-C487-B3DE-0242-FCEE5BD5A4DA}"/>
              </a:ext>
            </a:extLst>
          </p:cNvPr>
          <p:cNvSpPr>
            <a:spLocks noGrp="1"/>
          </p:cNvSpPr>
          <p:nvPr>
            <p:ph type="title"/>
          </p:nvPr>
        </p:nvSpPr>
        <p:spPr>
          <a:xfrm>
            <a:off x="723900" y="2150772"/>
            <a:ext cx="10515600" cy="2794715"/>
          </a:xfrm>
        </p:spPr>
        <p:txBody>
          <a:bodyPr>
            <a:normAutofit/>
          </a:bodyPr>
          <a:lstStyle/>
          <a:p>
            <a:r>
              <a:rPr lang="en-GB" sz="7200" b="1">
                <a:solidFill>
                  <a:schemeClr val="bg1"/>
                </a:solidFill>
              </a:rPr>
              <a:t>Tackling Loneliness </a:t>
            </a:r>
            <a:br>
              <a:rPr lang="en-GB" sz="4800" b="1"/>
            </a:br>
            <a:br>
              <a:rPr lang="en-GB" b="1"/>
            </a:br>
            <a:r>
              <a:rPr lang="en-GB" sz="4000" b="1" i="1">
                <a:solidFill>
                  <a:schemeClr val="bg1"/>
                </a:solidFill>
              </a:rPr>
              <a:t>We found a way to connect</a:t>
            </a:r>
            <a:r>
              <a:rPr lang="en-GB" sz="4000" i="1">
                <a:solidFill>
                  <a:srgbClr val="B7E1F5"/>
                </a:solidFill>
              </a:rPr>
              <a:t> in Westminster, Kensington and Chelsea</a:t>
            </a:r>
            <a:endParaRPr lang="en-GB" i="1">
              <a:solidFill>
                <a:srgbClr val="B7E1F5"/>
              </a:solidFill>
            </a:endParaRPr>
          </a:p>
        </p:txBody>
      </p:sp>
      <p:pic>
        <p:nvPicPr>
          <p:cNvPr id="9" name="Picture 8" descr="A blue logo with a lion and a lion on a black background&#10;&#10;Description automatically generated">
            <a:extLst>
              <a:ext uri="{FF2B5EF4-FFF2-40B4-BE49-F238E27FC236}">
                <a16:creationId xmlns:a16="http://schemas.microsoft.com/office/drawing/2014/main" id="{7CE98587-1CCC-604E-8548-79A1FD275DF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253466" y="5617022"/>
            <a:ext cx="1853936" cy="1325564"/>
          </a:xfrm>
          <a:prstGeom prst="rect">
            <a:avLst/>
          </a:prstGeom>
        </p:spPr>
      </p:pic>
      <p:pic>
        <p:nvPicPr>
          <p:cNvPr id="10" name="Picture 9" descr="A black and white text&#10;&#10;Description automatically generated">
            <a:extLst>
              <a:ext uri="{FF2B5EF4-FFF2-40B4-BE49-F238E27FC236}">
                <a16:creationId xmlns:a16="http://schemas.microsoft.com/office/drawing/2014/main" id="{FD841400-6F36-5913-BC24-C690CF432AE6}"/>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333733" y="6045680"/>
            <a:ext cx="1853936" cy="468248"/>
          </a:xfrm>
          <a:prstGeom prst="rect">
            <a:avLst/>
          </a:prstGeom>
        </p:spPr>
      </p:pic>
      <p:pic>
        <p:nvPicPr>
          <p:cNvPr id="7" name="Picture 6" descr="A blue text on a black background&#10;&#10;AI-generated content may be incorrect.">
            <a:extLst>
              <a:ext uri="{FF2B5EF4-FFF2-40B4-BE49-F238E27FC236}">
                <a16:creationId xmlns:a16="http://schemas.microsoft.com/office/drawing/2014/main" id="{E281C2BC-AB21-02EF-D13F-8E9903FE2216}"/>
              </a:ext>
            </a:extLst>
          </p:cNvPr>
          <p:cNvPicPr>
            <a:picLocks noChangeAspect="1"/>
          </p:cNvPicPr>
          <p:nvPr/>
        </p:nvPicPr>
        <p:blipFill>
          <a:blip r:embed="rId5"/>
          <a:stretch>
            <a:fillRect/>
          </a:stretch>
        </p:blipFill>
        <p:spPr>
          <a:xfrm>
            <a:off x="10543591" y="5855431"/>
            <a:ext cx="1407368" cy="846586"/>
          </a:xfrm>
          <a:prstGeom prst="rect">
            <a:avLst/>
          </a:prstGeom>
        </p:spPr>
      </p:pic>
    </p:spTree>
    <p:extLst>
      <p:ext uri="{BB962C8B-B14F-4D97-AF65-F5344CB8AC3E}">
        <p14:creationId xmlns:p14="http://schemas.microsoft.com/office/powerpoint/2010/main" val="61786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815D2-A61B-D1FF-C327-5A8A0B28C0DA}"/>
            </a:ext>
          </a:extLst>
        </p:cNvPr>
        <p:cNvGrpSpPr/>
        <p:nvPr/>
      </p:nvGrpSpPr>
      <p:grpSpPr>
        <a:xfrm>
          <a:off x="0" y="0"/>
          <a:ext cx="0" cy="0"/>
          <a:chOff x="0" y="0"/>
          <a:chExt cx="0" cy="0"/>
        </a:xfrm>
      </p:grpSpPr>
      <p:pic>
        <p:nvPicPr>
          <p:cNvPr id="11" name="Picture 10" descr="A blue text on a black background&#10;&#10;AI-generated content may be incorrect.">
            <a:extLst>
              <a:ext uri="{FF2B5EF4-FFF2-40B4-BE49-F238E27FC236}">
                <a16:creationId xmlns:a16="http://schemas.microsoft.com/office/drawing/2014/main" id="{ECE9E029-7EB3-41ED-2901-4ACD4F052750}"/>
              </a:ext>
            </a:extLst>
          </p:cNvPr>
          <p:cNvPicPr>
            <a:picLocks noChangeAspect="1"/>
          </p:cNvPicPr>
          <p:nvPr/>
        </p:nvPicPr>
        <p:blipFill>
          <a:blip r:embed="rId3"/>
          <a:stretch>
            <a:fillRect/>
          </a:stretch>
        </p:blipFill>
        <p:spPr>
          <a:xfrm>
            <a:off x="10496938" y="179309"/>
            <a:ext cx="1407368" cy="846586"/>
          </a:xfrm>
          <a:prstGeom prst="rect">
            <a:avLst/>
          </a:prstGeom>
        </p:spPr>
      </p:pic>
      <p:pic>
        <p:nvPicPr>
          <p:cNvPr id="4" name="Picture 3">
            <a:extLst>
              <a:ext uri="{FF2B5EF4-FFF2-40B4-BE49-F238E27FC236}">
                <a16:creationId xmlns:a16="http://schemas.microsoft.com/office/drawing/2014/main" id="{CB781890-7579-297E-7011-F1B73C05767A}"/>
              </a:ext>
            </a:extLst>
          </p:cNvPr>
          <p:cNvPicPr>
            <a:picLocks noChangeAspect="1"/>
          </p:cNvPicPr>
          <p:nvPr/>
        </p:nvPicPr>
        <p:blipFill>
          <a:blip r:embed="rId4"/>
          <a:srcRect t="-12456" r="-231" b="-412"/>
          <a:stretch/>
        </p:blipFill>
        <p:spPr>
          <a:xfrm>
            <a:off x="329197" y="1600539"/>
            <a:ext cx="3384881" cy="43704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14F9928-DD3A-DBCB-132F-926E01548371}"/>
              </a:ext>
            </a:extLst>
          </p:cNvPr>
          <p:cNvPicPr>
            <a:picLocks noChangeAspect="1"/>
          </p:cNvPicPr>
          <p:nvPr/>
        </p:nvPicPr>
        <p:blipFill>
          <a:blip r:embed="rId5"/>
          <a:stretch>
            <a:fillRect/>
          </a:stretch>
        </p:blipFill>
        <p:spPr>
          <a:xfrm>
            <a:off x="4075807" y="2083836"/>
            <a:ext cx="3270611" cy="363893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18D4BA1-B133-B5CA-2DE4-8ACCCBC73D56}"/>
              </a:ext>
            </a:extLst>
          </p:cNvPr>
          <p:cNvPicPr>
            <a:picLocks noChangeAspect="1"/>
          </p:cNvPicPr>
          <p:nvPr/>
        </p:nvPicPr>
        <p:blipFill>
          <a:blip r:embed="rId6"/>
          <a:stretch>
            <a:fillRect/>
          </a:stretch>
        </p:blipFill>
        <p:spPr>
          <a:xfrm>
            <a:off x="8076962" y="2060511"/>
            <a:ext cx="3020484" cy="228600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5BADE46-3B90-F845-9218-0C3AB21F98C6}"/>
              </a:ext>
            </a:extLst>
          </p:cNvPr>
          <p:cNvPicPr>
            <a:picLocks noChangeAspect="1"/>
          </p:cNvPicPr>
          <p:nvPr/>
        </p:nvPicPr>
        <p:blipFill>
          <a:blip r:embed="rId7"/>
          <a:srcRect l="18821" t="8843" r="20486" b="56122"/>
          <a:stretch/>
        </p:blipFill>
        <p:spPr>
          <a:xfrm>
            <a:off x="7670540" y="4455367"/>
            <a:ext cx="4221920" cy="160176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B462A1E-24B3-D1CA-1368-19421CF8ABBF}"/>
              </a:ext>
            </a:extLst>
          </p:cNvPr>
          <p:cNvSpPr txBox="1"/>
          <p:nvPr/>
        </p:nvSpPr>
        <p:spPr>
          <a:xfrm>
            <a:off x="5103026" y="12314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E52576"/>
                </a:solidFill>
                <a:highlight>
                  <a:srgbClr val="FFFFFF"/>
                </a:highlight>
                <a:latin typeface="Aptos"/>
              </a:rPr>
              <a:t>postcode search option</a:t>
            </a:r>
            <a:endParaRPr lang="en-US" b="1">
              <a:solidFill>
                <a:srgbClr val="000000"/>
              </a:solidFill>
              <a:latin typeface="Aptos"/>
            </a:endParaRPr>
          </a:p>
        </p:txBody>
      </p:sp>
      <p:sp>
        <p:nvSpPr>
          <p:cNvPr id="9" name="TextBox 8">
            <a:extLst>
              <a:ext uri="{FF2B5EF4-FFF2-40B4-BE49-F238E27FC236}">
                <a16:creationId xmlns:a16="http://schemas.microsoft.com/office/drawing/2014/main" id="{360BF750-7DCE-3798-5B43-EBACE7ECA72B}"/>
              </a:ext>
            </a:extLst>
          </p:cNvPr>
          <p:cNvSpPr txBox="1"/>
          <p:nvPr/>
        </p:nvSpPr>
        <p:spPr>
          <a:xfrm>
            <a:off x="7803502" y="6318380"/>
            <a:ext cx="3007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E52576"/>
                </a:solidFill>
                <a:highlight>
                  <a:srgbClr val="FFFFFF"/>
                </a:highlight>
                <a:latin typeface="Aptos"/>
              </a:rPr>
              <a:t>website translation feature</a:t>
            </a:r>
            <a:endParaRPr lang="en-US" b="1">
              <a:solidFill>
                <a:srgbClr val="E52576"/>
              </a:solidFill>
              <a:latin typeface="Aptos"/>
            </a:endParaRPr>
          </a:p>
        </p:txBody>
      </p:sp>
      <p:pic>
        <p:nvPicPr>
          <p:cNvPr id="13" name="Graphic 12" descr="Arrow: Slight curve with solid fill">
            <a:extLst>
              <a:ext uri="{FF2B5EF4-FFF2-40B4-BE49-F238E27FC236}">
                <a16:creationId xmlns:a16="http://schemas.microsoft.com/office/drawing/2014/main" id="{FA486E83-2A15-DD00-D5F1-B7D39822FA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5660000">
            <a:off x="9324015" y="5706233"/>
            <a:ext cx="909415" cy="594607"/>
          </a:xfrm>
          <a:prstGeom prst="rect">
            <a:avLst/>
          </a:prstGeom>
        </p:spPr>
      </p:pic>
      <p:sp>
        <p:nvSpPr>
          <p:cNvPr id="14" name="Rectangle 13">
            <a:extLst>
              <a:ext uri="{FF2B5EF4-FFF2-40B4-BE49-F238E27FC236}">
                <a16:creationId xmlns:a16="http://schemas.microsoft.com/office/drawing/2014/main" id="{57197272-AFD8-6404-9150-2F29BB4C067F}"/>
              </a:ext>
            </a:extLst>
          </p:cNvPr>
          <p:cNvSpPr/>
          <p:nvPr/>
        </p:nvSpPr>
        <p:spPr>
          <a:xfrm>
            <a:off x="4198775" y="2332652"/>
            <a:ext cx="3048000" cy="419877"/>
          </a:xfrm>
          <a:prstGeom prst="rect">
            <a:avLst/>
          </a:prstGeom>
          <a:noFill/>
          <a:ln w="28575">
            <a:solidFill>
              <a:srgbClr val="E525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28B2652-DFC4-37E2-9275-A3B1D4F05B0A}"/>
              </a:ext>
            </a:extLst>
          </p:cNvPr>
          <p:cNvSpPr/>
          <p:nvPr/>
        </p:nvSpPr>
        <p:spPr>
          <a:xfrm>
            <a:off x="8607489" y="4455366"/>
            <a:ext cx="1111898" cy="1088570"/>
          </a:xfrm>
          <a:prstGeom prst="rect">
            <a:avLst/>
          </a:prstGeom>
          <a:noFill/>
          <a:ln w="28575">
            <a:solidFill>
              <a:srgbClr val="E525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Arrow: Slight curve with solid fill">
            <a:extLst>
              <a:ext uri="{FF2B5EF4-FFF2-40B4-BE49-F238E27FC236}">
                <a16:creationId xmlns:a16="http://schemas.microsoft.com/office/drawing/2014/main" id="{8DF3B185-42A9-72E4-47B7-D01E0EF222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640000">
            <a:off x="5801654" y="1671136"/>
            <a:ext cx="787263" cy="507356"/>
          </a:xfrm>
          <a:prstGeom prst="rect">
            <a:avLst/>
          </a:prstGeom>
        </p:spPr>
      </p:pic>
      <p:sp>
        <p:nvSpPr>
          <p:cNvPr id="17" name="Title 1">
            <a:extLst>
              <a:ext uri="{FF2B5EF4-FFF2-40B4-BE49-F238E27FC236}">
                <a16:creationId xmlns:a16="http://schemas.microsoft.com/office/drawing/2014/main" id="{6E1C8288-CF51-7058-3EF0-14C68F795E75}"/>
              </a:ext>
            </a:extLst>
          </p:cNvPr>
          <p:cNvSpPr txBox="1">
            <a:spLocks/>
          </p:cNvSpPr>
          <p:nvPr/>
        </p:nvSpPr>
        <p:spPr>
          <a:xfrm>
            <a:off x="563252" y="3572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E52576"/>
                </a:solidFill>
                <a:latin typeface="Aptos Display"/>
                <a:ea typeface="+mn-ea"/>
                <a:cs typeface="+mn-cs"/>
              </a:rPr>
              <a:t>Wellbeing</a:t>
            </a:r>
            <a:r>
              <a:rPr lang="en-GB" b="1">
                <a:solidFill>
                  <a:srgbClr val="E52576"/>
                </a:solidFill>
              </a:rPr>
              <a:t> Hub </a:t>
            </a:r>
          </a:p>
        </p:txBody>
      </p:sp>
    </p:spTree>
    <p:extLst>
      <p:ext uri="{BB962C8B-B14F-4D97-AF65-F5344CB8AC3E}">
        <p14:creationId xmlns:p14="http://schemas.microsoft.com/office/powerpoint/2010/main" val="353018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7F9A-9352-149C-B672-F1B99C384EB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56264F-6B6A-8809-BCF5-F90973B4879F}"/>
              </a:ext>
            </a:extLst>
          </p:cNvPr>
          <p:cNvSpPr>
            <a:spLocks noGrp="1"/>
          </p:cNvSpPr>
          <p:nvPr>
            <p:ph idx="1"/>
          </p:nvPr>
        </p:nvSpPr>
        <p:spPr>
          <a:xfrm>
            <a:off x="665375" y="1681168"/>
            <a:ext cx="5047545" cy="555449"/>
          </a:xfrm>
        </p:spPr>
        <p:txBody>
          <a:bodyPr vert="horz" lIns="91440" tIns="45720" rIns="91440" bIns="45720" rtlCol="0" anchor="t">
            <a:normAutofit/>
          </a:bodyPr>
          <a:lstStyle/>
          <a:p>
            <a:pPr marL="0" indent="0">
              <a:buNone/>
            </a:pPr>
            <a:r>
              <a:rPr lang="en-GB" sz="2000" b="1">
                <a:latin typeface="Calibri"/>
                <a:ea typeface="Calibri"/>
                <a:cs typeface="Calibri"/>
              </a:rPr>
              <a:t>Between October 2024 and February 2025:</a:t>
            </a:r>
            <a:r>
              <a:rPr lang="en-GB" sz="2000">
                <a:latin typeface="Calibri"/>
                <a:ea typeface="Calibri"/>
                <a:cs typeface="Calibri"/>
              </a:rPr>
              <a:t> </a:t>
            </a:r>
            <a:endParaRPr lang="en-GB">
              <a:latin typeface="Aptos" panose="020B0004020202020204"/>
              <a:ea typeface="Calibri"/>
              <a:cs typeface="Calibri"/>
            </a:endParaRPr>
          </a:p>
          <a:p>
            <a:endParaRPr lang="en-GB" sz="2000">
              <a:solidFill>
                <a:srgbClr val="E7277A"/>
              </a:solidFill>
              <a:latin typeface="Calibri"/>
              <a:ea typeface="Calibri"/>
              <a:cs typeface="Calibri"/>
            </a:endParaRPr>
          </a:p>
        </p:txBody>
      </p:sp>
      <p:pic>
        <p:nvPicPr>
          <p:cNvPr id="3" name="Picture 2" descr="A pink circle with a globe and numbers&#10;&#10;AI-generated content may be incorrect.">
            <a:extLst>
              <a:ext uri="{FF2B5EF4-FFF2-40B4-BE49-F238E27FC236}">
                <a16:creationId xmlns:a16="http://schemas.microsoft.com/office/drawing/2014/main" id="{4B2ED9DC-52AA-0E2B-67EF-E8C3ECF1CC81}"/>
              </a:ext>
            </a:extLst>
          </p:cNvPr>
          <p:cNvPicPr>
            <a:picLocks noChangeAspect="1"/>
          </p:cNvPicPr>
          <p:nvPr/>
        </p:nvPicPr>
        <p:blipFill>
          <a:blip r:embed="rId3"/>
          <a:stretch>
            <a:fillRect/>
          </a:stretch>
        </p:blipFill>
        <p:spPr>
          <a:xfrm>
            <a:off x="4329075" y="2640542"/>
            <a:ext cx="1619250" cy="1924050"/>
          </a:xfrm>
          <a:prstGeom prst="rect">
            <a:avLst/>
          </a:prstGeom>
        </p:spPr>
      </p:pic>
      <p:pic>
        <p:nvPicPr>
          <p:cNvPr id="4" name="Picture 3" descr="A pink sign with white text&#10;&#10;AI-generated content may be incorrect.">
            <a:extLst>
              <a:ext uri="{FF2B5EF4-FFF2-40B4-BE49-F238E27FC236}">
                <a16:creationId xmlns:a16="http://schemas.microsoft.com/office/drawing/2014/main" id="{926C9B60-0F9E-C5DE-C23E-A922E83491FB}"/>
              </a:ext>
            </a:extLst>
          </p:cNvPr>
          <p:cNvPicPr>
            <a:picLocks noChangeAspect="1"/>
          </p:cNvPicPr>
          <p:nvPr/>
        </p:nvPicPr>
        <p:blipFill>
          <a:blip r:embed="rId4"/>
          <a:stretch>
            <a:fillRect/>
          </a:stretch>
        </p:blipFill>
        <p:spPr>
          <a:xfrm>
            <a:off x="8822972" y="4737806"/>
            <a:ext cx="2705100" cy="1638300"/>
          </a:xfrm>
          <a:prstGeom prst="rect">
            <a:avLst/>
          </a:prstGeom>
        </p:spPr>
      </p:pic>
      <p:pic>
        <p:nvPicPr>
          <p:cNvPr id="7" name="Picture 6" descr="A blue and white sign with text&#10;&#10;AI-generated content may be incorrect.">
            <a:extLst>
              <a:ext uri="{FF2B5EF4-FFF2-40B4-BE49-F238E27FC236}">
                <a16:creationId xmlns:a16="http://schemas.microsoft.com/office/drawing/2014/main" id="{2548E2FE-3818-C6DA-DAE4-168588F5C1FF}"/>
              </a:ext>
            </a:extLst>
          </p:cNvPr>
          <p:cNvPicPr>
            <a:picLocks noChangeAspect="1"/>
          </p:cNvPicPr>
          <p:nvPr/>
        </p:nvPicPr>
        <p:blipFill>
          <a:blip r:embed="rId5"/>
          <a:stretch>
            <a:fillRect/>
          </a:stretch>
        </p:blipFill>
        <p:spPr>
          <a:xfrm>
            <a:off x="661331" y="2582333"/>
            <a:ext cx="3381375" cy="1419225"/>
          </a:xfrm>
          <a:prstGeom prst="rect">
            <a:avLst/>
          </a:prstGeom>
        </p:spPr>
      </p:pic>
      <p:pic>
        <p:nvPicPr>
          <p:cNvPr id="8" name="Picture 7" descr="A blue and white play button&#10;&#10;AI-generated content may be incorrect.">
            <a:extLst>
              <a:ext uri="{FF2B5EF4-FFF2-40B4-BE49-F238E27FC236}">
                <a16:creationId xmlns:a16="http://schemas.microsoft.com/office/drawing/2014/main" id="{A7D3F003-75F9-EFB8-35C3-3066DE1C26D5}"/>
              </a:ext>
            </a:extLst>
          </p:cNvPr>
          <p:cNvPicPr>
            <a:picLocks noChangeAspect="1"/>
          </p:cNvPicPr>
          <p:nvPr/>
        </p:nvPicPr>
        <p:blipFill>
          <a:blip r:embed="rId6"/>
          <a:stretch>
            <a:fillRect/>
          </a:stretch>
        </p:blipFill>
        <p:spPr>
          <a:xfrm>
            <a:off x="6330598" y="4891264"/>
            <a:ext cx="2469443" cy="1496835"/>
          </a:xfrm>
          <a:prstGeom prst="rect">
            <a:avLst/>
          </a:prstGeom>
        </p:spPr>
      </p:pic>
      <p:pic>
        <p:nvPicPr>
          <p:cNvPr id="9" name="Picture 8" descr="A pink line with a blue background&#10;&#10;AI-generated content may be incorrect.">
            <a:extLst>
              <a:ext uri="{FF2B5EF4-FFF2-40B4-BE49-F238E27FC236}">
                <a16:creationId xmlns:a16="http://schemas.microsoft.com/office/drawing/2014/main" id="{B23F5CD2-6EF5-6197-6F47-270B74B5C1D0}"/>
              </a:ext>
            </a:extLst>
          </p:cNvPr>
          <p:cNvPicPr>
            <a:picLocks noChangeAspect="1"/>
          </p:cNvPicPr>
          <p:nvPr/>
        </p:nvPicPr>
        <p:blipFill>
          <a:blip r:embed="rId7"/>
          <a:stretch>
            <a:fillRect/>
          </a:stretch>
        </p:blipFill>
        <p:spPr>
          <a:xfrm>
            <a:off x="3044181" y="4793449"/>
            <a:ext cx="2980267" cy="1530703"/>
          </a:xfrm>
          <a:prstGeom prst="rect">
            <a:avLst/>
          </a:prstGeom>
        </p:spPr>
      </p:pic>
      <p:pic>
        <p:nvPicPr>
          <p:cNvPr id="10" name="Picture 9" descr="A white rectangular sign with pink and white text&#10;&#10;AI-generated content may be incorrect.">
            <a:extLst>
              <a:ext uri="{FF2B5EF4-FFF2-40B4-BE49-F238E27FC236}">
                <a16:creationId xmlns:a16="http://schemas.microsoft.com/office/drawing/2014/main" id="{AA35F119-52E7-2ECD-DA66-8C4DD3611AC3}"/>
              </a:ext>
            </a:extLst>
          </p:cNvPr>
          <p:cNvPicPr>
            <a:picLocks noChangeAspect="1"/>
          </p:cNvPicPr>
          <p:nvPr/>
        </p:nvPicPr>
        <p:blipFill>
          <a:blip r:embed="rId8"/>
          <a:stretch>
            <a:fillRect/>
          </a:stretch>
        </p:blipFill>
        <p:spPr>
          <a:xfrm>
            <a:off x="659567" y="3998736"/>
            <a:ext cx="2228850" cy="2676525"/>
          </a:xfrm>
          <a:prstGeom prst="rect">
            <a:avLst/>
          </a:prstGeom>
        </p:spPr>
      </p:pic>
      <p:pic>
        <p:nvPicPr>
          <p:cNvPr id="12" name="Picture 11" descr="A pink sign with white text&#10;&#10;AI-generated content may be incorrect.">
            <a:extLst>
              <a:ext uri="{FF2B5EF4-FFF2-40B4-BE49-F238E27FC236}">
                <a16:creationId xmlns:a16="http://schemas.microsoft.com/office/drawing/2014/main" id="{3153349F-1F8E-C370-6FE7-F415C70DFB03}"/>
              </a:ext>
            </a:extLst>
          </p:cNvPr>
          <p:cNvPicPr>
            <a:picLocks noChangeAspect="1"/>
          </p:cNvPicPr>
          <p:nvPr/>
        </p:nvPicPr>
        <p:blipFill>
          <a:blip r:embed="rId9"/>
          <a:stretch>
            <a:fillRect/>
          </a:stretch>
        </p:blipFill>
        <p:spPr>
          <a:xfrm>
            <a:off x="6173610" y="2638778"/>
            <a:ext cx="2695575" cy="2209800"/>
          </a:xfrm>
          <a:prstGeom prst="rect">
            <a:avLst/>
          </a:prstGeom>
        </p:spPr>
      </p:pic>
      <p:pic>
        <p:nvPicPr>
          <p:cNvPr id="13" name="Picture 12">
            <a:extLst>
              <a:ext uri="{FF2B5EF4-FFF2-40B4-BE49-F238E27FC236}">
                <a16:creationId xmlns:a16="http://schemas.microsoft.com/office/drawing/2014/main" id="{50EEA67B-531D-71C6-C00E-184ADA44135D}"/>
              </a:ext>
            </a:extLst>
          </p:cNvPr>
          <p:cNvPicPr>
            <a:picLocks noChangeAspect="1"/>
          </p:cNvPicPr>
          <p:nvPr/>
        </p:nvPicPr>
        <p:blipFill>
          <a:blip r:embed="rId10"/>
          <a:stretch>
            <a:fillRect/>
          </a:stretch>
        </p:blipFill>
        <p:spPr>
          <a:xfrm>
            <a:off x="8821209" y="2696986"/>
            <a:ext cx="2649361" cy="2178403"/>
          </a:xfrm>
          <a:prstGeom prst="rect">
            <a:avLst/>
          </a:prstGeom>
        </p:spPr>
      </p:pic>
      <p:pic>
        <p:nvPicPr>
          <p:cNvPr id="14" name="Picture 13" descr="A pink sign with white text&#10;&#10;AI-generated content may be incorrect.">
            <a:extLst>
              <a:ext uri="{FF2B5EF4-FFF2-40B4-BE49-F238E27FC236}">
                <a16:creationId xmlns:a16="http://schemas.microsoft.com/office/drawing/2014/main" id="{6830BD82-DF8D-1D6B-803A-DDD8881C0D6D}"/>
              </a:ext>
            </a:extLst>
          </p:cNvPr>
          <p:cNvPicPr>
            <a:picLocks noChangeAspect="1"/>
          </p:cNvPicPr>
          <p:nvPr/>
        </p:nvPicPr>
        <p:blipFill>
          <a:blip r:embed="rId11"/>
          <a:stretch>
            <a:fillRect/>
          </a:stretch>
        </p:blipFill>
        <p:spPr>
          <a:xfrm>
            <a:off x="8378473" y="137584"/>
            <a:ext cx="3273071" cy="2677230"/>
          </a:xfrm>
          <a:prstGeom prst="rect">
            <a:avLst/>
          </a:prstGeom>
        </p:spPr>
      </p:pic>
      <p:sp>
        <p:nvSpPr>
          <p:cNvPr id="16" name="Title 1">
            <a:extLst>
              <a:ext uri="{FF2B5EF4-FFF2-40B4-BE49-F238E27FC236}">
                <a16:creationId xmlns:a16="http://schemas.microsoft.com/office/drawing/2014/main" id="{AA96A402-021D-1BAB-7A7F-9E38934BE3F3}"/>
              </a:ext>
            </a:extLst>
          </p:cNvPr>
          <p:cNvSpPr txBox="1">
            <a:spLocks/>
          </p:cNvSpPr>
          <p:nvPr/>
        </p:nvSpPr>
        <p:spPr>
          <a:xfrm>
            <a:off x="563252" y="3572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E52576"/>
                </a:solidFill>
                <a:latin typeface="Aptos Display"/>
                <a:ea typeface="+mn-ea"/>
                <a:cs typeface="+mn-cs"/>
              </a:rPr>
              <a:t>Way </a:t>
            </a:r>
            <a:r>
              <a:rPr lang="en-GB" b="1">
                <a:solidFill>
                  <a:srgbClr val="E52576"/>
                </a:solidFill>
              </a:rPr>
              <a:t>to Wellbeing Campaign </a:t>
            </a:r>
          </a:p>
        </p:txBody>
      </p:sp>
    </p:spTree>
    <p:extLst>
      <p:ext uri="{BB962C8B-B14F-4D97-AF65-F5344CB8AC3E}">
        <p14:creationId xmlns:p14="http://schemas.microsoft.com/office/powerpoint/2010/main" val="159455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C7301A-A577-CC16-0C27-38BE7A886BC3}"/>
              </a:ext>
            </a:extLst>
          </p:cNvPr>
          <p:cNvSpPr>
            <a:spLocks noGrp="1"/>
          </p:cNvSpPr>
          <p:nvPr>
            <p:ph type="title"/>
          </p:nvPr>
        </p:nvSpPr>
        <p:spPr>
          <a:xfrm>
            <a:off x="372335" y="96700"/>
            <a:ext cx="10515600" cy="1325563"/>
          </a:xfrm>
        </p:spPr>
        <p:txBody>
          <a:bodyPr/>
          <a:lstStyle/>
          <a:p>
            <a:r>
              <a:rPr lang="en-GB" b="1">
                <a:solidFill>
                  <a:srgbClr val="E52576"/>
                </a:solidFill>
              </a:rPr>
              <a:t>Action plan 2025-2026</a:t>
            </a:r>
          </a:p>
        </p:txBody>
      </p:sp>
      <p:sp>
        <p:nvSpPr>
          <p:cNvPr id="3" name="Content Placeholder 2">
            <a:extLst>
              <a:ext uri="{FF2B5EF4-FFF2-40B4-BE49-F238E27FC236}">
                <a16:creationId xmlns:a16="http://schemas.microsoft.com/office/drawing/2014/main" id="{8D87FF3C-4E11-12F9-022A-193BDE8A7C54}"/>
              </a:ext>
            </a:extLst>
          </p:cNvPr>
          <p:cNvSpPr>
            <a:spLocks noGrp="1"/>
          </p:cNvSpPr>
          <p:nvPr>
            <p:ph idx="1"/>
          </p:nvPr>
        </p:nvSpPr>
        <p:spPr>
          <a:xfrm>
            <a:off x="399908" y="3082153"/>
            <a:ext cx="3586026" cy="970074"/>
          </a:xfrm>
        </p:spPr>
        <p:txBody>
          <a:bodyPr vert="horz" lIns="91440" tIns="45720" rIns="91440" bIns="45720" rtlCol="0" anchor="t">
            <a:noAutofit/>
          </a:bodyPr>
          <a:lstStyle/>
          <a:p>
            <a:pPr marL="0" indent="0" algn="ctr">
              <a:buNone/>
            </a:pPr>
            <a:r>
              <a:rPr lang="en-GB" sz="2400" b="1">
                <a:solidFill>
                  <a:srgbClr val="E52576"/>
                </a:solidFill>
                <a:latin typeface="Aptos"/>
              </a:rPr>
              <a:t>Objective 1 </a:t>
            </a:r>
            <a:endParaRPr lang="en-US" sz="2400">
              <a:latin typeface="Aptos"/>
            </a:endParaRPr>
          </a:p>
          <a:p>
            <a:pPr marL="0" indent="0" algn="ctr">
              <a:buNone/>
            </a:pPr>
            <a:r>
              <a:rPr lang="en-GB" sz="2400" b="1">
                <a:solidFill>
                  <a:srgbClr val="E52576"/>
                </a:solidFill>
                <a:latin typeface="Aptos"/>
              </a:rPr>
              <a:t>Build Awareness</a:t>
            </a:r>
          </a:p>
        </p:txBody>
      </p:sp>
      <p:sp>
        <p:nvSpPr>
          <p:cNvPr id="5" name="Content Placeholder 2">
            <a:extLst>
              <a:ext uri="{FF2B5EF4-FFF2-40B4-BE49-F238E27FC236}">
                <a16:creationId xmlns:a16="http://schemas.microsoft.com/office/drawing/2014/main" id="{E48544BB-AD68-4D94-9719-91D03074634D}"/>
              </a:ext>
            </a:extLst>
          </p:cNvPr>
          <p:cNvSpPr txBox="1">
            <a:spLocks/>
          </p:cNvSpPr>
          <p:nvPr/>
        </p:nvSpPr>
        <p:spPr>
          <a:xfrm>
            <a:off x="4145970" y="3003737"/>
            <a:ext cx="3577630" cy="105157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1000"/>
              </a:spcBef>
              <a:buNone/>
            </a:pPr>
            <a:r>
              <a:rPr lang="en-GB" sz="2400" b="1">
                <a:solidFill>
                  <a:srgbClr val="E52576"/>
                </a:solidFill>
                <a:latin typeface="Aptos"/>
              </a:rPr>
              <a:t>Objective  2 </a:t>
            </a:r>
            <a:endParaRPr lang="en-US" sz="2400"/>
          </a:p>
          <a:p>
            <a:pPr marL="0" indent="0" algn="ctr">
              <a:spcBef>
                <a:spcPts val="1000"/>
              </a:spcBef>
              <a:buNone/>
            </a:pPr>
            <a:r>
              <a:rPr lang="en-GB" sz="2400" b="1">
                <a:solidFill>
                  <a:srgbClr val="E52576"/>
                </a:solidFill>
                <a:latin typeface="Aptos"/>
              </a:rPr>
              <a:t>Connect Sectors</a:t>
            </a:r>
          </a:p>
          <a:p>
            <a:pPr>
              <a:buFont typeface="Arial" panose="020B0604020202020204" pitchFamily="34" charset="0"/>
              <a:buChar char="•"/>
            </a:pPr>
            <a:endParaRPr lang="en-GB" sz="1600">
              <a:solidFill>
                <a:schemeClr val="tx1"/>
              </a:solidFill>
              <a:latin typeface="Aptos" panose="020B0004020202020204" pitchFamily="34" charset="0"/>
            </a:endParaRPr>
          </a:p>
          <a:p>
            <a:pPr marL="383540" lvl="1">
              <a:buFont typeface="Arial" panose="020B0604020202020204" pitchFamily="34" charset="0"/>
              <a:buChar char="•"/>
            </a:pPr>
            <a:endParaRPr lang="en-GB" sz="1600">
              <a:solidFill>
                <a:schemeClr val="tx1"/>
              </a:solidFill>
              <a:latin typeface="Aptos" panose="020B0004020202020204" pitchFamily="34" charset="0"/>
            </a:endParaRPr>
          </a:p>
          <a:p>
            <a:pPr marL="383540" lvl="1">
              <a:buFont typeface="Arial" panose="020B0604020202020204" pitchFamily="34" charset="0"/>
              <a:buChar char="•"/>
            </a:pPr>
            <a:endParaRPr lang="en-GB" sz="1600">
              <a:solidFill>
                <a:schemeClr val="tx1"/>
              </a:solidFill>
              <a:latin typeface="Aptos" panose="020B0004020202020204" pitchFamily="34" charset="0"/>
            </a:endParaRPr>
          </a:p>
        </p:txBody>
      </p:sp>
      <p:sp>
        <p:nvSpPr>
          <p:cNvPr id="6" name="Content Placeholder 2">
            <a:extLst>
              <a:ext uri="{FF2B5EF4-FFF2-40B4-BE49-F238E27FC236}">
                <a16:creationId xmlns:a16="http://schemas.microsoft.com/office/drawing/2014/main" id="{91AE56B5-17B8-4FC0-7562-75C62F64876A}"/>
              </a:ext>
            </a:extLst>
          </p:cNvPr>
          <p:cNvSpPr txBox="1">
            <a:spLocks/>
          </p:cNvSpPr>
          <p:nvPr/>
        </p:nvSpPr>
        <p:spPr>
          <a:xfrm>
            <a:off x="8193162" y="3007822"/>
            <a:ext cx="3328104" cy="1320159"/>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1000"/>
              </a:spcBef>
              <a:buNone/>
            </a:pPr>
            <a:r>
              <a:rPr lang="en-GB" sz="2400" b="1">
                <a:solidFill>
                  <a:srgbClr val="E52576"/>
                </a:solidFill>
                <a:latin typeface="Aptos"/>
              </a:rPr>
              <a:t>Objective 3 </a:t>
            </a:r>
            <a:endParaRPr lang="en-US" sz="2400"/>
          </a:p>
          <a:p>
            <a:pPr marL="0" indent="0" algn="ctr">
              <a:lnSpc>
                <a:spcPct val="100000"/>
              </a:lnSpc>
              <a:spcBef>
                <a:spcPts val="1000"/>
              </a:spcBef>
              <a:buNone/>
            </a:pPr>
            <a:r>
              <a:rPr lang="en-GB" sz="2400" b="1">
                <a:solidFill>
                  <a:srgbClr val="E52576"/>
                </a:solidFill>
                <a:latin typeface="Aptos"/>
              </a:rPr>
              <a:t>Evidence-Based Action</a:t>
            </a:r>
          </a:p>
        </p:txBody>
      </p:sp>
      <p:sp>
        <p:nvSpPr>
          <p:cNvPr id="10" name="TextBox 9">
            <a:extLst>
              <a:ext uri="{FF2B5EF4-FFF2-40B4-BE49-F238E27FC236}">
                <a16:creationId xmlns:a16="http://schemas.microsoft.com/office/drawing/2014/main" id="{740ACE49-9B18-F5FA-10F8-381481B0C79F}"/>
              </a:ext>
            </a:extLst>
          </p:cNvPr>
          <p:cNvSpPr txBox="1"/>
          <p:nvPr/>
        </p:nvSpPr>
        <p:spPr>
          <a:xfrm>
            <a:off x="535846" y="3974343"/>
            <a:ext cx="3266342" cy="1631216"/>
          </a:xfrm>
          <a:prstGeom prst="rect">
            <a:avLst/>
          </a:prstGeom>
          <a:noFill/>
        </p:spPr>
        <p:txBody>
          <a:bodyPr wrap="square" lIns="91440" tIns="45720" rIns="91440" bIns="45720" anchor="t">
            <a:spAutoFit/>
          </a:bodyPr>
          <a:lstStyle/>
          <a:p>
            <a:pPr marL="0" indent="0" algn="ctr">
              <a:buNone/>
            </a:pPr>
            <a:r>
              <a:rPr lang="en-GB" sz="2000" i="1">
                <a:latin typeface="Aptos" panose="020B0004020202020204" pitchFamily="34" charset="0"/>
              </a:rPr>
              <a:t>Reduce stigma, enable individuals to identify loneliness in themselves and others and to navigate to local help. </a:t>
            </a:r>
            <a:endParaRPr lang="en-GB" sz="2000">
              <a:latin typeface="Aptos" panose="020B0004020202020204" pitchFamily="34" charset="0"/>
            </a:endParaRPr>
          </a:p>
        </p:txBody>
      </p:sp>
      <p:sp>
        <p:nvSpPr>
          <p:cNvPr id="12" name="TextBox 11">
            <a:extLst>
              <a:ext uri="{FF2B5EF4-FFF2-40B4-BE49-F238E27FC236}">
                <a16:creationId xmlns:a16="http://schemas.microsoft.com/office/drawing/2014/main" id="{7C8219F2-4E24-233B-1B96-C050B79AC186}"/>
              </a:ext>
            </a:extLst>
          </p:cNvPr>
          <p:cNvSpPr txBox="1"/>
          <p:nvPr/>
        </p:nvSpPr>
        <p:spPr>
          <a:xfrm>
            <a:off x="4362412" y="3949431"/>
            <a:ext cx="3354265" cy="1323439"/>
          </a:xfrm>
          <a:prstGeom prst="rect">
            <a:avLst/>
          </a:prstGeom>
          <a:noFill/>
        </p:spPr>
        <p:txBody>
          <a:bodyPr wrap="square" lIns="91440" tIns="45720" rIns="91440" bIns="45720" anchor="t">
            <a:spAutoFit/>
          </a:bodyPr>
          <a:lstStyle/>
          <a:p>
            <a:pPr marL="0" indent="0" algn="ctr">
              <a:spcBef>
                <a:spcPts val="1000"/>
              </a:spcBef>
              <a:buNone/>
            </a:pPr>
            <a:r>
              <a:rPr lang="en-GB" sz="2000" i="1"/>
              <a:t>Connect existing assets and frontline services to address loneliness across all life stages</a:t>
            </a:r>
            <a:r>
              <a:rPr lang="en-GB" i="1"/>
              <a:t>.</a:t>
            </a:r>
            <a:endParaRPr lang="en-GB" sz="1800" i="1">
              <a:latin typeface="Aptos" panose="020B0004020202020204" pitchFamily="34" charset="0"/>
            </a:endParaRPr>
          </a:p>
        </p:txBody>
      </p:sp>
      <p:sp>
        <p:nvSpPr>
          <p:cNvPr id="14" name="TextBox 13">
            <a:extLst>
              <a:ext uri="{FF2B5EF4-FFF2-40B4-BE49-F238E27FC236}">
                <a16:creationId xmlns:a16="http://schemas.microsoft.com/office/drawing/2014/main" id="{1A005392-9B0C-3404-24BB-EBF3C0D5B227}"/>
              </a:ext>
            </a:extLst>
          </p:cNvPr>
          <p:cNvSpPr txBox="1"/>
          <p:nvPr/>
        </p:nvSpPr>
        <p:spPr>
          <a:xfrm>
            <a:off x="8037287" y="3949431"/>
            <a:ext cx="3360024" cy="2026559"/>
          </a:xfrm>
          <a:prstGeom prst="rect">
            <a:avLst/>
          </a:prstGeom>
          <a:noFill/>
        </p:spPr>
        <p:txBody>
          <a:bodyPr wrap="square" lIns="91440" tIns="45720" rIns="91440" bIns="45720" anchor="t">
            <a:spAutoFit/>
          </a:bodyPr>
          <a:lstStyle/>
          <a:p>
            <a:pPr marL="457200" algn="ctr"/>
            <a:r>
              <a:rPr lang="en-GB" sz="2000" i="1"/>
              <a:t>Use data-driven insights from academic collaboration to map loneliness and inform targeted interventions</a:t>
            </a:r>
          </a:p>
          <a:p>
            <a:pPr marL="0" indent="0">
              <a:spcBef>
                <a:spcPts val="1000"/>
              </a:spcBef>
              <a:buNone/>
            </a:pPr>
            <a:endParaRPr lang="en-GB" i="1">
              <a:latin typeface="Aptos" panose="020B0004020202020204" pitchFamily="34" charset="0"/>
            </a:endParaRPr>
          </a:p>
        </p:txBody>
      </p:sp>
      <p:pic>
        <p:nvPicPr>
          <p:cNvPr id="24" name="Graphic 23" descr="Megaphone1 with solid fill">
            <a:extLst>
              <a:ext uri="{FF2B5EF4-FFF2-40B4-BE49-F238E27FC236}">
                <a16:creationId xmlns:a16="http://schemas.microsoft.com/office/drawing/2014/main" id="{E5E389D1-C774-E90A-4B70-C57F3ABF05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3174" y="1466191"/>
            <a:ext cx="1774550" cy="1774550"/>
          </a:xfrm>
          <a:prstGeom prst="rect">
            <a:avLst/>
          </a:prstGeom>
        </p:spPr>
      </p:pic>
      <p:pic>
        <p:nvPicPr>
          <p:cNvPr id="34" name="Graphic 33" descr="Connections with solid fill">
            <a:extLst>
              <a:ext uri="{FF2B5EF4-FFF2-40B4-BE49-F238E27FC236}">
                <a16:creationId xmlns:a16="http://schemas.microsoft.com/office/drawing/2014/main" id="{0AA0A8EB-DDD2-D71A-71F6-E14C7888B2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00988" y="1614188"/>
            <a:ext cx="1469925" cy="1469925"/>
          </a:xfrm>
          <a:prstGeom prst="rect">
            <a:avLst/>
          </a:prstGeom>
        </p:spPr>
      </p:pic>
      <p:pic>
        <p:nvPicPr>
          <p:cNvPr id="36" name="Graphic 35" descr="Magnifying glass with solid fill">
            <a:extLst>
              <a:ext uri="{FF2B5EF4-FFF2-40B4-BE49-F238E27FC236}">
                <a16:creationId xmlns:a16="http://schemas.microsoft.com/office/drawing/2014/main" id="{FA2CA144-B201-6EE0-3E04-4B70A79109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68868" y="1736556"/>
            <a:ext cx="1380040" cy="1347614"/>
          </a:xfrm>
          <a:prstGeom prst="rect">
            <a:avLst/>
          </a:prstGeom>
        </p:spPr>
      </p:pic>
      <p:sp>
        <p:nvSpPr>
          <p:cNvPr id="2" name="Rectangle 1">
            <a:extLst>
              <a:ext uri="{FF2B5EF4-FFF2-40B4-BE49-F238E27FC236}">
                <a16:creationId xmlns:a16="http://schemas.microsoft.com/office/drawing/2014/main" id="{245D51FA-F3EA-B7A5-6F26-33ABE50E955B}"/>
              </a:ext>
            </a:extLst>
          </p:cNvPr>
          <p:cNvSpPr/>
          <p:nvPr/>
        </p:nvSpPr>
        <p:spPr>
          <a:xfrm>
            <a:off x="537950" y="1607529"/>
            <a:ext cx="3291370" cy="4092833"/>
          </a:xfrm>
          <a:prstGeom prst="rect">
            <a:avLst/>
          </a:prstGeom>
          <a:noFill/>
          <a:ln w="57150">
            <a:solidFill>
              <a:srgbClr val="E525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49273F8-7884-21F0-1A38-0F6759DA896E}"/>
              </a:ext>
            </a:extLst>
          </p:cNvPr>
          <p:cNvSpPr/>
          <p:nvPr/>
        </p:nvSpPr>
        <p:spPr>
          <a:xfrm>
            <a:off x="4130867" y="1597632"/>
            <a:ext cx="3593095" cy="4102729"/>
          </a:xfrm>
          <a:prstGeom prst="rect">
            <a:avLst/>
          </a:prstGeom>
          <a:noFill/>
          <a:ln w="57150">
            <a:solidFill>
              <a:srgbClr val="E525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C001BC6-7861-E1F6-0085-A36A05FE4EF8}"/>
              </a:ext>
            </a:extLst>
          </p:cNvPr>
          <p:cNvSpPr/>
          <p:nvPr/>
        </p:nvSpPr>
        <p:spPr>
          <a:xfrm>
            <a:off x="8032740" y="1607527"/>
            <a:ext cx="3661454" cy="4092833"/>
          </a:xfrm>
          <a:prstGeom prst="rect">
            <a:avLst/>
          </a:prstGeom>
          <a:noFill/>
          <a:ln w="57150">
            <a:solidFill>
              <a:srgbClr val="E525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ue text on a black background&#10;&#10;AI-generated content may be incorrect.">
            <a:extLst>
              <a:ext uri="{FF2B5EF4-FFF2-40B4-BE49-F238E27FC236}">
                <a16:creationId xmlns:a16="http://schemas.microsoft.com/office/drawing/2014/main" id="{E0EA8107-24AB-1056-7CAA-77F386A4C205}"/>
              </a:ext>
            </a:extLst>
          </p:cNvPr>
          <p:cNvPicPr>
            <a:picLocks noChangeAspect="1"/>
          </p:cNvPicPr>
          <p:nvPr/>
        </p:nvPicPr>
        <p:blipFill>
          <a:blip r:embed="rId9"/>
          <a:stretch>
            <a:fillRect/>
          </a:stretch>
        </p:blipFill>
        <p:spPr>
          <a:xfrm>
            <a:off x="10543591" y="5855431"/>
            <a:ext cx="1407368" cy="846586"/>
          </a:xfrm>
          <a:prstGeom prst="rect">
            <a:avLst/>
          </a:prstGeom>
        </p:spPr>
      </p:pic>
    </p:spTree>
    <p:extLst>
      <p:ext uri="{BB962C8B-B14F-4D97-AF65-F5344CB8AC3E}">
        <p14:creationId xmlns:p14="http://schemas.microsoft.com/office/powerpoint/2010/main" val="166873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F71EB-C7DA-48A2-9C26-49E57CD76B0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F232ADF-97B3-80A4-8C5B-D41B21AF057C}"/>
              </a:ext>
            </a:extLst>
          </p:cNvPr>
          <p:cNvSpPr>
            <a:spLocks noGrp="1"/>
          </p:cNvSpPr>
          <p:nvPr>
            <p:ph type="title"/>
          </p:nvPr>
        </p:nvSpPr>
        <p:spPr>
          <a:xfrm>
            <a:off x="372335" y="96700"/>
            <a:ext cx="10515600" cy="1325563"/>
          </a:xfrm>
        </p:spPr>
        <p:txBody>
          <a:bodyPr/>
          <a:lstStyle/>
          <a:p>
            <a:pPr algn="ctr"/>
            <a:r>
              <a:rPr lang="en-GB" b="1">
                <a:solidFill>
                  <a:srgbClr val="E52576"/>
                </a:solidFill>
              </a:rPr>
              <a:t>Connect with us</a:t>
            </a:r>
            <a:endParaRPr lang="en-US"/>
          </a:p>
        </p:txBody>
      </p:sp>
      <p:sp>
        <p:nvSpPr>
          <p:cNvPr id="3" name="Content Placeholder 2">
            <a:extLst>
              <a:ext uri="{FF2B5EF4-FFF2-40B4-BE49-F238E27FC236}">
                <a16:creationId xmlns:a16="http://schemas.microsoft.com/office/drawing/2014/main" id="{E7295BBB-21A7-DA6A-1668-C4FBE10DA37E}"/>
              </a:ext>
            </a:extLst>
          </p:cNvPr>
          <p:cNvSpPr>
            <a:spLocks noGrp="1"/>
          </p:cNvSpPr>
          <p:nvPr>
            <p:ph idx="1"/>
          </p:nvPr>
        </p:nvSpPr>
        <p:spPr>
          <a:xfrm>
            <a:off x="508334" y="2935909"/>
            <a:ext cx="3530020" cy="1840495"/>
          </a:xfrm>
        </p:spPr>
        <p:txBody>
          <a:bodyPr vert="horz" lIns="91440" tIns="45720" rIns="91440" bIns="45720" rtlCol="0" anchor="t">
            <a:noAutofit/>
          </a:bodyPr>
          <a:lstStyle/>
          <a:p>
            <a:pPr marL="0" indent="0" algn="ctr">
              <a:buNone/>
            </a:pPr>
            <a:r>
              <a:rPr lang="en-GB" sz="2000" b="1">
                <a:solidFill>
                  <a:srgbClr val="E52576"/>
                </a:solidFill>
                <a:latin typeface="Aptos"/>
              </a:rPr>
              <a:t>WCC &amp; RBKC Public Health</a:t>
            </a:r>
            <a:r>
              <a:rPr lang="en-GB" sz="1800" b="1">
                <a:solidFill>
                  <a:srgbClr val="E52576"/>
                </a:solidFill>
                <a:latin typeface="Aptos"/>
              </a:rPr>
              <a:t> </a:t>
            </a:r>
            <a:endParaRPr lang="en-US"/>
          </a:p>
          <a:p>
            <a:pPr marL="0" indent="0" algn="ctr">
              <a:buNone/>
            </a:pPr>
            <a:endParaRPr lang="en-GB" sz="2000" b="1">
              <a:latin typeface="Aptos"/>
            </a:endParaRPr>
          </a:p>
          <a:p>
            <a:pPr marL="0" indent="0" algn="ctr">
              <a:buNone/>
            </a:pPr>
            <a:r>
              <a:rPr lang="en-GB" sz="2000" b="1">
                <a:latin typeface="Aptos"/>
              </a:rPr>
              <a:t>Mariana Covalenco, </a:t>
            </a:r>
            <a:endParaRPr lang="en-GB" sz="2000" b="1"/>
          </a:p>
          <a:p>
            <a:pPr marL="0" indent="0" algn="ctr">
              <a:buNone/>
            </a:pPr>
            <a:r>
              <a:rPr lang="en-GB" sz="1400">
                <a:latin typeface="Aptos"/>
                <a:hlinkClick r:id="rId3">
                  <a:extLst>
                    <a:ext uri="{A12FA001-AC4F-418D-AE19-62706E023703}">
                      <ahyp:hlinkClr xmlns:ahyp="http://schemas.microsoft.com/office/drawing/2018/hyperlinkcolor" val="tx"/>
                    </a:ext>
                  </a:extLst>
                </a:hlinkClick>
              </a:rPr>
              <a:t>mcovalenco@westminster.gov.uk</a:t>
            </a:r>
            <a:r>
              <a:rPr lang="en-GB" sz="1400">
                <a:latin typeface="Aptos"/>
              </a:rPr>
              <a:t> </a:t>
            </a:r>
          </a:p>
          <a:p>
            <a:pPr marL="0" indent="0">
              <a:buNone/>
            </a:pPr>
            <a:endParaRPr lang="en-GB" sz="2000" b="1">
              <a:latin typeface="Aptos"/>
            </a:endParaRPr>
          </a:p>
        </p:txBody>
      </p:sp>
      <p:pic>
        <p:nvPicPr>
          <p:cNvPr id="9" name="Picture 8" descr="A group of people in circles with arrows&#10;&#10;AI-generated content may be incorrect.">
            <a:extLst>
              <a:ext uri="{FF2B5EF4-FFF2-40B4-BE49-F238E27FC236}">
                <a16:creationId xmlns:a16="http://schemas.microsoft.com/office/drawing/2014/main" id="{6FE90C07-EBD3-C93B-47FF-80BC12EB3CFF}"/>
              </a:ext>
            </a:extLst>
          </p:cNvPr>
          <p:cNvPicPr>
            <a:picLocks noChangeAspect="1"/>
          </p:cNvPicPr>
          <p:nvPr/>
        </p:nvPicPr>
        <p:blipFill>
          <a:blip r:embed="rId4"/>
          <a:stretch>
            <a:fillRect/>
          </a:stretch>
        </p:blipFill>
        <p:spPr>
          <a:xfrm>
            <a:off x="715277" y="95818"/>
            <a:ext cx="2051410" cy="1607867"/>
          </a:xfrm>
          <a:prstGeom prst="rect">
            <a:avLst/>
          </a:prstGeom>
        </p:spPr>
      </p:pic>
      <p:sp>
        <p:nvSpPr>
          <p:cNvPr id="15" name="Rectangle 14">
            <a:extLst>
              <a:ext uri="{FF2B5EF4-FFF2-40B4-BE49-F238E27FC236}">
                <a16:creationId xmlns:a16="http://schemas.microsoft.com/office/drawing/2014/main" id="{76113F8F-9C68-F4A1-B4A9-E498B42B9E8B}"/>
              </a:ext>
            </a:extLst>
          </p:cNvPr>
          <p:cNvSpPr/>
          <p:nvPr/>
        </p:nvSpPr>
        <p:spPr>
          <a:xfrm>
            <a:off x="477137" y="1531413"/>
            <a:ext cx="3558709" cy="4350528"/>
          </a:xfrm>
          <a:prstGeom prst="rect">
            <a:avLst/>
          </a:prstGeom>
          <a:noFill/>
          <a:ln w="5715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0004FC7-14A1-BB76-0D45-8250B7F94D79}"/>
              </a:ext>
            </a:extLst>
          </p:cNvPr>
          <p:cNvSpPr/>
          <p:nvPr/>
        </p:nvSpPr>
        <p:spPr>
          <a:xfrm>
            <a:off x="4222919" y="1525467"/>
            <a:ext cx="3659430" cy="4343203"/>
          </a:xfrm>
          <a:prstGeom prst="rect">
            <a:avLst/>
          </a:prstGeom>
          <a:noFill/>
          <a:ln w="5715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FF0BA01-0371-6E69-BF09-0AE6BE867E94}"/>
              </a:ext>
            </a:extLst>
          </p:cNvPr>
          <p:cNvSpPr/>
          <p:nvPr/>
        </p:nvSpPr>
        <p:spPr>
          <a:xfrm>
            <a:off x="8258932" y="1531411"/>
            <a:ext cx="3524410" cy="4329403"/>
          </a:xfrm>
          <a:prstGeom prst="rect">
            <a:avLst/>
          </a:prstGeom>
          <a:noFill/>
          <a:ln w="5715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EA1EB696-9184-1FCF-152A-0E7F246F78FE}"/>
              </a:ext>
            </a:extLst>
          </p:cNvPr>
          <p:cNvSpPr txBox="1">
            <a:spLocks/>
          </p:cNvSpPr>
          <p:nvPr/>
        </p:nvSpPr>
        <p:spPr>
          <a:xfrm>
            <a:off x="4554807" y="1743011"/>
            <a:ext cx="3032775" cy="36807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a:solidFill>
                  <a:srgbClr val="E52576"/>
                </a:solidFill>
                <a:ea typeface="+mn-lt"/>
                <a:cs typeface="+mn-lt"/>
              </a:rPr>
              <a:t>Hurdles2hoops</a:t>
            </a:r>
            <a:endParaRPr lang="en-US">
              <a:solidFill>
                <a:srgbClr val="E52576"/>
              </a:solidFill>
            </a:endParaRPr>
          </a:p>
          <a:p>
            <a:pPr marL="0" indent="0" algn="ctr">
              <a:buNone/>
            </a:pPr>
            <a:endParaRPr lang="en-GB" sz="2000" b="1">
              <a:solidFill>
                <a:srgbClr val="000000"/>
              </a:solidFill>
              <a:ea typeface="+mn-lt"/>
              <a:cs typeface="+mn-lt"/>
            </a:endParaRPr>
          </a:p>
          <a:p>
            <a:pPr marL="0" indent="0" algn="ctr">
              <a:buFont typeface="Arial" panose="020B0604020202020204" pitchFamily="34" charset="0"/>
              <a:buNone/>
            </a:pPr>
            <a:r>
              <a:rPr lang="en-GB" sz="2000" b="1">
                <a:solidFill>
                  <a:srgbClr val="000000"/>
                </a:solidFill>
                <a:ea typeface="+mn-lt"/>
                <a:cs typeface="+mn-lt"/>
              </a:rPr>
              <a:t>Charlotte Rowe</a:t>
            </a:r>
            <a:endParaRPr lang="en-GB" sz="2000" b="1"/>
          </a:p>
          <a:p>
            <a:pPr marL="0" indent="0" algn="ctr">
              <a:buNone/>
            </a:pPr>
            <a:r>
              <a:rPr lang="en-GB" sz="1400"/>
              <a:t>Email: </a:t>
            </a:r>
            <a:r>
              <a:rPr lang="en-GB" sz="1400">
                <a:hlinkClick r:id="rId5">
                  <a:extLst>
                    <a:ext uri="{A12FA001-AC4F-418D-AE19-62706E023703}">
                      <ahyp:hlinkClr xmlns:ahyp="http://schemas.microsoft.com/office/drawing/2018/hyperlinkcolor" val="tx"/>
                    </a:ext>
                  </a:extLst>
                </a:hlinkClick>
              </a:rPr>
              <a:t>hurdles2hoops@gmail.com</a:t>
            </a:r>
          </a:p>
          <a:p>
            <a:pPr marL="0" indent="0" algn="ctr">
              <a:buNone/>
            </a:pPr>
            <a:r>
              <a:rPr lang="en-GB" sz="1400"/>
              <a:t>Tel: WhatsApp +44 7591 215808</a:t>
            </a:r>
            <a:endParaRPr lang="en-GB"/>
          </a:p>
          <a:p>
            <a:pPr marL="0" indent="0" algn="ctr">
              <a:buFont typeface="Arial" panose="020B0604020202020204" pitchFamily="34" charset="0"/>
              <a:buNone/>
            </a:pPr>
            <a:endParaRPr lang="en-GB" sz="2400" b="1">
              <a:solidFill>
                <a:srgbClr val="E52576"/>
              </a:solidFill>
              <a:latin typeface="Aptos"/>
            </a:endParaRPr>
          </a:p>
          <a:p>
            <a:pPr marL="0" indent="0">
              <a:buFont typeface="Arial" panose="020B0604020202020204" pitchFamily="34" charset="0"/>
              <a:buNone/>
            </a:pPr>
            <a:endParaRPr lang="en-GB" sz="2000" b="1">
              <a:latin typeface="Aptos"/>
            </a:endParaRPr>
          </a:p>
        </p:txBody>
      </p:sp>
      <p:sp>
        <p:nvSpPr>
          <p:cNvPr id="20" name="Content Placeholder 2">
            <a:extLst>
              <a:ext uri="{FF2B5EF4-FFF2-40B4-BE49-F238E27FC236}">
                <a16:creationId xmlns:a16="http://schemas.microsoft.com/office/drawing/2014/main" id="{75F589E8-3CA5-9072-4C91-254611950DC4}"/>
              </a:ext>
            </a:extLst>
          </p:cNvPr>
          <p:cNvSpPr txBox="1">
            <a:spLocks/>
          </p:cNvSpPr>
          <p:nvPr/>
        </p:nvSpPr>
        <p:spPr>
          <a:xfrm>
            <a:off x="8269400" y="1746249"/>
            <a:ext cx="3282898" cy="29943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b="1">
                <a:solidFill>
                  <a:srgbClr val="E52576"/>
                </a:solidFill>
                <a:latin typeface="Aptos"/>
              </a:rPr>
              <a:t>Unfold</a:t>
            </a:r>
            <a:endParaRPr lang="en-US">
              <a:solidFill>
                <a:srgbClr val="E52576"/>
              </a:solidFill>
            </a:endParaRPr>
          </a:p>
          <a:p>
            <a:pPr marL="0" indent="0" algn="ctr">
              <a:buNone/>
            </a:pPr>
            <a:endParaRPr lang="en-GB" sz="2000" b="1">
              <a:solidFill>
                <a:srgbClr val="000000"/>
              </a:solidFill>
              <a:latin typeface="Aptos"/>
              <a:ea typeface="Roboto"/>
              <a:cs typeface="Roboto"/>
            </a:endParaRPr>
          </a:p>
          <a:p>
            <a:pPr marL="0" indent="0" algn="ctr">
              <a:buNone/>
            </a:pPr>
            <a:r>
              <a:rPr lang="en-GB" sz="1400">
                <a:latin typeface="Aptos"/>
                <a:ea typeface="Roboto"/>
                <a:cs typeface="Roboto"/>
              </a:rPr>
              <a:t>Email: hello@unfold.org.uk </a:t>
            </a:r>
          </a:p>
          <a:p>
            <a:pPr marL="0" indent="0" algn="ctr">
              <a:buNone/>
            </a:pPr>
            <a:r>
              <a:rPr lang="en-GB" sz="1400">
                <a:latin typeface="Aptos"/>
                <a:ea typeface="Roboto"/>
                <a:cs typeface="Roboto"/>
              </a:rPr>
              <a:t>Tel:  </a:t>
            </a:r>
            <a:r>
              <a:rPr lang="en-GB" sz="1400">
                <a:latin typeface="Aptos"/>
                <a:ea typeface="Roboto"/>
                <a:cs typeface="Roboto"/>
                <a:hlinkClick r:id="rId6">
                  <a:extLst>
                    <a:ext uri="{A12FA001-AC4F-418D-AE19-62706E023703}">
                      <ahyp:hlinkClr xmlns:ahyp="http://schemas.microsoft.com/office/drawing/2018/hyperlinkcolor" val="tx"/>
                    </a:ext>
                  </a:extLst>
                </a:hlinkClick>
              </a:rPr>
              <a:t>020 7828 2765</a:t>
            </a:r>
            <a:endParaRPr lang="en-GB" sz="1400">
              <a:latin typeface="Aptos"/>
              <a:hlinkClick r:id="rId6">
                <a:extLst>
                  <a:ext uri="{A12FA001-AC4F-418D-AE19-62706E023703}">
                    <ahyp:hlinkClr xmlns:ahyp="http://schemas.microsoft.com/office/drawing/2018/hyperlinkcolor" val="tx"/>
                  </a:ext>
                </a:extLst>
              </a:hlinkClick>
            </a:endParaRPr>
          </a:p>
          <a:p>
            <a:pPr marL="0" indent="0" algn="ctr">
              <a:buNone/>
            </a:pPr>
            <a:r>
              <a:rPr lang="en-GB" sz="1400">
                <a:ea typeface="+mn-lt"/>
                <a:cs typeface="+mn-lt"/>
              </a:rPr>
              <a:t>Website</a:t>
            </a:r>
            <a:r>
              <a:rPr lang="en-GB" sz="1400">
                <a:ea typeface="+mn-lt"/>
                <a:cs typeface="+mn-lt"/>
                <a:hlinkClick r:id="rId7">
                  <a:extLst>
                    <a:ext uri="{A12FA001-AC4F-418D-AE19-62706E023703}">
                      <ahyp:hlinkClr xmlns:ahyp="http://schemas.microsoft.com/office/drawing/2018/hyperlinkcolor" val="tx"/>
                    </a:ext>
                  </a:extLst>
                </a:hlinkClick>
              </a:rPr>
              <a:t>: www.unfold.org.uk</a:t>
            </a:r>
            <a:r>
              <a:rPr lang="en-GB" sz="1400">
                <a:ea typeface="+mn-lt"/>
                <a:cs typeface="+mn-lt"/>
              </a:rPr>
              <a:t> </a:t>
            </a:r>
            <a:endParaRPr lang="en-GB" sz="1400"/>
          </a:p>
          <a:p>
            <a:pPr marL="0" indent="0">
              <a:buFont typeface="Arial" panose="020B0604020202020204" pitchFamily="34" charset="0"/>
              <a:buNone/>
            </a:pPr>
            <a:endParaRPr lang="en-GB" sz="2000" b="1">
              <a:solidFill>
                <a:srgbClr val="000000"/>
              </a:solidFill>
              <a:latin typeface="Aptos"/>
            </a:endParaRPr>
          </a:p>
          <a:p>
            <a:pPr marL="0" indent="0">
              <a:buFont typeface="Arial" panose="020B0604020202020204" pitchFamily="34" charset="0"/>
              <a:buNone/>
            </a:pPr>
            <a:endParaRPr lang="en-GB" sz="2000" b="1">
              <a:solidFill>
                <a:srgbClr val="000000"/>
              </a:solidFill>
              <a:latin typeface="Aptos"/>
            </a:endParaRPr>
          </a:p>
          <a:p>
            <a:pPr marL="0" indent="0" algn="ctr">
              <a:buFont typeface="Arial" panose="020B0604020202020204" pitchFamily="34" charset="0"/>
              <a:buNone/>
            </a:pPr>
            <a:endParaRPr lang="en-GB" sz="2400" b="1">
              <a:solidFill>
                <a:srgbClr val="E52576"/>
              </a:solidFill>
              <a:latin typeface="Aptos"/>
            </a:endParaRPr>
          </a:p>
        </p:txBody>
      </p:sp>
      <p:pic>
        <p:nvPicPr>
          <p:cNvPr id="2" name="Picture 1" descr="image0.jpeg">
            <a:extLst>
              <a:ext uri="{FF2B5EF4-FFF2-40B4-BE49-F238E27FC236}">
                <a16:creationId xmlns:a16="http://schemas.microsoft.com/office/drawing/2014/main" id="{8B92F1CA-0671-C9FB-3988-CED88DDB3204}"/>
              </a:ext>
            </a:extLst>
          </p:cNvPr>
          <p:cNvPicPr>
            <a:picLocks noChangeAspect="1"/>
          </p:cNvPicPr>
          <p:nvPr/>
        </p:nvPicPr>
        <p:blipFill>
          <a:blip r:embed="rId8"/>
          <a:srcRect l="27692" t="33160" r="28462" b="23457"/>
          <a:stretch/>
        </p:blipFill>
        <p:spPr>
          <a:xfrm>
            <a:off x="4935404" y="3790883"/>
            <a:ext cx="1994796" cy="1933749"/>
          </a:xfrm>
          <a:prstGeom prst="rect">
            <a:avLst/>
          </a:prstGeom>
          <a:ln>
            <a:noFill/>
          </a:ln>
          <a:effectLst>
            <a:outerShdw blurRad="292100" dist="139700" dir="2700000" algn="tl" rotWithShape="0">
              <a:srgbClr val="333333">
                <a:alpha val="65000"/>
              </a:srgbClr>
            </a:outerShdw>
          </a:effectLst>
        </p:spPr>
      </p:pic>
      <p:pic>
        <p:nvPicPr>
          <p:cNvPr id="4" name="Picture 3" descr="A qr code with a dinosaur&#10;&#10;AI-generated content may be incorrect.">
            <a:extLst>
              <a:ext uri="{FF2B5EF4-FFF2-40B4-BE49-F238E27FC236}">
                <a16:creationId xmlns:a16="http://schemas.microsoft.com/office/drawing/2014/main" id="{8C12517B-4BE8-49F8-7332-CDFFC7A26ED4}"/>
              </a:ext>
            </a:extLst>
          </p:cNvPr>
          <p:cNvPicPr>
            <a:picLocks noChangeAspect="1"/>
          </p:cNvPicPr>
          <p:nvPr/>
        </p:nvPicPr>
        <p:blipFill>
          <a:blip r:embed="rId9"/>
          <a:stretch>
            <a:fillRect/>
          </a:stretch>
        </p:blipFill>
        <p:spPr>
          <a:xfrm>
            <a:off x="9005026" y="3877609"/>
            <a:ext cx="1814899" cy="1753115"/>
          </a:xfrm>
          <a:prstGeom prst="rect">
            <a:avLst/>
          </a:prstGeom>
          <a:ln>
            <a:noFill/>
          </a:ln>
          <a:effectLst>
            <a:outerShdw blurRad="292100" dist="139700" dir="2700000" algn="tl" rotWithShape="0">
              <a:srgbClr val="333333">
                <a:alpha val="65000"/>
              </a:srgbClr>
            </a:outerShdw>
          </a:effectLst>
        </p:spPr>
      </p:pic>
      <p:pic>
        <p:nvPicPr>
          <p:cNvPr id="6" name="Picture 5" descr="A blue text on a black background&#10;&#10;AI-generated content may be incorrect.">
            <a:extLst>
              <a:ext uri="{FF2B5EF4-FFF2-40B4-BE49-F238E27FC236}">
                <a16:creationId xmlns:a16="http://schemas.microsoft.com/office/drawing/2014/main" id="{89D34642-A16B-D968-AC63-8CC8EB0ADAB3}"/>
              </a:ext>
            </a:extLst>
          </p:cNvPr>
          <p:cNvPicPr>
            <a:picLocks noChangeAspect="1"/>
          </p:cNvPicPr>
          <p:nvPr/>
        </p:nvPicPr>
        <p:blipFill>
          <a:blip r:embed="rId10"/>
          <a:stretch>
            <a:fillRect/>
          </a:stretch>
        </p:blipFill>
        <p:spPr>
          <a:xfrm>
            <a:off x="10543591" y="5855431"/>
            <a:ext cx="1407368" cy="846586"/>
          </a:xfrm>
          <a:prstGeom prst="rect">
            <a:avLst/>
          </a:prstGeom>
        </p:spPr>
      </p:pic>
    </p:spTree>
    <p:extLst>
      <p:ext uri="{BB962C8B-B14F-4D97-AF65-F5344CB8AC3E}">
        <p14:creationId xmlns:p14="http://schemas.microsoft.com/office/powerpoint/2010/main" val="316746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73905C1-5871-ECA8-9044-C23E449E0FBC}"/>
              </a:ext>
            </a:extLst>
          </p:cNvPr>
          <p:cNvGraphicFramePr>
            <a:graphicFrameLocks/>
          </p:cNvGraphicFramePr>
          <p:nvPr/>
        </p:nvGraphicFramePr>
        <p:xfrm>
          <a:off x="8546169" y="357416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5F5BA21-6EB7-F5C2-F963-14C1A75699F5}"/>
              </a:ext>
            </a:extLst>
          </p:cNvPr>
          <p:cNvGraphicFramePr>
            <a:graphicFrameLocks/>
          </p:cNvGraphicFramePr>
          <p:nvPr/>
        </p:nvGraphicFramePr>
        <p:xfrm>
          <a:off x="6072677" y="357416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12F4E01-086D-B61E-39E8-C74764711E17}"/>
              </a:ext>
            </a:extLst>
          </p:cNvPr>
          <p:cNvGraphicFramePr>
            <a:graphicFrameLocks/>
          </p:cNvGraphicFramePr>
          <p:nvPr/>
        </p:nvGraphicFramePr>
        <p:xfrm>
          <a:off x="3688419" y="3574169"/>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5CE48637-CBBF-37F2-12C0-B2BDE2AEDCE7}"/>
              </a:ext>
            </a:extLst>
          </p:cNvPr>
          <p:cNvGraphicFramePr>
            <a:graphicFrameLocks/>
          </p:cNvGraphicFramePr>
          <p:nvPr/>
        </p:nvGraphicFramePr>
        <p:xfrm>
          <a:off x="-901629" y="3574170"/>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8F7566E3-CD9F-A39C-9294-7D1A5999422C}"/>
              </a:ext>
            </a:extLst>
          </p:cNvPr>
          <p:cNvGraphicFramePr>
            <a:graphicFrameLocks/>
          </p:cNvGraphicFramePr>
          <p:nvPr/>
        </p:nvGraphicFramePr>
        <p:xfrm>
          <a:off x="1393395" y="3574170"/>
          <a:ext cx="4572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a:extLst>
              <a:ext uri="{FF2B5EF4-FFF2-40B4-BE49-F238E27FC236}">
                <a16:creationId xmlns:a16="http://schemas.microsoft.com/office/drawing/2014/main" id="{7D165597-B0C6-09F4-4BA1-26351F2A68E4}"/>
              </a:ext>
            </a:extLst>
          </p:cNvPr>
          <p:cNvSpPr txBox="1"/>
          <p:nvPr/>
        </p:nvSpPr>
        <p:spPr>
          <a:xfrm>
            <a:off x="1071549" y="4849517"/>
            <a:ext cx="970548" cy="461665"/>
          </a:xfrm>
          <a:prstGeom prst="rect">
            <a:avLst/>
          </a:prstGeom>
          <a:noFill/>
        </p:spPr>
        <p:txBody>
          <a:bodyPr wrap="square" rtlCol="0">
            <a:spAutoFit/>
          </a:bodyPr>
          <a:lstStyle/>
          <a:p>
            <a:r>
              <a:rPr lang="en-GB" sz="2400" b="1"/>
              <a:t>60%</a:t>
            </a:r>
          </a:p>
        </p:txBody>
      </p:sp>
      <p:sp>
        <p:nvSpPr>
          <p:cNvPr id="10" name="TextBox 9">
            <a:extLst>
              <a:ext uri="{FF2B5EF4-FFF2-40B4-BE49-F238E27FC236}">
                <a16:creationId xmlns:a16="http://schemas.microsoft.com/office/drawing/2014/main" id="{EE23CE77-68F5-4E57-CAF9-5985BE44FDE3}"/>
              </a:ext>
            </a:extLst>
          </p:cNvPr>
          <p:cNvSpPr txBox="1"/>
          <p:nvPr/>
        </p:nvSpPr>
        <p:spPr>
          <a:xfrm>
            <a:off x="3362061" y="4849515"/>
            <a:ext cx="970548" cy="461665"/>
          </a:xfrm>
          <a:prstGeom prst="rect">
            <a:avLst/>
          </a:prstGeom>
          <a:noFill/>
        </p:spPr>
        <p:txBody>
          <a:bodyPr wrap="square" rtlCol="0">
            <a:spAutoFit/>
          </a:bodyPr>
          <a:lstStyle/>
          <a:p>
            <a:r>
              <a:rPr lang="en-GB" sz="2400" b="1"/>
              <a:t>50%</a:t>
            </a:r>
          </a:p>
        </p:txBody>
      </p:sp>
      <p:sp>
        <p:nvSpPr>
          <p:cNvPr id="11" name="TextBox 10">
            <a:extLst>
              <a:ext uri="{FF2B5EF4-FFF2-40B4-BE49-F238E27FC236}">
                <a16:creationId xmlns:a16="http://schemas.microsoft.com/office/drawing/2014/main" id="{65A836D4-6C53-E589-FD07-C869E61A76B5}"/>
              </a:ext>
            </a:extLst>
          </p:cNvPr>
          <p:cNvSpPr txBox="1"/>
          <p:nvPr/>
        </p:nvSpPr>
        <p:spPr>
          <a:xfrm>
            <a:off x="5676637" y="4849515"/>
            <a:ext cx="970548" cy="461665"/>
          </a:xfrm>
          <a:prstGeom prst="rect">
            <a:avLst/>
          </a:prstGeom>
          <a:noFill/>
        </p:spPr>
        <p:txBody>
          <a:bodyPr wrap="square" rtlCol="0">
            <a:spAutoFit/>
          </a:bodyPr>
          <a:lstStyle/>
          <a:p>
            <a:r>
              <a:rPr lang="en-GB" sz="2400" b="1"/>
              <a:t>41%</a:t>
            </a:r>
          </a:p>
        </p:txBody>
      </p:sp>
      <p:sp>
        <p:nvSpPr>
          <p:cNvPr id="12" name="TextBox 11">
            <a:extLst>
              <a:ext uri="{FF2B5EF4-FFF2-40B4-BE49-F238E27FC236}">
                <a16:creationId xmlns:a16="http://schemas.microsoft.com/office/drawing/2014/main" id="{42BB64BE-08AB-94F9-58FE-18E772F8D333}"/>
              </a:ext>
            </a:extLst>
          </p:cNvPr>
          <p:cNvSpPr txBox="1"/>
          <p:nvPr/>
        </p:nvSpPr>
        <p:spPr>
          <a:xfrm>
            <a:off x="8060895" y="4849515"/>
            <a:ext cx="970548" cy="461665"/>
          </a:xfrm>
          <a:prstGeom prst="rect">
            <a:avLst/>
          </a:prstGeom>
          <a:noFill/>
        </p:spPr>
        <p:txBody>
          <a:bodyPr wrap="square" rtlCol="0">
            <a:spAutoFit/>
          </a:bodyPr>
          <a:lstStyle/>
          <a:p>
            <a:r>
              <a:rPr lang="en-GB" sz="2400" b="1"/>
              <a:t>59%</a:t>
            </a:r>
          </a:p>
        </p:txBody>
      </p:sp>
      <p:sp>
        <p:nvSpPr>
          <p:cNvPr id="14" name="TextBox 13">
            <a:extLst>
              <a:ext uri="{FF2B5EF4-FFF2-40B4-BE49-F238E27FC236}">
                <a16:creationId xmlns:a16="http://schemas.microsoft.com/office/drawing/2014/main" id="{A7CB19CF-3892-D357-75F6-CCB9E96BB4C1}"/>
              </a:ext>
            </a:extLst>
          </p:cNvPr>
          <p:cNvSpPr txBox="1"/>
          <p:nvPr/>
        </p:nvSpPr>
        <p:spPr>
          <a:xfrm>
            <a:off x="143954" y="6497860"/>
            <a:ext cx="10472147" cy="307777"/>
          </a:xfrm>
          <a:prstGeom prst="rect">
            <a:avLst/>
          </a:prstGeom>
          <a:noFill/>
        </p:spPr>
        <p:txBody>
          <a:bodyPr wrap="square" rtlCol="0">
            <a:spAutoFit/>
          </a:bodyPr>
          <a:lstStyle/>
          <a:p>
            <a:r>
              <a:rPr lang="en-GB" sz="1400"/>
              <a:t>[1] Reconceptualising Loneliness in London, May 22. [2] Belonging Forum,  2024</a:t>
            </a:r>
          </a:p>
        </p:txBody>
      </p:sp>
      <p:sp>
        <p:nvSpPr>
          <p:cNvPr id="16" name="TextBox 15">
            <a:extLst>
              <a:ext uri="{FF2B5EF4-FFF2-40B4-BE49-F238E27FC236}">
                <a16:creationId xmlns:a16="http://schemas.microsoft.com/office/drawing/2014/main" id="{0AB41753-AF12-5F3E-E89F-711E5D702520}"/>
              </a:ext>
            </a:extLst>
          </p:cNvPr>
          <p:cNvSpPr txBox="1"/>
          <p:nvPr/>
        </p:nvSpPr>
        <p:spPr>
          <a:xfrm>
            <a:off x="10534387" y="4849514"/>
            <a:ext cx="970548" cy="461665"/>
          </a:xfrm>
          <a:prstGeom prst="rect">
            <a:avLst/>
          </a:prstGeom>
          <a:noFill/>
        </p:spPr>
        <p:txBody>
          <a:bodyPr wrap="square" rtlCol="0">
            <a:spAutoFit/>
          </a:bodyPr>
          <a:lstStyle/>
          <a:p>
            <a:r>
              <a:rPr lang="en-GB" sz="2400" b="1"/>
              <a:t>83%</a:t>
            </a:r>
          </a:p>
        </p:txBody>
      </p:sp>
      <p:sp>
        <p:nvSpPr>
          <p:cNvPr id="2" name="Title 1">
            <a:extLst>
              <a:ext uri="{FF2B5EF4-FFF2-40B4-BE49-F238E27FC236}">
                <a16:creationId xmlns:a16="http://schemas.microsoft.com/office/drawing/2014/main" id="{AB831DBA-BBEE-C701-201E-BDAEFA80756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Loneliness – Who is at risk?</a:t>
            </a:r>
          </a:p>
        </p:txBody>
      </p:sp>
      <p:sp>
        <p:nvSpPr>
          <p:cNvPr id="3" name="TextBox 2">
            <a:extLst>
              <a:ext uri="{FF2B5EF4-FFF2-40B4-BE49-F238E27FC236}">
                <a16:creationId xmlns:a16="http://schemas.microsoft.com/office/drawing/2014/main" id="{3E85DC5B-1737-15FF-DD00-52617BD5DA7F}"/>
              </a:ext>
            </a:extLst>
          </p:cNvPr>
          <p:cNvSpPr txBox="1"/>
          <p:nvPr/>
        </p:nvSpPr>
        <p:spPr>
          <a:xfrm>
            <a:off x="688044" y="1345037"/>
            <a:ext cx="11503956" cy="1714380"/>
          </a:xfrm>
          <a:prstGeom prst="rect">
            <a:avLst/>
          </a:prstGeom>
          <a:noFill/>
        </p:spPr>
        <p:txBody>
          <a:bodyPr wrap="square" lIns="91440" tIns="45720" rIns="91440" bIns="45720" anchor="t">
            <a:spAutoFit/>
          </a:bodyPr>
          <a:lstStyle/>
          <a:p>
            <a:pPr marL="457200" indent="-457200">
              <a:lnSpc>
                <a:spcPct val="150000"/>
              </a:lnSpc>
              <a:buFont typeface="Arial" panose="020B0604020202020204" pitchFamily="34" charset="0"/>
              <a:buChar char="•"/>
            </a:pPr>
            <a:r>
              <a:rPr lang="en-GB"/>
              <a:t>Londoners are more at risk of loneliness than the rest of the UK </a:t>
            </a:r>
          </a:p>
          <a:p>
            <a:pPr marL="457200" indent="-457200">
              <a:lnSpc>
                <a:spcPct val="150000"/>
              </a:lnSpc>
              <a:buFont typeface="Arial" panose="020B0604020202020204" pitchFamily="34" charset="0"/>
              <a:buChar char="•"/>
            </a:pPr>
            <a:r>
              <a:rPr lang="en-GB">
                <a:solidFill>
                  <a:srgbClr val="E52576"/>
                </a:solidFill>
              </a:rPr>
              <a:t>~</a:t>
            </a:r>
            <a:r>
              <a:rPr lang="en-GB" b="1">
                <a:solidFill>
                  <a:srgbClr val="E52576"/>
                </a:solidFill>
              </a:rPr>
              <a:t>700,000 people </a:t>
            </a:r>
            <a:r>
              <a:rPr lang="en-GB"/>
              <a:t>in London are experiencing severe loneliness</a:t>
            </a:r>
            <a:r>
              <a:rPr lang="en-GB" baseline="30000"/>
              <a:t>1</a:t>
            </a:r>
          </a:p>
          <a:p>
            <a:pPr marL="457200" indent="-457200">
              <a:lnSpc>
                <a:spcPct val="150000"/>
              </a:lnSpc>
              <a:buFont typeface="Arial" panose="020B0604020202020204" pitchFamily="34" charset="0"/>
              <a:buChar char="•"/>
            </a:pPr>
            <a:r>
              <a:rPr lang="en-GB"/>
              <a:t>Young people (16 to 34 years old) have over </a:t>
            </a:r>
            <a:r>
              <a:rPr lang="en-GB" b="1">
                <a:solidFill>
                  <a:srgbClr val="E52576"/>
                </a:solidFill>
              </a:rPr>
              <a:t>five times greater odds </a:t>
            </a:r>
            <a:r>
              <a:rPr lang="en-GB"/>
              <a:t>of chronic loneliness than those aged 65 or older.</a:t>
            </a:r>
            <a:r>
              <a:rPr lang="en-GB" baseline="30000"/>
              <a:t>2</a:t>
            </a:r>
            <a:endParaRPr lang="en-GB"/>
          </a:p>
        </p:txBody>
      </p:sp>
      <p:sp>
        <p:nvSpPr>
          <p:cNvPr id="8" name="TextBox 7">
            <a:extLst>
              <a:ext uri="{FF2B5EF4-FFF2-40B4-BE49-F238E27FC236}">
                <a16:creationId xmlns:a16="http://schemas.microsoft.com/office/drawing/2014/main" id="{71E11A92-19DD-85A3-5CEC-FCA2855A6A41}"/>
              </a:ext>
            </a:extLst>
          </p:cNvPr>
          <p:cNvSpPr txBox="1"/>
          <p:nvPr/>
        </p:nvSpPr>
        <p:spPr>
          <a:xfrm>
            <a:off x="213417" y="3174218"/>
            <a:ext cx="11503956" cy="509563"/>
          </a:xfrm>
          <a:prstGeom prst="rect">
            <a:avLst/>
          </a:prstGeom>
          <a:noFill/>
        </p:spPr>
        <p:txBody>
          <a:bodyPr wrap="square" lIns="91440" tIns="45720" rIns="91440" bIns="45720" anchor="t">
            <a:spAutoFit/>
          </a:bodyPr>
          <a:lstStyle/>
          <a:p>
            <a:pPr>
              <a:lnSpc>
                <a:spcPct val="150000"/>
              </a:lnSpc>
            </a:pPr>
            <a:r>
              <a:rPr lang="en-GB" sz="2000" b="1">
                <a:solidFill>
                  <a:srgbClr val="E52576"/>
                </a:solidFill>
              </a:rPr>
              <a:t>Of the 700,000 lonely people in London: </a:t>
            </a:r>
          </a:p>
        </p:txBody>
      </p:sp>
    </p:spTree>
    <p:extLst>
      <p:ext uri="{BB962C8B-B14F-4D97-AF65-F5344CB8AC3E}">
        <p14:creationId xmlns:p14="http://schemas.microsoft.com/office/powerpoint/2010/main" val="306060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1511-5C6E-0142-9175-A736EA2AB7B4}"/>
              </a:ext>
            </a:extLst>
          </p:cNvPr>
          <p:cNvSpPr>
            <a:spLocks noGrp="1"/>
          </p:cNvSpPr>
          <p:nvPr>
            <p:ph type="title"/>
          </p:nvPr>
        </p:nvSpPr>
        <p:spPr/>
        <p:txBody>
          <a:bodyPr/>
          <a:lstStyle/>
          <a:p>
            <a:r>
              <a:rPr lang="en-GB" b="1"/>
              <a:t>Loneliness – Who is at risk? </a:t>
            </a:r>
          </a:p>
        </p:txBody>
      </p:sp>
      <p:graphicFrame>
        <p:nvGraphicFramePr>
          <p:cNvPr id="5" name="Chart 4">
            <a:extLst>
              <a:ext uri="{FF2B5EF4-FFF2-40B4-BE49-F238E27FC236}">
                <a16:creationId xmlns:a16="http://schemas.microsoft.com/office/drawing/2014/main" id="{1D201C23-1DBC-4F1A-81F6-DC14649608FA}"/>
              </a:ext>
            </a:extLst>
          </p:cNvPr>
          <p:cNvGraphicFramePr>
            <a:graphicFrameLocks/>
          </p:cNvGraphicFramePr>
          <p:nvPr/>
        </p:nvGraphicFramePr>
        <p:xfrm>
          <a:off x="457200" y="1885952"/>
          <a:ext cx="7586663" cy="460692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4550540-40DC-4DA9-101A-0E0EC1F8EBA0}"/>
              </a:ext>
            </a:extLst>
          </p:cNvPr>
          <p:cNvSpPr txBox="1"/>
          <p:nvPr/>
        </p:nvSpPr>
        <p:spPr>
          <a:xfrm>
            <a:off x="8237344" y="2249543"/>
            <a:ext cx="3688559" cy="461665"/>
          </a:xfrm>
          <a:prstGeom prst="rect">
            <a:avLst/>
          </a:prstGeom>
          <a:noFill/>
        </p:spPr>
        <p:txBody>
          <a:bodyPr wrap="square" lIns="91440" tIns="45720" rIns="91440" bIns="45720" rtlCol="0" anchor="t">
            <a:spAutoFit/>
          </a:bodyPr>
          <a:lstStyle/>
          <a:p>
            <a:r>
              <a:rPr lang="en-GB" sz="2400" b="1">
                <a:solidFill>
                  <a:srgbClr val="E52576"/>
                </a:solidFill>
              </a:rPr>
              <a:t>Who is at risk in London?</a:t>
            </a:r>
          </a:p>
        </p:txBody>
      </p:sp>
      <p:sp>
        <p:nvSpPr>
          <p:cNvPr id="8" name="TextBox 7">
            <a:extLst>
              <a:ext uri="{FF2B5EF4-FFF2-40B4-BE49-F238E27FC236}">
                <a16:creationId xmlns:a16="http://schemas.microsoft.com/office/drawing/2014/main" id="{1706145A-737E-770B-5702-749602BF52F7}"/>
              </a:ext>
            </a:extLst>
          </p:cNvPr>
          <p:cNvSpPr txBox="1"/>
          <p:nvPr/>
        </p:nvSpPr>
        <p:spPr>
          <a:xfrm>
            <a:off x="2382" y="6581001"/>
            <a:ext cx="6093618" cy="276999"/>
          </a:xfrm>
          <a:prstGeom prst="rect">
            <a:avLst/>
          </a:prstGeom>
          <a:noFill/>
        </p:spPr>
        <p:txBody>
          <a:bodyPr wrap="square">
            <a:spAutoFit/>
          </a:bodyPr>
          <a:lstStyle/>
          <a:p>
            <a:r>
              <a:rPr lang="en-GB" sz="1200"/>
              <a:t>[1] Reconceptualising Loneliness in London, May 22</a:t>
            </a:r>
          </a:p>
        </p:txBody>
      </p:sp>
      <p:grpSp>
        <p:nvGrpSpPr>
          <p:cNvPr id="9" name="Group 8">
            <a:extLst>
              <a:ext uri="{FF2B5EF4-FFF2-40B4-BE49-F238E27FC236}">
                <a16:creationId xmlns:a16="http://schemas.microsoft.com/office/drawing/2014/main" id="{0180FF09-A97F-F7A6-E0F9-0150481BD8CB}"/>
              </a:ext>
            </a:extLst>
          </p:cNvPr>
          <p:cNvGrpSpPr/>
          <p:nvPr/>
        </p:nvGrpSpPr>
        <p:grpSpPr>
          <a:xfrm>
            <a:off x="8236674" y="2772247"/>
            <a:ext cx="3495940" cy="3056933"/>
            <a:chOff x="8236674" y="2428118"/>
            <a:chExt cx="3495940" cy="3056933"/>
          </a:xfrm>
        </p:grpSpPr>
        <p:pic>
          <p:nvPicPr>
            <p:cNvPr id="4" name="Picture 3">
              <a:extLst>
                <a:ext uri="{FF2B5EF4-FFF2-40B4-BE49-F238E27FC236}">
                  <a16:creationId xmlns:a16="http://schemas.microsoft.com/office/drawing/2014/main" id="{9EB0F4CA-C851-8836-B0BD-16779581CBA1}"/>
                </a:ext>
              </a:extLst>
            </p:cNvPr>
            <p:cNvPicPr>
              <a:picLocks noChangeAspect="1"/>
            </p:cNvPicPr>
            <p:nvPr/>
          </p:nvPicPr>
          <p:blipFill>
            <a:blip r:embed="rId4">
              <a:duotone>
                <a:schemeClr val="accent5">
                  <a:shade val="45000"/>
                  <a:satMod val="135000"/>
                </a:schemeClr>
                <a:prstClr val="white"/>
              </a:duotone>
            </a:blip>
            <a:stretch>
              <a:fillRect/>
            </a:stretch>
          </p:blipFill>
          <p:spPr>
            <a:xfrm>
              <a:off x="8237344" y="2428118"/>
              <a:ext cx="3187893" cy="1771641"/>
            </a:xfrm>
            <a:prstGeom prst="rect">
              <a:avLst/>
            </a:prstGeom>
          </p:spPr>
        </p:pic>
        <p:pic>
          <p:nvPicPr>
            <p:cNvPr id="6" name="Picture 5">
              <a:extLst>
                <a:ext uri="{FF2B5EF4-FFF2-40B4-BE49-F238E27FC236}">
                  <a16:creationId xmlns:a16="http://schemas.microsoft.com/office/drawing/2014/main" id="{4452CCC0-9FC8-8B54-F049-797E84B69615}"/>
                </a:ext>
              </a:extLst>
            </p:cNvPr>
            <p:cNvPicPr>
              <a:picLocks noChangeAspect="1"/>
            </p:cNvPicPr>
            <p:nvPr/>
          </p:nvPicPr>
          <p:blipFill>
            <a:blip r:embed="rId5">
              <a:duotone>
                <a:schemeClr val="accent5">
                  <a:shade val="45000"/>
                  <a:satMod val="135000"/>
                </a:schemeClr>
                <a:prstClr val="white"/>
              </a:duotone>
            </a:blip>
            <a:srcRect t="-97" r="-177" b="47843"/>
            <a:stretch/>
          </p:blipFill>
          <p:spPr>
            <a:xfrm>
              <a:off x="8236674" y="4193299"/>
              <a:ext cx="3488101" cy="818478"/>
            </a:xfrm>
            <a:prstGeom prst="rect">
              <a:avLst/>
            </a:prstGeom>
          </p:spPr>
        </p:pic>
        <p:pic>
          <p:nvPicPr>
            <p:cNvPr id="7" name="Picture 6" descr="A close-up of purple text&#10;&#10;AI-generated content may be incorrect.">
              <a:extLst>
                <a:ext uri="{FF2B5EF4-FFF2-40B4-BE49-F238E27FC236}">
                  <a16:creationId xmlns:a16="http://schemas.microsoft.com/office/drawing/2014/main" id="{68DE6B61-9671-C33E-9D53-F17F0A82BC1F}"/>
                </a:ext>
              </a:extLst>
            </p:cNvPr>
            <p:cNvPicPr>
              <a:picLocks noChangeAspect="1"/>
            </p:cNvPicPr>
            <p:nvPr/>
          </p:nvPicPr>
          <p:blipFill>
            <a:blip r:embed="rId5">
              <a:duotone>
                <a:schemeClr val="accent5">
                  <a:shade val="45000"/>
                  <a:satMod val="135000"/>
                </a:schemeClr>
                <a:prstClr val="white"/>
              </a:duotone>
            </a:blip>
            <a:srcRect l="-216" t="62893" r="-128"/>
            <a:stretch/>
          </p:blipFill>
          <p:spPr>
            <a:xfrm>
              <a:off x="8238713" y="4903824"/>
              <a:ext cx="3493901" cy="581227"/>
            </a:xfrm>
            <a:prstGeom prst="rect">
              <a:avLst/>
            </a:prstGeom>
          </p:spPr>
        </p:pic>
      </p:grpSp>
    </p:spTree>
    <p:extLst>
      <p:ext uri="{BB962C8B-B14F-4D97-AF65-F5344CB8AC3E}">
        <p14:creationId xmlns:p14="http://schemas.microsoft.com/office/powerpoint/2010/main" val="3910045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1AC24-E94D-FC2D-C969-0303A3244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A08FA-CF2D-E11C-EB31-F4970C1706CB}"/>
              </a:ext>
            </a:extLst>
          </p:cNvPr>
          <p:cNvSpPr>
            <a:spLocks noGrp="1"/>
          </p:cNvSpPr>
          <p:nvPr>
            <p:ph type="title"/>
          </p:nvPr>
        </p:nvSpPr>
        <p:spPr/>
        <p:txBody>
          <a:bodyPr/>
          <a:lstStyle/>
          <a:p>
            <a:r>
              <a:rPr lang="en-GB" b="1"/>
              <a:t>Loneliness – being new in the city</a:t>
            </a:r>
          </a:p>
        </p:txBody>
      </p:sp>
      <p:sp>
        <p:nvSpPr>
          <p:cNvPr id="8" name="TextBox 7">
            <a:extLst>
              <a:ext uri="{FF2B5EF4-FFF2-40B4-BE49-F238E27FC236}">
                <a16:creationId xmlns:a16="http://schemas.microsoft.com/office/drawing/2014/main" id="{6CB160AE-C6A3-BFA8-4B79-BE6BBAEEB1DB}"/>
              </a:ext>
            </a:extLst>
          </p:cNvPr>
          <p:cNvSpPr txBox="1"/>
          <p:nvPr/>
        </p:nvSpPr>
        <p:spPr>
          <a:xfrm>
            <a:off x="2382" y="6581001"/>
            <a:ext cx="6093618" cy="276999"/>
          </a:xfrm>
          <a:prstGeom prst="rect">
            <a:avLst/>
          </a:prstGeom>
          <a:noFill/>
        </p:spPr>
        <p:txBody>
          <a:bodyPr wrap="square" lIns="91440" tIns="45720" rIns="91440" bIns="45720" anchor="t">
            <a:spAutoFit/>
          </a:bodyPr>
          <a:lstStyle/>
          <a:p>
            <a:r>
              <a:rPr lang="en-GB" sz="1200"/>
              <a:t>Source: Reconceptualising Loneliness in London, May 22</a:t>
            </a:r>
          </a:p>
        </p:txBody>
      </p:sp>
      <p:grpSp>
        <p:nvGrpSpPr>
          <p:cNvPr id="72" name="Group 71">
            <a:extLst>
              <a:ext uri="{FF2B5EF4-FFF2-40B4-BE49-F238E27FC236}">
                <a16:creationId xmlns:a16="http://schemas.microsoft.com/office/drawing/2014/main" id="{915C2A28-D66D-8AE7-0B77-CC729C520C1B}"/>
              </a:ext>
            </a:extLst>
          </p:cNvPr>
          <p:cNvGrpSpPr/>
          <p:nvPr/>
        </p:nvGrpSpPr>
        <p:grpSpPr>
          <a:xfrm>
            <a:off x="362928" y="1492407"/>
            <a:ext cx="11475884" cy="2266751"/>
            <a:chOff x="287683" y="913320"/>
            <a:chExt cx="11778730" cy="2598904"/>
          </a:xfrm>
        </p:grpSpPr>
        <p:grpSp>
          <p:nvGrpSpPr>
            <p:cNvPr id="64" name="Group 63">
              <a:extLst>
                <a:ext uri="{FF2B5EF4-FFF2-40B4-BE49-F238E27FC236}">
                  <a16:creationId xmlns:a16="http://schemas.microsoft.com/office/drawing/2014/main" id="{3D7438C0-4751-8F0D-EC7B-1CAFFA197E12}"/>
                </a:ext>
              </a:extLst>
            </p:cNvPr>
            <p:cNvGrpSpPr/>
            <p:nvPr/>
          </p:nvGrpSpPr>
          <p:grpSpPr>
            <a:xfrm>
              <a:off x="287683" y="2190095"/>
              <a:ext cx="11778730" cy="1322129"/>
              <a:chOff x="309300" y="1979329"/>
              <a:chExt cx="11778730" cy="1322129"/>
            </a:xfrm>
          </p:grpSpPr>
          <p:sp>
            <p:nvSpPr>
              <p:cNvPr id="3" name="TextBox 2">
                <a:extLst>
                  <a:ext uri="{FF2B5EF4-FFF2-40B4-BE49-F238E27FC236}">
                    <a16:creationId xmlns:a16="http://schemas.microsoft.com/office/drawing/2014/main" id="{14FA97C8-E932-3F27-C673-3221AD351021}"/>
                  </a:ext>
                </a:extLst>
              </p:cNvPr>
              <p:cNvSpPr txBox="1"/>
              <p:nvPr/>
            </p:nvSpPr>
            <p:spPr>
              <a:xfrm>
                <a:off x="2049472" y="1990139"/>
                <a:ext cx="2034857" cy="338554"/>
              </a:xfrm>
              <a:prstGeom prst="rect">
                <a:avLst/>
              </a:prstGeom>
              <a:noFill/>
            </p:spPr>
            <p:txBody>
              <a:bodyPr wrap="square" lIns="91440" tIns="45720" rIns="91440" bIns="45720" rtlCol="0" anchor="t">
                <a:spAutoFit/>
              </a:bodyPr>
              <a:lstStyle/>
              <a:p>
                <a:pPr algn="ctr"/>
                <a:r>
                  <a:rPr lang="en-GB" sz="1600" b="1">
                    <a:solidFill>
                      <a:srgbClr val="E52576"/>
                    </a:solidFill>
                  </a:rPr>
                  <a:t>Going to university</a:t>
                </a:r>
              </a:p>
            </p:txBody>
          </p:sp>
          <p:sp>
            <p:nvSpPr>
              <p:cNvPr id="10" name="TextBox 9">
                <a:extLst>
                  <a:ext uri="{FF2B5EF4-FFF2-40B4-BE49-F238E27FC236}">
                    <a16:creationId xmlns:a16="http://schemas.microsoft.com/office/drawing/2014/main" id="{0819AFA6-25E7-3ECA-C270-8E08EF030A8C}"/>
                  </a:ext>
                </a:extLst>
              </p:cNvPr>
              <p:cNvSpPr txBox="1"/>
              <p:nvPr/>
            </p:nvSpPr>
            <p:spPr>
              <a:xfrm>
                <a:off x="6145897" y="1990139"/>
                <a:ext cx="2164559" cy="349362"/>
              </a:xfrm>
              <a:prstGeom prst="rect">
                <a:avLst/>
              </a:prstGeom>
              <a:noFill/>
            </p:spPr>
            <p:txBody>
              <a:bodyPr wrap="square" lIns="91440" tIns="45720" rIns="91440" bIns="45720" rtlCol="0" anchor="t">
                <a:spAutoFit/>
              </a:bodyPr>
              <a:lstStyle/>
              <a:p>
                <a:pPr algn="ctr"/>
                <a:r>
                  <a:rPr lang="en-GB" sz="1600" b="1">
                    <a:solidFill>
                      <a:srgbClr val="E52576"/>
                    </a:solidFill>
                  </a:rPr>
                  <a:t>Children living home</a:t>
                </a:r>
              </a:p>
            </p:txBody>
          </p:sp>
          <p:sp>
            <p:nvSpPr>
              <p:cNvPr id="11" name="TextBox 10">
                <a:extLst>
                  <a:ext uri="{FF2B5EF4-FFF2-40B4-BE49-F238E27FC236}">
                    <a16:creationId xmlns:a16="http://schemas.microsoft.com/office/drawing/2014/main" id="{AACAED5D-EB05-DF4F-2B6E-ECC27DE593F6}"/>
                  </a:ext>
                </a:extLst>
              </p:cNvPr>
              <p:cNvSpPr txBox="1"/>
              <p:nvPr/>
            </p:nvSpPr>
            <p:spPr>
              <a:xfrm>
                <a:off x="10620619" y="1979329"/>
                <a:ext cx="1467411" cy="349362"/>
              </a:xfrm>
              <a:prstGeom prst="rect">
                <a:avLst/>
              </a:prstGeom>
              <a:noFill/>
            </p:spPr>
            <p:txBody>
              <a:bodyPr wrap="square" lIns="91440" tIns="45720" rIns="91440" bIns="45720" rtlCol="0" anchor="t">
                <a:spAutoFit/>
              </a:bodyPr>
              <a:lstStyle/>
              <a:p>
                <a:pPr algn="ctr"/>
                <a:r>
                  <a:rPr lang="en-GB" sz="1600" b="1">
                    <a:solidFill>
                      <a:srgbClr val="E52576"/>
                    </a:solidFill>
                  </a:rPr>
                  <a:t>Bereavement</a:t>
                </a:r>
              </a:p>
            </p:txBody>
          </p:sp>
          <p:sp>
            <p:nvSpPr>
              <p:cNvPr id="12" name="TextBox 11">
                <a:extLst>
                  <a:ext uri="{FF2B5EF4-FFF2-40B4-BE49-F238E27FC236}">
                    <a16:creationId xmlns:a16="http://schemas.microsoft.com/office/drawing/2014/main" id="{9E800AD0-238D-0306-D783-32ED5CC8E5A1}"/>
                  </a:ext>
                </a:extLst>
              </p:cNvPr>
              <p:cNvSpPr txBox="1"/>
              <p:nvPr/>
            </p:nvSpPr>
            <p:spPr>
              <a:xfrm>
                <a:off x="4086874" y="2962902"/>
                <a:ext cx="2056474" cy="338554"/>
              </a:xfrm>
              <a:prstGeom prst="rect">
                <a:avLst/>
              </a:prstGeom>
              <a:noFill/>
            </p:spPr>
            <p:txBody>
              <a:bodyPr wrap="square" lIns="91440" tIns="45720" rIns="91440" bIns="45720" rtlCol="0" anchor="t">
                <a:spAutoFit/>
              </a:bodyPr>
              <a:lstStyle/>
              <a:p>
                <a:pPr algn="ctr"/>
                <a:r>
                  <a:rPr lang="en-GB" sz="1600" b="1">
                    <a:solidFill>
                      <a:srgbClr val="E52576"/>
                    </a:solidFill>
                  </a:rPr>
                  <a:t>Becoming a parent</a:t>
                </a:r>
              </a:p>
            </p:txBody>
          </p:sp>
          <p:sp>
            <p:nvSpPr>
              <p:cNvPr id="13" name="TextBox 12">
                <a:extLst>
                  <a:ext uri="{FF2B5EF4-FFF2-40B4-BE49-F238E27FC236}">
                    <a16:creationId xmlns:a16="http://schemas.microsoft.com/office/drawing/2014/main" id="{674DB911-F844-B531-D8E9-02B7FAC6A634}"/>
                  </a:ext>
                </a:extLst>
              </p:cNvPr>
              <p:cNvSpPr txBox="1"/>
              <p:nvPr/>
            </p:nvSpPr>
            <p:spPr>
              <a:xfrm>
                <a:off x="309300" y="2962904"/>
                <a:ext cx="1964602" cy="338554"/>
              </a:xfrm>
              <a:prstGeom prst="rect">
                <a:avLst/>
              </a:prstGeom>
              <a:noFill/>
            </p:spPr>
            <p:txBody>
              <a:bodyPr wrap="square" lIns="91440" tIns="45720" rIns="91440" bIns="45720" rtlCol="0" anchor="t">
                <a:spAutoFit/>
              </a:bodyPr>
              <a:lstStyle/>
              <a:p>
                <a:pPr algn="ctr"/>
                <a:r>
                  <a:rPr lang="en-GB" sz="1600" b="1">
                    <a:solidFill>
                      <a:srgbClr val="E52576"/>
                    </a:solidFill>
                  </a:rPr>
                  <a:t>Changing school</a:t>
                </a:r>
              </a:p>
            </p:txBody>
          </p:sp>
          <p:sp>
            <p:nvSpPr>
              <p:cNvPr id="14" name="TextBox 13">
                <a:extLst>
                  <a:ext uri="{FF2B5EF4-FFF2-40B4-BE49-F238E27FC236}">
                    <a16:creationId xmlns:a16="http://schemas.microsoft.com/office/drawing/2014/main" id="{95478621-5E43-A367-ED2F-1512C8B7DB6F}"/>
                  </a:ext>
                </a:extLst>
              </p:cNvPr>
              <p:cNvSpPr txBox="1"/>
              <p:nvPr/>
            </p:nvSpPr>
            <p:spPr>
              <a:xfrm>
                <a:off x="8626449" y="2962904"/>
                <a:ext cx="1537666" cy="338554"/>
              </a:xfrm>
              <a:prstGeom prst="rect">
                <a:avLst/>
              </a:prstGeom>
              <a:noFill/>
            </p:spPr>
            <p:txBody>
              <a:bodyPr wrap="square" lIns="91440" tIns="45720" rIns="91440" bIns="45720" rtlCol="0" anchor="t">
                <a:spAutoFit/>
              </a:bodyPr>
              <a:lstStyle/>
              <a:p>
                <a:pPr algn="ctr"/>
                <a:r>
                  <a:rPr lang="en-GB" sz="1600" b="1">
                    <a:solidFill>
                      <a:srgbClr val="E52576"/>
                    </a:solidFill>
                  </a:rPr>
                  <a:t>Retirement</a:t>
                </a:r>
              </a:p>
            </p:txBody>
          </p:sp>
          <mc:AlternateContent xmlns:mc="http://schemas.openxmlformats.org/markup-compatibility/2006" xmlns:p14="http://schemas.microsoft.com/office/powerpoint/2010/main">
            <mc:Choice Requires="p14">
              <p:contentPart p14:bwMode="auto" r:id="rId3">
                <p14:nvContentPartPr>
                  <p14:cNvPr id="47" name="Ink 46">
                    <a:extLst>
                      <a:ext uri="{FF2B5EF4-FFF2-40B4-BE49-F238E27FC236}">
                        <a16:creationId xmlns:a16="http://schemas.microsoft.com/office/drawing/2014/main" id="{8FC0745D-CF74-C838-ABDD-A219D069BEBE}"/>
                      </a:ext>
                    </a:extLst>
                  </p14:cNvPr>
                  <p14:cNvContentPartPr/>
                  <p14:nvPr/>
                </p14:nvContentPartPr>
                <p14:xfrm>
                  <a:off x="2070778" y="2851688"/>
                  <a:ext cx="63068" cy="126510"/>
                </p14:xfrm>
              </p:contentPart>
            </mc:Choice>
            <mc:Fallback xmlns="">
              <p:pic>
                <p:nvPicPr>
                  <p:cNvPr id="47" name="Ink 46">
                    <a:extLst>
                      <a:ext uri="{FF2B5EF4-FFF2-40B4-BE49-F238E27FC236}">
                        <a16:creationId xmlns:a16="http://schemas.microsoft.com/office/drawing/2014/main" id="{8FC0745D-CF74-C838-ABDD-A219D069BEBE}"/>
                      </a:ext>
                    </a:extLst>
                  </p:cNvPr>
                  <p:cNvPicPr/>
                  <p:nvPr/>
                </p:nvPicPr>
                <p:blipFill>
                  <a:blip r:embed="rId4"/>
                  <a:stretch>
                    <a:fillRect/>
                  </a:stretch>
                </p:blipFill>
                <p:spPr>
                  <a:xfrm>
                    <a:off x="2052444" y="2831084"/>
                    <a:ext cx="99369" cy="16730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8" name="Ink 47">
                    <a:extLst>
                      <a:ext uri="{FF2B5EF4-FFF2-40B4-BE49-F238E27FC236}">
                        <a16:creationId xmlns:a16="http://schemas.microsoft.com/office/drawing/2014/main" id="{3C6EFF8C-8CD7-8C6A-7924-CB876A07E378}"/>
                      </a:ext>
                    </a:extLst>
                  </p14:cNvPr>
                  <p14:cNvContentPartPr/>
                  <p14:nvPr/>
                </p14:nvContentPartPr>
                <p14:xfrm>
                  <a:off x="2210382" y="2605303"/>
                  <a:ext cx="69250" cy="116956"/>
                </p14:xfrm>
              </p:contentPart>
            </mc:Choice>
            <mc:Fallback xmlns="">
              <p:pic>
                <p:nvPicPr>
                  <p:cNvPr id="48" name="Ink 47">
                    <a:extLst>
                      <a:ext uri="{FF2B5EF4-FFF2-40B4-BE49-F238E27FC236}">
                        <a16:creationId xmlns:a16="http://schemas.microsoft.com/office/drawing/2014/main" id="{3C6EFF8C-8CD7-8C6A-7924-CB876A07E378}"/>
                      </a:ext>
                    </a:extLst>
                  </p:cNvPr>
                  <p:cNvPicPr/>
                  <p:nvPr/>
                </p:nvPicPr>
                <p:blipFill>
                  <a:blip r:embed="rId6"/>
                  <a:stretch>
                    <a:fillRect/>
                  </a:stretch>
                </p:blipFill>
                <p:spPr>
                  <a:xfrm>
                    <a:off x="2192062" y="2584784"/>
                    <a:ext cx="105524" cy="1575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Ink 48">
                    <a:extLst>
                      <a:ext uri="{FF2B5EF4-FFF2-40B4-BE49-F238E27FC236}">
                        <a16:creationId xmlns:a16="http://schemas.microsoft.com/office/drawing/2014/main" id="{07335F2B-87C5-CA9F-730B-2AB2755CC7E1}"/>
                      </a:ext>
                    </a:extLst>
                  </p14:cNvPr>
                  <p14:cNvContentPartPr/>
                  <p14:nvPr/>
                </p14:nvContentPartPr>
                <p14:xfrm>
                  <a:off x="2408152" y="2454686"/>
                  <a:ext cx="11633" cy="11633"/>
                </p14:xfrm>
              </p:contentPart>
            </mc:Choice>
            <mc:Fallback xmlns="">
              <p:pic>
                <p:nvPicPr>
                  <p:cNvPr id="49" name="Ink 48">
                    <a:extLst>
                      <a:ext uri="{FF2B5EF4-FFF2-40B4-BE49-F238E27FC236}">
                        <a16:creationId xmlns:a16="http://schemas.microsoft.com/office/drawing/2014/main" id="{07335F2B-87C5-CA9F-730B-2AB2755CC7E1}"/>
                      </a:ext>
                    </a:extLst>
                  </p:cNvPr>
                  <p:cNvPicPr/>
                  <p:nvPr/>
                </p:nvPicPr>
                <p:blipFill>
                  <a:blip r:embed="rId8"/>
                  <a:stretch>
                    <a:fillRect/>
                  </a:stretch>
                </p:blipFill>
                <p:spPr>
                  <a:xfrm>
                    <a:off x="1826502" y="2357744"/>
                    <a:ext cx="1163300" cy="20357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0" name="Ink 49">
                    <a:extLst>
                      <a:ext uri="{FF2B5EF4-FFF2-40B4-BE49-F238E27FC236}">
                        <a16:creationId xmlns:a16="http://schemas.microsoft.com/office/drawing/2014/main" id="{00C64899-0EE6-AACC-7317-D09440CEA73C}"/>
                      </a:ext>
                    </a:extLst>
                  </p14:cNvPr>
                  <p14:cNvContentPartPr/>
                  <p14:nvPr/>
                </p14:nvContentPartPr>
                <p14:xfrm>
                  <a:off x="2402335" y="2364658"/>
                  <a:ext cx="86599" cy="95845"/>
                </p14:xfrm>
              </p:contentPart>
            </mc:Choice>
            <mc:Fallback xmlns="">
              <p:pic>
                <p:nvPicPr>
                  <p:cNvPr id="50" name="Ink 49">
                    <a:extLst>
                      <a:ext uri="{FF2B5EF4-FFF2-40B4-BE49-F238E27FC236}">
                        <a16:creationId xmlns:a16="http://schemas.microsoft.com/office/drawing/2014/main" id="{00C64899-0EE6-AACC-7317-D09440CEA73C}"/>
                      </a:ext>
                    </a:extLst>
                  </p:cNvPr>
                  <p:cNvPicPr/>
                  <p:nvPr/>
                </p:nvPicPr>
                <p:blipFill>
                  <a:blip r:embed="rId10"/>
                  <a:stretch>
                    <a:fillRect/>
                  </a:stretch>
                </p:blipFill>
                <p:spPr>
                  <a:xfrm>
                    <a:off x="2383910" y="2344090"/>
                    <a:ext cx="123081" cy="13656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Ink 50">
                    <a:extLst>
                      <a:ext uri="{FF2B5EF4-FFF2-40B4-BE49-F238E27FC236}">
                        <a16:creationId xmlns:a16="http://schemas.microsoft.com/office/drawing/2014/main" id="{C1A776A3-D5FD-B3A4-8F89-5494B30A0964}"/>
                      </a:ext>
                    </a:extLst>
                  </p14:cNvPr>
                  <p14:cNvContentPartPr/>
                  <p14:nvPr/>
                </p14:nvContentPartPr>
                <p14:xfrm>
                  <a:off x="3895937" y="2349984"/>
                  <a:ext cx="131184" cy="137577"/>
                </p14:xfrm>
              </p:contentPart>
            </mc:Choice>
            <mc:Fallback xmlns="">
              <p:pic>
                <p:nvPicPr>
                  <p:cNvPr id="51" name="Ink 50">
                    <a:extLst>
                      <a:ext uri="{FF2B5EF4-FFF2-40B4-BE49-F238E27FC236}">
                        <a16:creationId xmlns:a16="http://schemas.microsoft.com/office/drawing/2014/main" id="{C1A776A3-D5FD-B3A4-8F89-5494B30A0964}"/>
                      </a:ext>
                    </a:extLst>
                  </p:cNvPr>
                  <p:cNvPicPr/>
                  <p:nvPr/>
                </p:nvPicPr>
                <p:blipFill>
                  <a:blip r:embed="rId12"/>
                  <a:stretch>
                    <a:fillRect/>
                  </a:stretch>
                </p:blipFill>
                <p:spPr>
                  <a:xfrm>
                    <a:off x="3877512" y="2329389"/>
                    <a:ext cx="167665" cy="17835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2" name="Ink 51">
                    <a:extLst>
                      <a:ext uri="{FF2B5EF4-FFF2-40B4-BE49-F238E27FC236}">
                        <a16:creationId xmlns:a16="http://schemas.microsoft.com/office/drawing/2014/main" id="{4E4167B4-1631-C9A8-EF40-B0A2B1B8CDE6}"/>
                      </a:ext>
                    </a:extLst>
                  </p14:cNvPr>
                  <p14:cNvContentPartPr/>
                  <p14:nvPr/>
                </p14:nvContentPartPr>
                <p14:xfrm>
                  <a:off x="4106656" y="2588473"/>
                  <a:ext cx="41184" cy="80090"/>
                </p14:xfrm>
              </p:contentPart>
            </mc:Choice>
            <mc:Fallback xmlns="">
              <p:pic>
                <p:nvPicPr>
                  <p:cNvPr id="52" name="Ink 51">
                    <a:extLst>
                      <a:ext uri="{FF2B5EF4-FFF2-40B4-BE49-F238E27FC236}">
                        <a16:creationId xmlns:a16="http://schemas.microsoft.com/office/drawing/2014/main" id="{4E4167B4-1631-C9A8-EF40-B0A2B1B8CDE6}"/>
                      </a:ext>
                    </a:extLst>
                  </p:cNvPr>
                  <p:cNvPicPr/>
                  <p:nvPr/>
                </p:nvPicPr>
                <p:blipFill>
                  <a:blip r:embed="rId14"/>
                  <a:stretch>
                    <a:fillRect/>
                  </a:stretch>
                </p:blipFill>
                <p:spPr>
                  <a:xfrm>
                    <a:off x="4088433" y="2567937"/>
                    <a:ext cx="77266" cy="12075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3" name="Ink 52">
                    <a:extLst>
                      <a:ext uri="{FF2B5EF4-FFF2-40B4-BE49-F238E27FC236}">
                        <a16:creationId xmlns:a16="http://schemas.microsoft.com/office/drawing/2014/main" id="{45708434-608A-30A5-3D7B-B82B96D36A3B}"/>
                      </a:ext>
                    </a:extLst>
                  </p14:cNvPr>
                  <p14:cNvContentPartPr/>
                  <p14:nvPr/>
                </p14:nvContentPartPr>
                <p14:xfrm>
                  <a:off x="4222992" y="2797877"/>
                  <a:ext cx="11633" cy="11633"/>
                </p14:xfrm>
              </p:contentPart>
            </mc:Choice>
            <mc:Fallback xmlns="">
              <p:pic>
                <p:nvPicPr>
                  <p:cNvPr id="53" name="Ink 52">
                    <a:extLst>
                      <a:ext uri="{FF2B5EF4-FFF2-40B4-BE49-F238E27FC236}">
                        <a16:creationId xmlns:a16="http://schemas.microsoft.com/office/drawing/2014/main" id="{45708434-608A-30A5-3D7B-B82B96D36A3B}"/>
                      </a:ext>
                    </a:extLst>
                  </p:cNvPr>
                  <p:cNvPicPr/>
                  <p:nvPr/>
                </p:nvPicPr>
                <p:blipFill>
                  <a:blip r:embed="rId16"/>
                  <a:stretch>
                    <a:fillRect/>
                  </a:stretch>
                </p:blipFill>
                <p:spPr>
                  <a:xfrm>
                    <a:off x="3641342" y="2216227"/>
                    <a:ext cx="1163300" cy="11633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4" name="Ink 53">
                    <a:extLst>
                      <a:ext uri="{FF2B5EF4-FFF2-40B4-BE49-F238E27FC236}">
                        <a16:creationId xmlns:a16="http://schemas.microsoft.com/office/drawing/2014/main" id="{441D41CE-1FD9-0951-1E9A-6B934DD56BDB}"/>
                      </a:ext>
                    </a:extLst>
                  </p14:cNvPr>
                  <p14:cNvContentPartPr/>
                  <p14:nvPr/>
                </p14:nvContentPartPr>
                <p14:xfrm>
                  <a:off x="4222992" y="2792060"/>
                  <a:ext cx="50592" cy="145331"/>
                </p14:xfrm>
              </p:contentPart>
            </mc:Choice>
            <mc:Fallback xmlns="">
              <p:pic>
                <p:nvPicPr>
                  <p:cNvPr id="54" name="Ink 53">
                    <a:extLst>
                      <a:ext uri="{FF2B5EF4-FFF2-40B4-BE49-F238E27FC236}">
                        <a16:creationId xmlns:a16="http://schemas.microsoft.com/office/drawing/2014/main" id="{441D41CE-1FD9-0951-1E9A-6B934DD56BDB}"/>
                      </a:ext>
                    </a:extLst>
                  </p:cNvPr>
                  <p:cNvPicPr/>
                  <p:nvPr/>
                </p:nvPicPr>
                <p:blipFill>
                  <a:blip r:embed="rId18"/>
                  <a:stretch>
                    <a:fillRect/>
                  </a:stretch>
                </p:blipFill>
                <p:spPr>
                  <a:xfrm>
                    <a:off x="4204662" y="2771475"/>
                    <a:ext cx="86886" cy="18609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5" name="Ink 54">
                    <a:extLst>
                      <a:ext uri="{FF2B5EF4-FFF2-40B4-BE49-F238E27FC236}">
                        <a16:creationId xmlns:a16="http://schemas.microsoft.com/office/drawing/2014/main" id="{2B3C1BF4-2493-33C7-9FCA-B0A00B734B3D}"/>
                      </a:ext>
                    </a:extLst>
                  </p14:cNvPr>
                  <p14:cNvContentPartPr/>
                  <p14:nvPr/>
                </p14:nvContentPartPr>
                <p14:xfrm>
                  <a:off x="6119267" y="3001927"/>
                  <a:ext cx="202768" cy="121690"/>
                </p14:xfrm>
              </p:contentPart>
            </mc:Choice>
            <mc:Fallback xmlns="">
              <p:pic>
                <p:nvPicPr>
                  <p:cNvPr id="55" name="Ink 54">
                    <a:extLst>
                      <a:ext uri="{FF2B5EF4-FFF2-40B4-BE49-F238E27FC236}">
                        <a16:creationId xmlns:a16="http://schemas.microsoft.com/office/drawing/2014/main" id="{2B3C1BF4-2493-33C7-9FCA-B0A00B734B3D}"/>
                      </a:ext>
                    </a:extLst>
                  </p:cNvPr>
                  <p:cNvPicPr/>
                  <p:nvPr/>
                </p:nvPicPr>
                <p:blipFill>
                  <a:blip r:embed="rId20"/>
                  <a:stretch>
                    <a:fillRect/>
                  </a:stretch>
                </p:blipFill>
                <p:spPr>
                  <a:xfrm>
                    <a:off x="6100834" y="2981371"/>
                    <a:ext cx="239266" cy="16239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6" name="Ink 55">
                    <a:extLst>
                      <a:ext uri="{FF2B5EF4-FFF2-40B4-BE49-F238E27FC236}">
                        <a16:creationId xmlns:a16="http://schemas.microsoft.com/office/drawing/2014/main" id="{A08FFE1D-AE82-3424-3BC6-31FDE9719A0F}"/>
                      </a:ext>
                    </a:extLst>
                  </p14:cNvPr>
                  <p14:cNvContentPartPr/>
                  <p14:nvPr/>
                </p14:nvContentPartPr>
                <p14:xfrm>
                  <a:off x="6468274" y="2698136"/>
                  <a:ext cx="165079" cy="163725"/>
                </p14:xfrm>
              </p:contentPart>
            </mc:Choice>
            <mc:Fallback xmlns="">
              <p:pic>
                <p:nvPicPr>
                  <p:cNvPr id="56" name="Ink 55">
                    <a:extLst>
                      <a:ext uri="{FF2B5EF4-FFF2-40B4-BE49-F238E27FC236}">
                        <a16:creationId xmlns:a16="http://schemas.microsoft.com/office/drawing/2014/main" id="{A08FFE1D-AE82-3424-3BC6-31FDE9719A0F}"/>
                      </a:ext>
                    </a:extLst>
                  </p:cNvPr>
                  <p:cNvPicPr/>
                  <p:nvPr/>
                </p:nvPicPr>
                <p:blipFill>
                  <a:blip r:embed="rId22"/>
                  <a:stretch>
                    <a:fillRect/>
                  </a:stretch>
                </p:blipFill>
                <p:spPr>
                  <a:xfrm>
                    <a:off x="6449850" y="2677568"/>
                    <a:ext cx="201559" cy="20445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7" name="Ink 56">
                    <a:extLst>
                      <a:ext uri="{FF2B5EF4-FFF2-40B4-BE49-F238E27FC236}">
                        <a16:creationId xmlns:a16="http://schemas.microsoft.com/office/drawing/2014/main" id="{CABAB193-81C3-B19A-C8CC-38D4444307AB}"/>
                      </a:ext>
                    </a:extLst>
                  </p14:cNvPr>
                  <p14:cNvContentPartPr/>
                  <p14:nvPr/>
                </p14:nvContentPartPr>
                <p14:xfrm>
                  <a:off x="6764931" y="2363697"/>
                  <a:ext cx="103546" cy="137523"/>
                </p14:xfrm>
              </p:contentPart>
            </mc:Choice>
            <mc:Fallback xmlns="">
              <p:pic>
                <p:nvPicPr>
                  <p:cNvPr id="57" name="Ink 56">
                    <a:extLst>
                      <a:ext uri="{FF2B5EF4-FFF2-40B4-BE49-F238E27FC236}">
                        <a16:creationId xmlns:a16="http://schemas.microsoft.com/office/drawing/2014/main" id="{CABAB193-81C3-B19A-C8CC-38D4444307AB}"/>
                      </a:ext>
                    </a:extLst>
                  </p:cNvPr>
                  <p:cNvPicPr/>
                  <p:nvPr/>
                </p:nvPicPr>
                <p:blipFill>
                  <a:blip r:embed="rId24"/>
                  <a:stretch>
                    <a:fillRect/>
                  </a:stretch>
                </p:blipFill>
                <p:spPr>
                  <a:xfrm>
                    <a:off x="6746506" y="2343110"/>
                    <a:ext cx="140027" cy="17828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8" name="Ink 57">
                    <a:extLst>
                      <a:ext uri="{FF2B5EF4-FFF2-40B4-BE49-F238E27FC236}">
                        <a16:creationId xmlns:a16="http://schemas.microsoft.com/office/drawing/2014/main" id="{7B8C6977-3A03-6876-2A88-8D6E7BC56853}"/>
                      </a:ext>
                    </a:extLst>
                  </p14:cNvPr>
                  <p14:cNvContentPartPr/>
                  <p14:nvPr/>
                </p14:nvContentPartPr>
                <p14:xfrm>
                  <a:off x="8213313" y="2292278"/>
                  <a:ext cx="128088" cy="98308"/>
                </p14:xfrm>
              </p:contentPart>
            </mc:Choice>
            <mc:Fallback xmlns="">
              <p:pic>
                <p:nvPicPr>
                  <p:cNvPr id="58" name="Ink 57">
                    <a:extLst>
                      <a:ext uri="{FF2B5EF4-FFF2-40B4-BE49-F238E27FC236}">
                        <a16:creationId xmlns:a16="http://schemas.microsoft.com/office/drawing/2014/main" id="{7B8C6977-3A03-6876-2A88-8D6E7BC56853}"/>
                      </a:ext>
                    </a:extLst>
                  </p:cNvPr>
                  <p:cNvPicPr/>
                  <p:nvPr/>
                </p:nvPicPr>
                <p:blipFill>
                  <a:blip r:embed="rId26"/>
                  <a:stretch>
                    <a:fillRect/>
                  </a:stretch>
                </p:blipFill>
                <p:spPr>
                  <a:xfrm>
                    <a:off x="8194910" y="2271711"/>
                    <a:ext cx="164527" cy="13903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9" name="Ink 58">
                    <a:extLst>
                      <a:ext uri="{FF2B5EF4-FFF2-40B4-BE49-F238E27FC236}">
                        <a16:creationId xmlns:a16="http://schemas.microsoft.com/office/drawing/2014/main" id="{AD71FBE5-28E2-F8EF-AF57-2324FAC2D2CA}"/>
                      </a:ext>
                    </a:extLst>
                  </p14:cNvPr>
                  <p14:cNvContentPartPr/>
                  <p14:nvPr/>
                </p14:nvContentPartPr>
                <p14:xfrm>
                  <a:off x="8457618" y="2530305"/>
                  <a:ext cx="78807" cy="156219"/>
                </p14:xfrm>
              </p:contentPart>
            </mc:Choice>
            <mc:Fallback xmlns="">
              <p:pic>
                <p:nvPicPr>
                  <p:cNvPr id="59" name="Ink 58">
                    <a:extLst>
                      <a:ext uri="{FF2B5EF4-FFF2-40B4-BE49-F238E27FC236}">
                        <a16:creationId xmlns:a16="http://schemas.microsoft.com/office/drawing/2014/main" id="{AD71FBE5-28E2-F8EF-AF57-2324FAC2D2CA}"/>
                      </a:ext>
                    </a:extLst>
                  </p:cNvPr>
                  <p:cNvPicPr/>
                  <p:nvPr/>
                </p:nvPicPr>
                <p:blipFill>
                  <a:blip r:embed="rId28"/>
                  <a:stretch>
                    <a:fillRect/>
                  </a:stretch>
                </p:blipFill>
                <p:spPr>
                  <a:xfrm>
                    <a:off x="8439205" y="2509696"/>
                    <a:ext cx="115264" cy="19702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0" name="Ink 59">
                    <a:extLst>
                      <a:ext uri="{FF2B5EF4-FFF2-40B4-BE49-F238E27FC236}">
                        <a16:creationId xmlns:a16="http://schemas.microsoft.com/office/drawing/2014/main" id="{B7E21CA0-26A6-6AA0-C881-548C662327E0}"/>
                      </a:ext>
                    </a:extLst>
                  </p14:cNvPr>
                  <p14:cNvContentPartPr/>
                  <p14:nvPr/>
                </p14:nvContentPartPr>
                <p14:xfrm>
                  <a:off x="8614672" y="2815328"/>
                  <a:ext cx="55140" cy="136836"/>
                </p14:xfrm>
              </p:contentPart>
            </mc:Choice>
            <mc:Fallback xmlns="">
              <p:pic>
                <p:nvPicPr>
                  <p:cNvPr id="60" name="Ink 59">
                    <a:extLst>
                      <a:ext uri="{FF2B5EF4-FFF2-40B4-BE49-F238E27FC236}">
                        <a16:creationId xmlns:a16="http://schemas.microsoft.com/office/drawing/2014/main" id="{B7E21CA0-26A6-6AA0-C881-548C662327E0}"/>
                      </a:ext>
                    </a:extLst>
                  </p:cNvPr>
                  <p:cNvPicPr/>
                  <p:nvPr/>
                </p:nvPicPr>
                <p:blipFill>
                  <a:blip r:embed="rId30"/>
                  <a:stretch>
                    <a:fillRect/>
                  </a:stretch>
                </p:blipFill>
                <p:spPr>
                  <a:xfrm>
                    <a:off x="8596292" y="2794720"/>
                    <a:ext cx="91532" cy="17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 name="Ink 60">
                    <a:extLst>
                      <a:ext uri="{FF2B5EF4-FFF2-40B4-BE49-F238E27FC236}">
                        <a16:creationId xmlns:a16="http://schemas.microsoft.com/office/drawing/2014/main" id="{24367873-9387-3C3D-D13E-0375C7EFEE39}"/>
                      </a:ext>
                    </a:extLst>
                  </p14:cNvPr>
                  <p14:cNvContentPartPr/>
                  <p14:nvPr/>
                </p14:nvContentPartPr>
                <p14:xfrm>
                  <a:off x="10150304" y="3098605"/>
                  <a:ext cx="269997" cy="124209"/>
                </p14:xfrm>
              </p:contentPart>
            </mc:Choice>
            <mc:Fallback xmlns="">
              <p:pic>
                <p:nvPicPr>
                  <p:cNvPr id="61" name="Ink 60">
                    <a:extLst>
                      <a:ext uri="{FF2B5EF4-FFF2-40B4-BE49-F238E27FC236}">
                        <a16:creationId xmlns:a16="http://schemas.microsoft.com/office/drawing/2014/main" id="{24367873-9387-3C3D-D13E-0375C7EFEE39}"/>
                      </a:ext>
                    </a:extLst>
                  </p:cNvPr>
                  <p:cNvPicPr/>
                  <p:nvPr/>
                </p:nvPicPr>
                <p:blipFill>
                  <a:blip r:embed="rId32"/>
                  <a:stretch>
                    <a:fillRect/>
                  </a:stretch>
                </p:blipFill>
                <p:spPr>
                  <a:xfrm>
                    <a:off x="10131862" y="3078041"/>
                    <a:ext cx="306513" cy="164927"/>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2" name="Ink 61">
                    <a:extLst>
                      <a:ext uri="{FF2B5EF4-FFF2-40B4-BE49-F238E27FC236}">
                        <a16:creationId xmlns:a16="http://schemas.microsoft.com/office/drawing/2014/main" id="{41DF9807-DC83-9975-E4B4-5041ADD56552}"/>
                      </a:ext>
                    </a:extLst>
                  </p14:cNvPr>
                  <p14:cNvContentPartPr/>
                  <p14:nvPr/>
                </p14:nvContentPartPr>
                <p14:xfrm>
                  <a:off x="10586565" y="2793593"/>
                  <a:ext cx="179170" cy="190422"/>
                </p14:xfrm>
              </p:contentPart>
            </mc:Choice>
            <mc:Fallback xmlns="">
              <p:pic>
                <p:nvPicPr>
                  <p:cNvPr id="62" name="Ink 61">
                    <a:extLst>
                      <a:ext uri="{FF2B5EF4-FFF2-40B4-BE49-F238E27FC236}">
                        <a16:creationId xmlns:a16="http://schemas.microsoft.com/office/drawing/2014/main" id="{41DF9807-DC83-9975-E4B4-5041ADD56552}"/>
                      </a:ext>
                    </a:extLst>
                  </p:cNvPr>
                  <p:cNvPicPr/>
                  <p:nvPr/>
                </p:nvPicPr>
                <p:blipFill>
                  <a:blip r:embed="rId34"/>
                  <a:stretch>
                    <a:fillRect/>
                  </a:stretch>
                </p:blipFill>
                <p:spPr>
                  <a:xfrm>
                    <a:off x="10568132" y="2773029"/>
                    <a:ext cx="215668" cy="23113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3" name="Ink 62">
                    <a:extLst>
                      <a:ext uri="{FF2B5EF4-FFF2-40B4-BE49-F238E27FC236}">
                        <a16:creationId xmlns:a16="http://schemas.microsoft.com/office/drawing/2014/main" id="{FDA4755A-5F8C-B332-9E11-54065467D270}"/>
                      </a:ext>
                    </a:extLst>
                  </p14:cNvPr>
                  <p14:cNvContentPartPr/>
                  <p14:nvPr/>
                </p14:nvContentPartPr>
                <p14:xfrm>
                  <a:off x="10894855" y="2483918"/>
                  <a:ext cx="83164" cy="151089"/>
                </p14:xfrm>
              </p:contentPart>
            </mc:Choice>
            <mc:Fallback xmlns="">
              <p:pic>
                <p:nvPicPr>
                  <p:cNvPr id="63" name="Ink 62">
                    <a:extLst>
                      <a:ext uri="{FF2B5EF4-FFF2-40B4-BE49-F238E27FC236}">
                        <a16:creationId xmlns:a16="http://schemas.microsoft.com/office/drawing/2014/main" id="{FDA4755A-5F8C-B332-9E11-54065467D270}"/>
                      </a:ext>
                    </a:extLst>
                  </p:cNvPr>
                  <p:cNvPicPr/>
                  <p:nvPr/>
                </p:nvPicPr>
                <p:blipFill>
                  <a:blip r:embed="rId36"/>
                  <a:stretch>
                    <a:fillRect/>
                  </a:stretch>
                </p:blipFill>
                <p:spPr>
                  <a:xfrm>
                    <a:off x="10876456" y="2463334"/>
                    <a:ext cx="119594" cy="191846"/>
                  </a:xfrm>
                  <a:prstGeom prst="rect">
                    <a:avLst/>
                  </a:prstGeom>
                </p:spPr>
              </p:pic>
            </mc:Fallback>
          </mc:AlternateContent>
        </p:grpSp>
        <p:pic>
          <p:nvPicPr>
            <p:cNvPr id="65" name="Picture 64" descr="A pink house with green awning and plants&#10;&#10;AI-generated content may be incorrect.">
              <a:extLst>
                <a:ext uri="{FF2B5EF4-FFF2-40B4-BE49-F238E27FC236}">
                  <a16:creationId xmlns:a16="http://schemas.microsoft.com/office/drawing/2014/main" id="{A8580102-ACF7-EC66-8F10-D96D3A489A9E}"/>
                </a:ext>
              </a:extLst>
            </p:cNvPr>
            <p:cNvPicPr>
              <a:picLocks noChangeAspect="1"/>
            </p:cNvPicPr>
            <p:nvPr/>
          </p:nvPicPr>
          <p:blipFill>
            <a:blip r:embed="rId37"/>
            <a:srcRect l="27227" t="8338" r="27803" b="10023"/>
            <a:stretch/>
          </p:blipFill>
          <p:spPr>
            <a:xfrm>
              <a:off x="6761830" y="1186478"/>
              <a:ext cx="1036522" cy="1061700"/>
            </a:xfrm>
            <a:prstGeom prst="rect">
              <a:avLst/>
            </a:prstGeom>
          </p:spPr>
        </p:pic>
        <p:pic>
          <p:nvPicPr>
            <p:cNvPr id="66" name="Picture 65" descr="A stack of books and an apple on top of a jar of pencils&#10;&#10;AI-generated content may be incorrect.">
              <a:extLst>
                <a:ext uri="{FF2B5EF4-FFF2-40B4-BE49-F238E27FC236}">
                  <a16:creationId xmlns:a16="http://schemas.microsoft.com/office/drawing/2014/main" id="{611D9E49-AF28-E37C-82E3-CA39EC440571}"/>
                </a:ext>
              </a:extLst>
            </p:cNvPr>
            <p:cNvPicPr>
              <a:picLocks noChangeAspect="1"/>
            </p:cNvPicPr>
            <p:nvPr/>
          </p:nvPicPr>
          <p:blipFill>
            <a:blip r:embed="rId38"/>
            <a:srcRect l="27482" r="25886"/>
            <a:stretch/>
          </p:blipFill>
          <p:spPr>
            <a:xfrm flipH="1">
              <a:off x="837659" y="2188725"/>
              <a:ext cx="853877" cy="1016001"/>
            </a:xfrm>
            <a:prstGeom prst="rect">
              <a:avLst/>
            </a:prstGeom>
          </p:spPr>
        </p:pic>
        <p:pic>
          <p:nvPicPr>
            <p:cNvPr id="67" name="Picture 66" descr="A person in a graduation gown holding a certificate&#10;&#10;AI-generated content may be incorrect.">
              <a:extLst>
                <a:ext uri="{FF2B5EF4-FFF2-40B4-BE49-F238E27FC236}">
                  <a16:creationId xmlns:a16="http://schemas.microsoft.com/office/drawing/2014/main" id="{B73409CF-B4C5-6FDC-01A0-497945610D00}"/>
                </a:ext>
              </a:extLst>
            </p:cNvPr>
            <p:cNvPicPr>
              <a:picLocks noChangeAspect="1"/>
            </p:cNvPicPr>
            <p:nvPr/>
          </p:nvPicPr>
          <p:blipFill>
            <a:blip r:embed="rId39"/>
            <a:srcRect l="28045" r="30736" b="251"/>
            <a:stretch/>
          </p:blipFill>
          <p:spPr>
            <a:xfrm>
              <a:off x="2615661" y="1026808"/>
              <a:ext cx="864686" cy="1188952"/>
            </a:xfrm>
            <a:prstGeom prst="rect">
              <a:avLst/>
            </a:prstGeom>
          </p:spPr>
        </p:pic>
        <p:pic>
          <p:nvPicPr>
            <p:cNvPr id="68" name="Picture 67" descr="A cartoon of a person carrying a baby&#10;&#10;AI-generated content may be incorrect.">
              <a:extLst>
                <a:ext uri="{FF2B5EF4-FFF2-40B4-BE49-F238E27FC236}">
                  <a16:creationId xmlns:a16="http://schemas.microsoft.com/office/drawing/2014/main" id="{D63D1F27-BF85-DBAB-9342-824CBBFE9D2D}"/>
                </a:ext>
              </a:extLst>
            </p:cNvPr>
            <p:cNvPicPr>
              <a:picLocks noChangeAspect="1"/>
            </p:cNvPicPr>
            <p:nvPr/>
          </p:nvPicPr>
          <p:blipFill>
            <a:blip r:embed="rId40"/>
            <a:srcRect l="31612" r="32885"/>
            <a:stretch/>
          </p:blipFill>
          <p:spPr>
            <a:xfrm>
              <a:off x="4630730" y="1750978"/>
              <a:ext cx="895915" cy="1421319"/>
            </a:xfrm>
            <a:prstGeom prst="rect">
              <a:avLst/>
            </a:prstGeom>
          </p:spPr>
        </p:pic>
        <p:pic>
          <p:nvPicPr>
            <p:cNvPr id="70" name="Picture 69" descr="A person sitting on a bench&#10;&#10;AI-generated content may be incorrect.">
              <a:extLst>
                <a:ext uri="{FF2B5EF4-FFF2-40B4-BE49-F238E27FC236}">
                  <a16:creationId xmlns:a16="http://schemas.microsoft.com/office/drawing/2014/main" id="{09662D25-89CB-F961-33CB-00CA0CCDCDC2}"/>
                </a:ext>
              </a:extLst>
            </p:cNvPr>
            <p:cNvPicPr>
              <a:picLocks noChangeAspect="1"/>
            </p:cNvPicPr>
            <p:nvPr/>
          </p:nvPicPr>
          <p:blipFill>
            <a:blip r:embed="rId41"/>
            <a:srcRect l="26652" r="24852" b="402"/>
            <a:stretch/>
          </p:blipFill>
          <p:spPr>
            <a:xfrm>
              <a:off x="10629455" y="913320"/>
              <a:ext cx="1228353" cy="1356491"/>
            </a:xfrm>
            <a:prstGeom prst="rect">
              <a:avLst/>
            </a:prstGeom>
          </p:spPr>
        </p:pic>
        <p:pic>
          <p:nvPicPr>
            <p:cNvPr id="71" name="Picture 70" descr="A person and person sitting in chairs&#10;&#10;AI-generated content may be incorrect.">
              <a:extLst>
                <a:ext uri="{FF2B5EF4-FFF2-40B4-BE49-F238E27FC236}">
                  <a16:creationId xmlns:a16="http://schemas.microsoft.com/office/drawing/2014/main" id="{21A49F20-128F-8080-B00D-9F50806843A6}"/>
                </a:ext>
              </a:extLst>
            </p:cNvPr>
            <p:cNvPicPr>
              <a:picLocks noChangeAspect="1"/>
            </p:cNvPicPr>
            <p:nvPr/>
          </p:nvPicPr>
          <p:blipFill>
            <a:blip r:embed="rId42"/>
            <a:srcRect l="19528" t="18893" r="16738" b="13740"/>
            <a:stretch/>
          </p:blipFill>
          <p:spPr>
            <a:xfrm>
              <a:off x="8690042" y="2352736"/>
              <a:ext cx="1329457" cy="853875"/>
            </a:xfrm>
            <a:prstGeom prst="rect">
              <a:avLst/>
            </a:prstGeom>
          </p:spPr>
        </p:pic>
      </p:grpSp>
      <p:sp>
        <p:nvSpPr>
          <p:cNvPr id="74" name="TextBox 73">
            <a:extLst>
              <a:ext uri="{FF2B5EF4-FFF2-40B4-BE49-F238E27FC236}">
                <a16:creationId xmlns:a16="http://schemas.microsoft.com/office/drawing/2014/main" id="{8027F0E4-9B27-7DC8-EED2-FE2874F57CB0}"/>
              </a:ext>
            </a:extLst>
          </p:cNvPr>
          <p:cNvSpPr txBox="1"/>
          <p:nvPr/>
        </p:nvSpPr>
        <p:spPr>
          <a:xfrm>
            <a:off x="175847" y="4054230"/>
            <a:ext cx="11830536" cy="2308324"/>
          </a:xfrm>
          <a:prstGeom prst="rect">
            <a:avLst/>
          </a:prstGeom>
          <a:solidFill>
            <a:schemeClr val="tx2">
              <a:lumMod val="10000"/>
              <a:lumOff val="90000"/>
            </a:schemeClr>
          </a:solidFill>
          <a:ln w="57150">
            <a:solidFill>
              <a:schemeClr val="tx2">
                <a:lumMod val="25000"/>
                <a:lumOff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Life transitions</a:t>
            </a:r>
            <a:r>
              <a:rPr lang="en-GB"/>
              <a:t> can disrupt </a:t>
            </a:r>
            <a:r>
              <a:rPr lang="en-GB" b="1">
                <a:solidFill>
                  <a:srgbClr val="E52576"/>
                </a:solidFill>
              </a:rPr>
              <a:t>social connections, psychological stability </a:t>
            </a:r>
            <a:r>
              <a:rPr lang="en-GB"/>
              <a:t>and reduce availability of a</a:t>
            </a:r>
            <a:r>
              <a:rPr lang="en-GB" b="1">
                <a:solidFill>
                  <a:srgbClr val="E52576"/>
                </a:solidFill>
              </a:rPr>
              <a:t> supportive network </a:t>
            </a:r>
            <a:r>
              <a:rPr lang="en-GB"/>
              <a:t>of friends and family. </a:t>
            </a:r>
            <a:endParaRPr lang="en-US"/>
          </a:p>
          <a:p>
            <a:endParaRPr lang="en-GB">
              <a:solidFill>
                <a:srgbClr val="000000"/>
              </a:solidFill>
            </a:endParaRPr>
          </a:p>
          <a:p>
            <a:r>
              <a:rPr lang="en-GB" b="1">
                <a:solidFill>
                  <a:srgbClr val="E52576"/>
                </a:solidFill>
              </a:rPr>
              <a:t>Transience</a:t>
            </a:r>
            <a:r>
              <a:rPr lang="en-GB">
                <a:solidFill>
                  <a:srgbClr val="E52576"/>
                </a:solidFill>
              </a:rPr>
              <a:t> </a:t>
            </a:r>
            <a:r>
              <a:rPr lang="en-GB">
                <a:solidFill>
                  <a:srgbClr val="000000"/>
                </a:solidFill>
              </a:rPr>
              <a:t>(not being in a place for long), </a:t>
            </a:r>
            <a:r>
              <a:rPr lang="en-GB" b="1">
                <a:solidFill>
                  <a:srgbClr val="E52576"/>
                </a:solidFill>
              </a:rPr>
              <a:t>transition</a:t>
            </a:r>
            <a:r>
              <a:rPr lang="en-GB">
                <a:solidFill>
                  <a:srgbClr val="000000"/>
                </a:solidFill>
              </a:rPr>
              <a:t> (changes of circumstance), and </a:t>
            </a:r>
            <a:r>
              <a:rPr lang="en-GB" b="1">
                <a:solidFill>
                  <a:srgbClr val="E52576"/>
                </a:solidFill>
              </a:rPr>
              <a:t>low sense of belonging </a:t>
            </a:r>
            <a:r>
              <a:rPr lang="en-GB" b="1">
                <a:solidFill>
                  <a:srgbClr val="000000"/>
                </a:solidFill>
              </a:rPr>
              <a:t>= higher risk of loneliness</a:t>
            </a:r>
          </a:p>
          <a:p>
            <a:endParaRPr lang="en-GB" b="1">
              <a:solidFill>
                <a:srgbClr val="E52576"/>
              </a:solidFill>
            </a:endParaRPr>
          </a:p>
          <a:p>
            <a:r>
              <a:rPr lang="en-GB" b="1"/>
              <a:t>Barriers: </a:t>
            </a:r>
            <a:r>
              <a:rPr lang="en-GB"/>
              <a:t>Language, lack of awareness, financial constraints, traumatic experiences, education and skill recognition, digital literacy </a:t>
            </a:r>
          </a:p>
        </p:txBody>
      </p:sp>
    </p:spTree>
    <p:extLst>
      <p:ext uri="{BB962C8B-B14F-4D97-AF65-F5344CB8AC3E}">
        <p14:creationId xmlns:p14="http://schemas.microsoft.com/office/powerpoint/2010/main" val="332926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446A-540F-99A6-530A-17377F8101FB}"/>
              </a:ext>
            </a:extLst>
          </p:cNvPr>
          <p:cNvSpPr>
            <a:spLocks noGrp="1"/>
          </p:cNvSpPr>
          <p:nvPr>
            <p:ph type="title"/>
          </p:nvPr>
        </p:nvSpPr>
        <p:spPr/>
        <p:txBody>
          <a:bodyPr/>
          <a:lstStyle/>
          <a:p>
            <a:r>
              <a:rPr lang="en-GB" b="1"/>
              <a:t>Loneliness Locally</a:t>
            </a:r>
          </a:p>
        </p:txBody>
      </p:sp>
      <p:sp>
        <p:nvSpPr>
          <p:cNvPr id="9" name="TextBox 8">
            <a:extLst>
              <a:ext uri="{FF2B5EF4-FFF2-40B4-BE49-F238E27FC236}">
                <a16:creationId xmlns:a16="http://schemas.microsoft.com/office/drawing/2014/main" id="{1DB0FE50-0AF2-03CF-D0DC-A5DD696A0E86}"/>
              </a:ext>
            </a:extLst>
          </p:cNvPr>
          <p:cNvSpPr txBox="1"/>
          <p:nvPr/>
        </p:nvSpPr>
        <p:spPr>
          <a:xfrm>
            <a:off x="1930" y="6596390"/>
            <a:ext cx="6094070" cy="261610"/>
          </a:xfrm>
          <a:prstGeom prst="rect">
            <a:avLst/>
          </a:prstGeom>
          <a:noFill/>
        </p:spPr>
        <p:txBody>
          <a:bodyPr wrap="square">
            <a:spAutoFit/>
          </a:bodyPr>
          <a:lstStyle/>
          <a:p>
            <a:r>
              <a:rPr lang="en-GB" sz="1100" b="0" i="0">
                <a:solidFill>
                  <a:srgbClr val="0B0C0C"/>
                </a:solidFill>
                <a:effectLst/>
                <a:latin typeface="Arial" panose="020B0604020202020204" pitchFamily="34" charset="0"/>
              </a:rPr>
              <a:t>Source: Sport England (SE), Active Lives Adult Survey (ALAS), Reconceptualising Loneliness</a:t>
            </a:r>
            <a:endParaRPr lang="en-GB" sz="1100"/>
          </a:p>
        </p:txBody>
      </p:sp>
      <p:graphicFrame>
        <p:nvGraphicFramePr>
          <p:cNvPr id="17" name="Chart 16">
            <a:extLst>
              <a:ext uri="{FF2B5EF4-FFF2-40B4-BE49-F238E27FC236}">
                <a16:creationId xmlns:a16="http://schemas.microsoft.com/office/drawing/2014/main" id="{74CDF07E-03C4-7477-D2D5-BAE096369392}"/>
              </a:ext>
            </a:extLst>
          </p:cNvPr>
          <p:cNvGraphicFramePr>
            <a:graphicFrameLocks/>
          </p:cNvGraphicFramePr>
          <p:nvPr/>
        </p:nvGraphicFramePr>
        <p:xfrm>
          <a:off x="2276096" y="1809549"/>
          <a:ext cx="8348588" cy="4462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259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C53B-A5ED-B8ED-8304-075D2AAE3169}"/>
              </a:ext>
            </a:extLst>
          </p:cNvPr>
          <p:cNvSpPr>
            <a:spLocks noGrp="1"/>
          </p:cNvSpPr>
          <p:nvPr>
            <p:ph type="title"/>
          </p:nvPr>
        </p:nvSpPr>
        <p:spPr>
          <a:xfrm>
            <a:off x="595009" y="392146"/>
            <a:ext cx="10515600" cy="1325563"/>
          </a:xfrm>
        </p:spPr>
        <p:txBody>
          <a:bodyPr/>
          <a:lstStyle/>
          <a:p>
            <a:r>
              <a:rPr lang="en-GB" b="1">
                <a:solidFill>
                  <a:srgbClr val="E52576"/>
                </a:solidFill>
              </a:rPr>
              <a:t>Unfold</a:t>
            </a:r>
          </a:p>
        </p:txBody>
      </p:sp>
      <p:sp>
        <p:nvSpPr>
          <p:cNvPr id="3" name="Content Placeholder 2">
            <a:extLst>
              <a:ext uri="{FF2B5EF4-FFF2-40B4-BE49-F238E27FC236}">
                <a16:creationId xmlns:a16="http://schemas.microsoft.com/office/drawing/2014/main" id="{A6B8B0DF-E7B9-CD9C-9E82-1C699BAFA21D}"/>
              </a:ext>
            </a:extLst>
          </p:cNvPr>
          <p:cNvSpPr>
            <a:spLocks noGrp="1"/>
          </p:cNvSpPr>
          <p:nvPr>
            <p:ph idx="1"/>
          </p:nvPr>
        </p:nvSpPr>
        <p:spPr>
          <a:xfrm>
            <a:off x="593785" y="1428656"/>
            <a:ext cx="11225359" cy="2104190"/>
          </a:xfrm>
        </p:spPr>
        <p:txBody>
          <a:bodyPr vert="horz" lIns="91440" tIns="45720" rIns="91440" bIns="45720" rtlCol="0" anchor="t">
            <a:noAutofit/>
          </a:bodyPr>
          <a:lstStyle/>
          <a:p>
            <a:pPr marL="0" indent="0">
              <a:buNone/>
            </a:pPr>
            <a:r>
              <a:rPr lang="en-GB" sz="1400">
                <a:ea typeface="+mn-lt"/>
                <a:cs typeface="+mn-lt"/>
              </a:rPr>
              <a:t>Unfold has been supporting young people and families in Westminster, Kensington &amp; Chelsea, and surrounding boroughs since 1989. Unfold offers mentoring programmes to empower families and children and young people to get where they want to be. The organisation is powered by passionate and dedicated volunteers.</a:t>
            </a:r>
          </a:p>
          <a:p>
            <a:r>
              <a:rPr lang="en-GB" sz="1400" b="1">
                <a:ea typeface="+mn-lt"/>
                <a:cs typeface="+mn-lt"/>
              </a:rPr>
              <a:t>Target groups:</a:t>
            </a:r>
            <a:r>
              <a:rPr lang="en-GB" sz="1400">
                <a:ea typeface="+mn-lt"/>
                <a:cs typeface="+mn-lt"/>
              </a:rPr>
              <a:t> Refugees, asylum seekers, young people excluded from mainstream education, and those with lived experience of the care system.</a:t>
            </a:r>
            <a:endParaRPr lang="en-GB" sz="1400"/>
          </a:p>
          <a:p>
            <a:r>
              <a:rPr lang="en-GB" sz="1400" b="1">
                <a:ea typeface="+mn-lt"/>
                <a:cs typeface="+mn-lt"/>
              </a:rPr>
              <a:t>Key programmes:</a:t>
            </a:r>
          </a:p>
          <a:p>
            <a:pPr lvl="1"/>
            <a:r>
              <a:rPr lang="en-GB" sz="1400">
                <a:ea typeface="+mn-lt"/>
                <a:cs typeface="+mn-lt"/>
              </a:rPr>
              <a:t>Broadening Horizons: For young people aged 10-25.</a:t>
            </a:r>
          </a:p>
          <a:p>
            <a:pPr lvl="1"/>
            <a:r>
              <a:rPr lang="en-GB" sz="1400">
                <a:ea typeface="+mn-lt"/>
                <a:cs typeface="+mn-lt"/>
              </a:rPr>
              <a:t>Mentoring for Mums: For women with children aged 5+.</a:t>
            </a:r>
          </a:p>
          <a:p>
            <a:r>
              <a:rPr lang="en-GB" sz="1400" b="1">
                <a:ea typeface="+mn-lt"/>
                <a:cs typeface="+mn-lt"/>
              </a:rPr>
              <a:t>Mentoring approach</a:t>
            </a:r>
            <a:r>
              <a:rPr lang="en-GB" sz="1400">
                <a:ea typeface="+mn-lt"/>
                <a:cs typeface="+mn-lt"/>
              </a:rPr>
              <a:t>: Person-centred mentoring, with weekly meetings for 1-2 hours over 3-6 months.</a:t>
            </a:r>
          </a:p>
          <a:p>
            <a:r>
              <a:rPr lang="en-GB" sz="1400" b="1">
                <a:ea typeface="+mn-lt"/>
                <a:cs typeface="+mn-lt"/>
              </a:rPr>
              <a:t>Peer support groups: </a:t>
            </a:r>
            <a:r>
              <a:rPr lang="en-GB" sz="1400">
                <a:ea typeface="+mn-lt"/>
                <a:cs typeface="+mn-lt"/>
              </a:rPr>
              <a:t>Safe, welcoming spaces for making friends and accessing support, available at no cost.</a:t>
            </a:r>
          </a:p>
          <a:p>
            <a:endParaRPr lang="en-GB" sz="1200" b="1">
              <a:solidFill>
                <a:srgbClr val="424242"/>
              </a:solidFill>
              <a:latin typeface="Aptos"/>
            </a:endParaRPr>
          </a:p>
          <a:p>
            <a:pPr lvl="2">
              <a:buFont typeface="Wingdings,Sans-Serif" panose="020B0604020202020204" pitchFamily="34" charset="0"/>
              <a:buChar char="§"/>
            </a:pPr>
            <a:endParaRPr lang="en-GB" sz="1200">
              <a:solidFill>
                <a:srgbClr val="000000"/>
              </a:solidFill>
              <a:latin typeface="Aptos"/>
              <a:ea typeface="Calibri"/>
              <a:cs typeface="Calibri"/>
            </a:endParaRPr>
          </a:p>
          <a:p>
            <a:endParaRPr lang="en-GB" sz="1200" b="1">
              <a:solidFill>
                <a:srgbClr val="424242"/>
              </a:solidFill>
              <a:ea typeface="+mn-lt"/>
              <a:cs typeface="+mn-lt"/>
            </a:endParaRPr>
          </a:p>
          <a:p>
            <a:endParaRPr lang="en-GB" sz="1200">
              <a:solidFill>
                <a:srgbClr val="424242"/>
              </a:solidFill>
              <a:ea typeface="+mn-lt"/>
              <a:cs typeface="+mn-lt"/>
            </a:endParaRPr>
          </a:p>
          <a:p>
            <a:endParaRPr lang="en-GB" sz="1200">
              <a:solidFill>
                <a:srgbClr val="000000"/>
              </a:solidFill>
              <a:ea typeface="+mn-lt"/>
              <a:cs typeface="+mn-lt"/>
            </a:endParaRPr>
          </a:p>
        </p:txBody>
      </p:sp>
      <p:sp>
        <p:nvSpPr>
          <p:cNvPr id="7" name="TextBox 6">
            <a:extLst>
              <a:ext uri="{FF2B5EF4-FFF2-40B4-BE49-F238E27FC236}">
                <a16:creationId xmlns:a16="http://schemas.microsoft.com/office/drawing/2014/main" id="{03E629E2-2730-D0BF-3B10-EF94FF7DF937}"/>
              </a:ext>
            </a:extLst>
          </p:cNvPr>
          <p:cNvSpPr txBox="1"/>
          <p:nvPr/>
        </p:nvSpPr>
        <p:spPr>
          <a:xfrm>
            <a:off x="594476" y="4293957"/>
            <a:ext cx="6925473" cy="2169825"/>
          </a:xfrm>
          <a:prstGeom prst="rect">
            <a:avLst/>
          </a:prstGeom>
          <a:solidFill>
            <a:schemeClr val="tx2">
              <a:lumMod val="10000"/>
              <a:lumOff val="90000"/>
            </a:schemeClr>
          </a:solidFill>
          <a:ln w="57150">
            <a:solidFill>
              <a:schemeClr val="tx2">
                <a:lumMod val="25000"/>
                <a:lumOff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b="1">
                <a:cs typeface="Arial"/>
              </a:rPr>
              <a:t>Impact:</a:t>
            </a:r>
            <a:r>
              <a:rPr lang="en-GB" sz="1500">
                <a:cs typeface="Arial"/>
              </a:rPr>
              <a:t>​</a:t>
            </a:r>
            <a:endParaRPr lang="en-US" sz="1500"/>
          </a:p>
          <a:p>
            <a:pPr marL="285750" lvl="1" indent="-285750">
              <a:buFont typeface="Wingdings"/>
              <a:buChar char="ü"/>
            </a:pPr>
            <a:r>
              <a:rPr lang="en-GB" sz="1500">
                <a:solidFill>
                  <a:srgbClr val="E52576"/>
                </a:solidFill>
                <a:cs typeface="Arial"/>
              </a:rPr>
              <a:t>Mentored 246 young people and women</a:t>
            </a:r>
            <a:r>
              <a:rPr lang="en-GB" sz="1500">
                <a:solidFill>
                  <a:srgbClr val="424242"/>
                </a:solidFill>
                <a:cs typeface="Arial"/>
              </a:rPr>
              <a:t> </a:t>
            </a:r>
            <a:r>
              <a:rPr lang="en-GB" sz="1500">
                <a:cs typeface="Arial"/>
              </a:rPr>
              <a:t>between 2024 and 2025.</a:t>
            </a:r>
            <a:r>
              <a:rPr lang="en-US" sz="1500">
                <a:cs typeface="Arial"/>
              </a:rPr>
              <a:t>​</a:t>
            </a:r>
          </a:p>
          <a:p>
            <a:pPr marL="285750" lvl="1" indent="-285750">
              <a:buFont typeface="Wingdings"/>
              <a:buChar char="ü"/>
            </a:pPr>
            <a:r>
              <a:rPr lang="en-GB" sz="1500">
                <a:cs typeface="Arial"/>
              </a:rPr>
              <a:t>Provided</a:t>
            </a:r>
            <a:r>
              <a:rPr lang="en-GB" sz="1500">
                <a:solidFill>
                  <a:srgbClr val="E52576"/>
                </a:solidFill>
                <a:cs typeface="Arial"/>
              </a:rPr>
              <a:t> peer support</a:t>
            </a:r>
            <a:r>
              <a:rPr lang="en-GB" sz="1500">
                <a:cs typeface="Arial"/>
              </a:rPr>
              <a:t> to an additional</a:t>
            </a:r>
            <a:r>
              <a:rPr lang="en-GB" sz="1500">
                <a:solidFill>
                  <a:srgbClr val="424242"/>
                </a:solidFill>
                <a:cs typeface="Arial"/>
              </a:rPr>
              <a:t> </a:t>
            </a:r>
            <a:r>
              <a:rPr lang="en-GB" sz="1500">
                <a:solidFill>
                  <a:srgbClr val="E52576"/>
                </a:solidFill>
                <a:cs typeface="Arial"/>
              </a:rPr>
              <a:t>214 individuals</a:t>
            </a:r>
            <a:r>
              <a:rPr lang="en-GB" sz="1500">
                <a:solidFill>
                  <a:srgbClr val="424242"/>
                </a:solidFill>
                <a:cs typeface="Arial"/>
              </a:rPr>
              <a:t>.</a:t>
            </a:r>
            <a:r>
              <a:rPr lang="en-GB" sz="1500">
                <a:cs typeface="Arial"/>
              </a:rPr>
              <a:t>​</a:t>
            </a:r>
          </a:p>
          <a:p>
            <a:pPr marL="285750" lvl="2" indent="-285750">
              <a:buFont typeface="Wingdings"/>
              <a:buChar char="ü"/>
            </a:pPr>
            <a:r>
              <a:rPr lang="en-GB" sz="1500">
                <a:solidFill>
                  <a:srgbClr val="E52576"/>
                </a:solidFill>
                <a:cs typeface="Arial"/>
              </a:rPr>
              <a:t>58%</a:t>
            </a:r>
            <a:r>
              <a:rPr lang="en-GB" sz="1500">
                <a:cs typeface="Arial"/>
              </a:rPr>
              <a:t> of participants</a:t>
            </a:r>
            <a:r>
              <a:rPr lang="en-GB" sz="1500">
                <a:solidFill>
                  <a:srgbClr val="E52576"/>
                </a:solidFill>
                <a:cs typeface="Arial"/>
              </a:rPr>
              <a:t> grew in confidence</a:t>
            </a:r>
            <a:r>
              <a:rPr lang="en-GB" sz="1500">
                <a:cs typeface="Arial"/>
              </a:rPr>
              <a:t> at the end of their mentoring​</a:t>
            </a:r>
          </a:p>
          <a:p>
            <a:pPr marL="285750" lvl="2" indent="-285750">
              <a:buFont typeface="Wingdings"/>
              <a:buChar char="ü"/>
            </a:pPr>
            <a:r>
              <a:rPr lang="en-GB" sz="1500">
                <a:solidFill>
                  <a:srgbClr val="E52576"/>
                </a:solidFill>
                <a:cs typeface="Arial"/>
              </a:rPr>
              <a:t>53%</a:t>
            </a:r>
            <a:r>
              <a:rPr lang="en-GB" sz="1500">
                <a:cs typeface="Arial"/>
              </a:rPr>
              <a:t> of participants </a:t>
            </a:r>
            <a:r>
              <a:rPr lang="en-GB" sz="1500">
                <a:solidFill>
                  <a:srgbClr val="E52576"/>
                </a:solidFill>
                <a:cs typeface="Arial"/>
              </a:rPr>
              <a:t>felt more positive about the future</a:t>
            </a:r>
            <a:r>
              <a:rPr lang="en-GB" sz="1500">
                <a:cs typeface="Arial"/>
              </a:rPr>
              <a:t>​</a:t>
            </a:r>
          </a:p>
          <a:p>
            <a:pPr marL="285750" lvl="2" indent="-285750">
              <a:buFont typeface="Wingdings"/>
              <a:buChar char="ü"/>
            </a:pPr>
            <a:r>
              <a:rPr lang="en-GB" sz="1500">
                <a:solidFill>
                  <a:srgbClr val="E52576"/>
                </a:solidFill>
                <a:cs typeface="Arial"/>
              </a:rPr>
              <a:t>At the start</a:t>
            </a:r>
            <a:r>
              <a:rPr lang="en-GB" sz="1500">
                <a:cs typeface="Arial"/>
              </a:rPr>
              <a:t> of mentoring,</a:t>
            </a:r>
            <a:r>
              <a:rPr lang="en-GB" sz="1500">
                <a:solidFill>
                  <a:srgbClr val="E52576"/>
                </a:solidFill>
                <a:cs typeface="Arial"/>
              </a:rPr>
              <a:t> 3 out of 10 </a:t>
            </a:r>
            <a:r>
              <a:rPr lang="en-GB" sz="1500">
                <a:cs typeface="Arial"/>
              </a:rPr>
              <a:t>of the young people say that they</a:t>
            </a:r>
            <a:r>
              <a:rPr lang="en-GB" sz="1500">
                <a:solidFill>
                  <a:srgbClr val="E52576"/>
                </a:solidFill>
                <a:cs typeface="Arial"/>
              </a:rPr>
              <a:t> never or rarely felt positive about their future.</a:t>
            </a:r>
            <a:r>
              <a:rPr lang="en-GB" sz="1500">
                <a:cs typeface="Arial"/>
              </a:rPr>
              <a:t> By the</a:t>
            </a:r>
            <a:r>
              <a:rPr lang="en-GB" sz="1500">
                <a:solidFill>
                  <a:srgbClr val="E52576"/>
                </a:solidFill>
                <a:cs typeface="Arial"/>
              </a:rPr>
              <a:t> end of mentoring</a:t>
            </a:r>
            <a:r>
              <a:rPr lang="en-GB" sz="1500">
                <a:cs typeface="Arial"/>
              </a:rPr>
              <a:t>, this has fallen to </a:t>
            </a:r>
            <a:r>
              <a:rPr lang="en-GB" sz="1500">
                <a:solidFill>
                  <a:srgbClr val="E52576"/>
                </a:solidFill>
                <a:cs typeface="Arial"/>
              </a:rPr>
              <a:t>zero.  </a:t>
            </a:r>
            <a:r>
              <a:rPr lang="en-GB" sz="1500">
                <a:cs typeface="Arial"/>
              </a:rPr>
              <a:t>​</a:t>
            </a:r>
          </a:p>
          <a:p>
            <a:pPr marL="285750" lvl="2" indent="-285750">
              <a:buFont typeface="Wingdings"/>
              <a:buChar char="ü"/>
            </a:pPr>
            <a:r>
              <a:rPr lang="en-GB" sz="1500">
                <a:solidFill>
                  <a:srgbClr val="E52576"/>
                </a:solidFill>
                <a:cs typeface="Arial"/>
              </a:rPr>
              <a:t>39%</a:t>
            </a:r>
            <a:r>
              <a:rPr lang="en-GB" sz="1500">
                <a:cs typeface="Arial"/>
              </a:rPr>
              <a:t> of participants report </a:t>
            </a:r>
            <a:r>
              <a:rPr lang="en-GB" sz="1500" b="1">
                <a:solidFill>
                  <a:srgbClr val="E52576"/>
                </a:solidFill>
                <a:cs typeface="Arial"/>
              </a:rPr>
              <a:t>feeling less lonely by the end of their mentoring</a:t>
            </a:r>
            <a:r>
              <a:rPr lang="en-GB" sz="1500">
                <a:cs typeface="Arial"/>
              </a:rPr>
              <a:t>​</a:t>
            </a:r>
          </a:p>
        </p:txBody>
      </p:sp>
      <p:pic>
        <p:nvPicPr>
          <p:cNvPr id="8" name="Picture 7" descr="A group of people posing for a photo&#10;&#10;AI-generated content may be incorrect.">
            <a:extLst>
              <a:ext uri="{FF2B5EF4-FFF2-40B4-BE49-F238E27FC236}">
                <a16:creationId xmlns:a16="http://schemas.microsoft.com/office/drawing/2014/main" id="{2327EBE2-4452-D2AD-90D6-345774ACB627}"/>
              </a:ext>
            </a:extLst>
          </p:cNvPr>
          <p:cNvPicPr>
            <a:picLocks noChangeAspect="1"/>
          </p:cNvPicPr>
          <p:nvPr/>
        </p:nvPicPr>
        <p:blipFill>
          <a:blip r:embed="rId3"/>
          <a:stretch>
            <a:fillRect/>
          </a:stretch>
        </p:blipFill>
        <p:spPr>
          <a:xfrm>
            <a:off x="7707251" y="4270589"/>
            <a:ext cx="3819492" cy="2196168"/>
          </a:xfrm>
          <a:prstGeom prst="rect">
            <a:avLst/>
          </a:prstGeom>
        </p:spPr>
      </p:pic>
      <p:pic>
        <p:nvPicPr>
          <p:cNvPr id="9" name="Picture 8" descr="A black background with orange text&#10;&#10;AI-generated content may be incorrect.">
            <a:extLst>
              <a:ext uri="{FF2B5EF4-FFF2-40B4-BE49-F238E27FC236}">
                <a16:creationId xmlns:a16="http://schemas.microsoft.com/office/drawing/2014/main" id="{A9CA4E00-4D6B-D739-FDAE-F408367AA6E4}"/>
              </a:ext>
            </a:extLst>
          </p:cNvPr>
          <p:cNvPicPr>
            <a:picLocks noChangeAspect="1"/>
          </p:cNvPicPr>
          <p:nvPr/>
        </p:nvPicPr>
        <p:blipFill>
          <a:blip r:embed="rId4"/>
          <a:stretch>
            <a:fillRect/>
          </a:stretch>
        </p:blipFill>
        <p:spPr>
          <a:xfrm>
            <a:off x="10124664" y="183743"/>
            <a:ext cx="1686545" cy="1102470"/>
          </a:xfrm>
          <a:prstGeom prst="rect">
            <a:avLst/>
          </a:prstGeom>
        </p:spPr>
      </p:pic>
    </p:spTree>
    <p:extLst>
      <p:ext uri="{BB962C8B-B14F-4D97-AF65-F5344CB8AC3E}">
        <p14:creationId xmlns:p14="http://schemas.microsoft.com/office/powerpoint/2010/main" val="1912069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28497-C4E5-073E-6E65-3E062BB42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70736-94C4-4415-26B2-F4EAC6E699C8}"/>
              </a:ext>
            </a:extLst>
          </p:cNvPr>
          <p:cNvSpPr>
            <a:spLocks noGrp="1"/>
          </p:cNvSpPr>
          <p:nvPr>
            <p:ph type="title"/>
          </p:nvPr>
        </p:nvSpPr>
        <p:spPr>
          <a:xfrm>
            <a:off x="586819" y="388692"/>
            <a:ext cx="10515600" cy="1325563"/>
          </a:xfrm>
        </p:spPr>
        <p:txBody>
          <a:bodyPr/>
          <a:lstStyle/>
          <a:p>
            <a:r>
              <a:rPr lang="en-GB" b="1">
                <a:solidFill>
                  <a:srgbClr val="E52576"/>
                </a:solidFill>
              </a:rPr>
              <a:t>Hurdles2hoops</a:t>
            </a:r>
          </a:p>
        </p:txBody>
      </p:sp>
      <p:sp>
        <p:nvSpPr>
          <p:cNvPr id="3" name="Content Placeholder 2">
            <a:extLst>
              <a:ext uri="{FF2B5EF4-FFF2-40B4-BE49-F238E27FC236}">
                <a16:creationId xmlns:a16="http://schemas.microsoft.com/office/drawing/2014/main" id="{DDDAC90A-5257-471D-579D-6641DFF8634D}"/>
              </a:ext>
            </a:extLst>
          </p:cNvPr>
          <p:cNvSpPr>
            <a:spLocks noGrp="1"/>
          </p:cNvSpPr>
          <p:nvPr>
            <p:ph idx="1"/>
          </p:nvPr>
        </p:nvSpPr>
        <p:spPr>
          <a:xfrm>
            <a:off x="586819" y="1464721"/>
            <a:ext cx="6897682" cy="5076095"/>
          </a:xfrm>
        </p:spPr>
        <p:txBody>
          <a:bodyPr vert="horz" lIns="91440" tIns="45720" rIns="91440" bIns="45720" rtlCol="0" anchor="t">
            <a:noAutofit/>
          </a:bodyPr>
          <a:lstStyle/>
          <a:p>
            <a:pPr marL="0" indent="0">
              <a:lnSpc>
                <a:spcPct val="100000"/>
              </a:lnSpc>
              <a:buNone/>
            </a:pPr>
            <a:r>
              <a:rPr lang="en-GB" sz="1400">
                <a:ea typeface="+mn-lt"/>
                <a:cs typeface="+mn-lt"/>
              </a:rPr>
              <a:t>Working with asylum seekers and refugees offering free physical activity and education sessions to help tackle loneliness and promote health and wellbeing. The offer is also open to other children and low-income families or those receiving universal credit.</a:t>
            </a:r>
          </a:p>
          <a:p>
            <a:pPr marL="0" indent="0">
              <a:lnSpc>
                <a:spcPct val="100000"/>
              </a:lnSpc>
              <a:buNone/>
            </a:pPr>
            <a:r>
              <a:rPr lang="en-GB" sz="1600" b="1"/>
              <a:t>Activities</a:t>
            </a:r>
          </a:p>
          <a:p>
            <a:pPr>
              <a:lnSpc>
                <a:spcPct val="100000"/>
              </a:lnSpc>
            </a:pPr>
            <a:r>
              <a:rPr lang="en-GB" sz="1400" b="1">
                <a:ea typeface="+mn-lt"/>
                <a:cs typeface="+mn-lt"/>
              </a:rPr>
              <a:t>Football Sessions:</a:t>
            </a:r>
            <a:endParaRPr lang="en-GB" sz="1400" b="1"/>
          </a:p>
          <a:p>
            <a:pPr lvl="1">
              <a:lnSpc>
                <a:spcPct val="100000"/>
              </a:lnSpc>
              <a:buFont typeface="Arial"/>
              <a:buChar char="•"/>
            </a:pPr>
            <a:r>
              <a:rPr lang="en-GB" sz="1200">
                <a:ea typeface="+mn-lt"/>
                <a:cs typeface="+mn-lt"/>
              </a:rPr>
              <a:t>High demand among kids overseen by the organisation</a:t>
            </a:r>
            <a:endParaRPr lang="en-GB" sz="1200"/>
          </a:p>
          <a:p>
            <a:pPr lvl="1">
              <a:lnSpc>
                <a:spcPct val="100000"/>
              </a:lnSpc>
              <a:buFont typeface="Arial"/>
              <a:buChar char="•"/>
            </a:pPr>
            <a:r>
              <a:rPr lang="en-GB" sz="1200">
                <a:ea typeface="+mn-lt"/>
                <a:cs typeface="+mn-lt"/>
              </a:rPr>
              <a:t>Weekly sessions</a:t>
            </a:r>
            <a:endParaRPr lang="en-GB" sz="1200"/>
          </a:p>
          <a:p>
            <a:pPr lvl="1">
              <a:lnSpc>
                <a:spcPct val="100000"/>
              </a:lnSpc>
              <a:buFont typeface="Arial"/>
              <a:buChar char="•"/>
            </a:pPr>
            <a:r>
              <a:rPr lang="en-GB" sz="1200">
                <a:ea typeface="+mn-lt"/>
                <a:cs typeface="+mn-lt"/>
              </a:rPr>
              <a:t>Provides opportunities for kids to make friends outside school, have fun, and potentially move towards clubs or professional pathways</a:t>
            </a:r>
            <a:endParaRPr lang="en-GB" sz="1200" b="1"/>
          </a:p>
          <a:p>
            <a:pPr>
              <a:lnSpc>
                <a:spcPct val="100000"/>
              </a:lnSpc>
            </a:pPr>
            <a:r>
              <a:rPr lang="en-GB" sz="1400" b="1">
                <a:ea typeface="+mn-lt"/>
                <a:cs typeface="+mn-lt"/>
              </a:rPr>
              <a:t>Group Counselling / One-to-One Sessions:</a:t>
            </a:r>
            <a:endParaRPr lang="en-GB" sz="1400" b="1"/>
          </a:p>
          <a:p>
            <a:pPr lvl="1">
              <a:lnSpc>
                <a:spcPct val="100000"/>
              </a:lnSpc>
              <a:buFont typeface="Arial"/>
              <a:buChar char="•"/>
            </a:pPr>
            <a:r>
              <a:rPr lang="en-GB" sz="1200">
                <a:ea typeface="+mn-lt"/>
                <a:cs typeface="+mn-lt"/>
              </a:rPr>
              <a:t>Many are going through financial hardships and experience emotional and mental health challenges</a:t>
            </a:r>
            <a:endParaRPr lang="en-GB" sz="1200"/>
          </a:p>
          <a:p>
            <a:pPr lvl="1">
              <a:lnSpc>
                <a:spcPct val="100000"/>
              </a:lnSpc>
              <a:buFont typeface="Arial"/>
              <a:buChar char="•"/>
            </a:pPr>
            <a:r>
              <a:rPr lang="en-GB" sz="1200">
                <a:ea typeface="+mn-lt"/>
                <a:cs typeface="+mn-lt"/>
              </a:rPr>
              <a:t>Help individuals open up and feel they have a safe space to talk</a:t>
            </a:r>
            <a:endParaRPr lang="en-GB" sz="1200" b="1"/>
          </a:p>
          <a:p>
            <a:pPr>
              <a:lnSpc>
                <a:spcPct val="100000"/>
              </a:lnSpc>
            </a:pPr>
            <a:r>
              <a:rPr lang="en-GB" sz="1400" b="1">
                <a:ea typeface="+mn-lt"/>
                <a:cs typeface="+mn-lt"/>
              </a:rPr>
              <a:t>Art Classes:</a:t>
            </a:r>
            <a:endParaRPr lang="en-GB" sz="1400" b="1"/>
          </a:p>
          <a:p>
            <a:pPr lvl="1">
              <a:lnSpc>
                <a:spcPct val="100000"/>
              </a:lnSpc>
              <a:buFont typeface="Arial"/>
              <a:buChar char="•"/>
            </a:pPr>
            <a:r>
              <a:rPr lang="en-GB" sz="1200">
                <a:ea typeface="+mn-lt"/>
                <a:cs typeface="+mn-lt"/>
              </a:rPr>
              <a:t>Create a community where people can express themselves in different ways and enjoy doing so</a:t>
            </a:r>
            <a:br>
              <a:rPr lang="en-US" sz="2800"/>
            </a:br>
            <a:endParaRPr lang="en-US" sz="900"/>
          </a:p>
          <a:p>
            <a:pPr>
              <a:lnSpc>
                <a:spcPct val="100000"/>
              </a:lnSpc>
            </a:pPr>
            <a:r>
              <a:rPr lang="en-GB" sz="1400" b="1"/>
              <a:t>Impact:</a:t>
            </a:r>
            <a:r>
              <a:rPr lang="en-GB" sz="1400" b="1">
                <a:ea typeface="+mn-lt"/>
                <a:cs typeface="+mn-lt"/>
              </a:rPr>
              <a:t> </a:t>
            </a:r>
            <a:r>
              <a:rPr lang="en-GB" sz="1400">
                <a:ea typeface="+mn-lt"/>
                <a:cs typeface="+mn-lt"/>
              </a:rPr>
              <a:t>The sessions have allowed many participants to experience activities they wouldn't usually have access to, with art therapy being particularly popular.</a:t>
            </a:r>
            <a:endParaRPr lang="en-GB" sz="1400">
              <a:latin typeface="Aptos"/>
            </a:endParaRPr>
          </a:p>
        </p:txBody>
      </p:sp>
      <p:pic>
        <p:nvPicPr>
          <p:cNvPr id="4" name="Picture 3" descr="A group of people standing on mats in a room with red lights&#10;&#10;AI-generated content may be incorrect.">
            <a:extLst>
              <a:ext uri="{FF2B5EF4-FFF2-40B4-BE49-F238E27FC236}">
                <a16:creationId xmlns:a16="http://schemas.microsoft.com/office/drawing/2014/main" id="{CCEBB433-914E-6998-CB14-24C0825E537C}"/>
              </a:ext>
            </a:extLst>
          </p:cNvPr>
          <p:cNvPicPr>
            <a:picLocks noChangeAspect="1"/>
          </p:cNvPicPr>
          <p:nvPr/>
        </p:nvPicPr>
        <p:blipFill>
          <a:blip r:embed="rId3"/>
          <a:stretch>
            <a:fillRect/>
          </a:stretch>
        </p:blipFill>
        <p:spPr>
          <a:xfrm>
            <a:off x="7765300" y="4121850"/>
            <a:ext cx="4187928" cy="2092148"/>
          </a:xfrm>
          <a:prstGeom prst="rect">
            <a:avLst/>
          </a:prstGeom>
        </p:spPr>
      </p:pic>
      <p:sp>
        <p:nvSpPr>
          <p:cNvPr id="5" name="TextBox 4">
            <a:extLst>
              <a:ext uri="{FF2B5EF4-FFF2-40B4-BE49-F238E27FC236}">
                <a16:creationId xmlns:a16="http://schemas.microsoft.com/office/drawing/2014/main" id="{25168017-BFA8-E778-B309-F8B25DFE4F53}"/>
              </a:ext>
            </a:extLst>
          </p:cNvPr>
          <p:cNvSpPr txBox="1"/>
          <p:nvPr/>
        </p:nvSpPr>
        <p:spPr>
          <a:xfrm>
            <a:off x="8699881" y="6210974"/>
            <a:ext cx="232638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F0F0F"/>
                </a:solidFill>
                <a:highlight>
                  <a:srgbClr val="FFFFFF"/>
                </a:highlight>
                <a:latin typeface="Roboto"/>
                <a:ea typeface="Roboto"/>
                <a:cs typeface="Roboto"/>
              </a:rPr>
              <a:t>Somatic therapy class </a:t>
            </a:r>
            <a:endParaRPr lang="en-US" sz="1600" b="1">
              <a:solidFill>
                <a:srgbClr val="000000"/>
              </a:solidFill>
              <a:latin typeface="Aptos" panose="020B0004020202020204"/>
              <a:ea typeface="Roboto"/>
              <a:cs typeface="Roboto"/>
            </a:endParaRPr>
          </a:p>
        </p:txBody>
      </p:sp>
      <p:pic>
        <p:nvPicPr>
          <p:cNvPr id="6" name="Picture 5" descr="A group of people posing for a photo&#10;&#10;AI-generated content may be incorrect.">
            <a:extLst>
              <a:ext uri="{FF2B5EF4-FFF2-40B4-BE49-F238E27FC236}">
                <a16:creationId xmlns:a16="http://schemas.microsoft.com/office/drawing/2014/main" id="{50D9B1AA-1DB4-4DF1-BA18-D3D48E1E9C43}"/>
              </a:ext>
            </a:extLst>
          </p:cNvPr>
          <p:cNvPicPr>
            <a:picLocks noChangeAspect="1"/>
          </p:cNvPicPr>
          <p:nvPr/>
        </p:nvPicPr>
        <p:blipFill>
          <a:blip r:embed="rId4"/>
          <a:stretch>
            <a:fillRect/>
          </a:stretch>
        </p:blipFill>
        <p:spPr>
          <a:xfrm>
            <a:off x="7758072" y="1029026"/>
            <a:ext cx="4191651" cy="2774462"/>
          </a:xfrm>
          <a:prstGeom prst="rect">
            <a:avLst/>
          </a:prstGeom>
        </p:spPr>
      </p:pic>
    </p:spTree>
    <p:extLst>
      <p:ext uri="{BB962C8B-B14F-4D97-AF65-F5344CB8AC3E}">
        <p14:creationId xmlns:p14="http://schemas.microsoft.com/office/powerpoint/2010/main" val="156152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7E94D-44BA-395C-59D9-7D4E6998C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157F8-AB79-FA5C-51DA-A348872AC86C}"/>
              </a:ext>
            </a:extLst>
          </p:cNvPr>
          <p:cNvSpPr>
            <a:spLocks noGrp="1"/>
          </p:cNvSpPr>
          <p:nvPr>
            <p:ph type="title"/>
          </p:nvPr>
        </p:nvSpPr>
        <p:spPr>
          <a:xfrm>
            <a:off x="555396" y="388692"/>
            <a:ext cx="10515600" cy="1325563"/>
          </a:xfrm>
        </p:spPr>
        <p:txBody>
          <a:bodyPr/>
          <a:lstStyle/>
          <a:p>
            <a:r>
              <a:rPr lang="en-GB" b="1">
                <a:solidFill>
                  <a:srgbClr val="E52576"/>
                </a:solidFill>
              </a:rPr>
              <a:t>Hurdles2hoops</a:t>
            </a:r>
          </a:p>
        </p:txBody>
      </p:sp>
      <p:pic>
        <p:nvPicPr>
          <p:cNvPr id="4" name="Online Media 3" title="Hurdles2hoops C.I.C | Crochet interview with Nadia">
            <a:hlinkClick r:id="" action="ppaction://media"/>
            <a:extLst>
              <a:ext uri="{FF2B5EF4-FFF2-40B4-BE49-F238E27FC236}">
                <a16:creationId xmlns:a16="http://schemas.microsoft.com/office/drawing/2014/main" id="{B467D889-CFC5-9C80-5846-2F44B23A306F}"/>
              </a:ext>
            </a:extLst>
          </p:cNvPr>
          <p:cNvPicPr>
            <a:picLocks noRot="1" noChangeAspect="1"/>
          </p:cNvPicPr>
          <p:nvPr>
            <a:videoFile r:link="rId1"/>
          </p:nvPr>
        </p:nvPicPr>
        <p:blipFill>
          <a:blip r:embed="rId4"/>
          <a:stretch>
            <a:fillRect/>
          </a:stretch>
        </p:blipFill>
        <p:spPr>
          <a:xfrm>
            <a:off x="1949917" y="1518908"/>
            <a:ext cx="8291733" cy="4726631"/>
          </a:xfrm>
          <a:prstGeom prst="rect">
            <a:avLst/>
          </a:prstGeom>
        </p:spPr>
      </p:pic>
      <p:sp>
        <p:nvSpPr>
          <p:cNvPr id="3" name="TextBox 2">
            <a:extLst>
              <a:ext uri="{FF2B5EF4-FFF2-40B4-BE49-F238E27FC236}">
                <a16:creationId xmlns:a16="http://schemas.microsoft.com/office/drawing/2014/main" id="{E6C5101C-3249-DD0D-7A51-6B3F25EC5D8E}"/>
              </a:ext>
            </a:extLst>
          </p:cNvPr>
          <p:cNvSpPr txBox="1"/>
          <p:nvPr/>
        </p:nvSpPr>
        <p:spPr>
          <a:xfrm>
            <a:off x="1952017" y="6248400"/>
            <a:ext cx="76178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tx2">
                    <a:lumMod val="49000"/>
                    <a:lumOff val="51000"/>
                  </a:schemeClr>
                </a:solidFill>
              </a:rPr>
              <a:t>https://youtu.be/ttU3wj8Vkvw?t=1</a:t>
            </a:r>
          </a:p>
        </p:txBody>
      </p:sp>
    </p:spTree>
    <p:extLst>
      <p:ext uri="{BB962C8B-B14F-4D97-AF65-F5344CB8AC3E}">
        <p14:creationId xmlns:p14="http://schemas.microsoft.com/office/powerpoint/2010/main" val="351438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F4BD-3EC1-68F5-2CB5-EBCBD15B7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DEB5E-5A3B-DCFE-D660-34CCDAA2FFEB}"/>
              </a:ext>
            </a:extLst>
          </p:cNvPr>
          <p:cNvSpPr>
            <a:spLocks noGrp="1"/>
          </p:cNvSpPr>
          <p:nvPr>
            <p:ph type="title"/>
          </p:nvPr>
        </p:nvSpPr>
        <p:spPr>
          <a:xfrm>
            <a:off x="563252" y="357269"/>
            <a:ext cx="10515600" cy="1325563"/>
          </a:xfrm>
        </p:spPr>
        <p:txBody>
          <a:bodyPr/>
          <a:lstStyle/>
          <a:p>
            <a:r>
              <a:rPr lang="en-GB" b="1">
                <a:solidFill>
                  <a:srgbClr val="E52576"/>
                </a:solidFill>
                <a:latin typeface="Aptos Display"/>
                <a:ea typeface="+mn-ea"/>
                <a:cs typeface="+mn-cs"/>
              </a:rPr>
              <a:t>Wellbeing</a:t>
            </a:r>
            <a:r>
              <a:rPr lang="en-GB" b="1">
                <a:solidFill>
                  <a:srgbClr val="E52576"/>
                </a:solidFill>
              </a:rPr>
              <a:t> Hub </a:t>
            </a:r>
          </a:p>
        </p:txBody>
      </p:sp>
      <p:pic>
        <p:nvPicPr>
          <p:cNvPr id="11" name="Picture 10" descr="A blue text on a black background&#10;&#10;AI-generated content may be incorrect.">
            <a:extLst>
              <a:ext uri="{FF2B5EF4-FFF2-40B4-BE49-F238E27FC236}">
                <a16:creationId xmlns:a16="http://schemas.microsoft.com/office/drawing/2014/main" id="{E0D7CD09-4CB1-31D4-4991-5602831F1499}"/>
              </a:ext>
            </a:extLst>
          </p:cNvPr>
          <p:cNvPicPr>
            <a:picLocks noChangeAspect="1"/>
          </p:cNvPicPr>
          <p:nvPr/>
        </p:nvPicPr>
        <p:blipFill>
          <a:blip r:embed="rId3"/>
          <a:stretch>
            <a:fillRect/>
          </a:stretch>
        </p:blipFill>
        <p:spPr>
          <a:xfrm>
            <a:off x="10543591" y="5855431"/>
            <a:ext cx="1407368" cy="846586"/>
          </a:xfrm>
          <a:prstGeom prst="rect">
            <a:avLst/>
          </a:prstGeom>
        </p:spPr>
      </p:pic>
      <p:pic>
        <p:nvPicPr>
          <p:cNvPr id="12" name="Picture 11">
            <a:extLst>
              <a:ext uri="{FF2B5EF4-FFF2-40B4-BE49-F238E27FC236}">
                <a16:creationId xmlns:a16="http://schemas.microsoft.com/office/drawing/2014/main" id="{19173ED7-9097-4C49-A36E-831D076E3115}"/>
              </a:ext>
            </a:extLst>
          </p:cNvPr>
          <p:cNvPicPr>
            <a:picLocks noChangeAspect="1"/>
          </p:cNvPicPr>
          <p:nvPr/>
        </p:nvPicPr>
        <p:blipFill>
          <a:blip r:embed="rId4">
            <a:alphaModFix amt="63000"/>
          </a:blip>
          <a:srcRect l="20745" t="12744" r="21809" b="2554"/>
          <a:stretch/>
        </p:blipFill>
        <p:spPr>
          <a:xfrm>
            <a:off x="4155279" y="1677500"/>
            <a:ext cx="5037834" cy="4787468"/>
          </a:xfrm>
          <a:prstGeom prst="rect">
            <a:avLst/>
          </a:prstGeom>
          <a:ln w="6350">
            <a:solidFill>
              <a:srgbClr val="E52576"/>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0066C332-7848-4CC8-0540-9828BB1940B6}"/>
              </a:ext>
            </a:extLst>
          </p:cNvPr>
          <p:cNvPicPr>
            <a:picLocks noChangeAspect="1"/>
          </p:cNvPicPr>
          <p:nvPr/>
        </p:nvPicPr>
        <p:blipFill>
          <a:blip r:embed="rId5"/>
          <a:srcRect l="3759" t="1330" r="-12" b="4521"/>
          <a:stretch/>
        </p:blipFill>
        <p:spPr>
          <a:xfrm>
            <a:off x="9649192" y="2614806"/>
            <a:ext cx="2294574" cy="2302244"/>
          </a:xfrm>
          <a:prstGeom prst="rect">
            <a:avLst/>
          </a:prstGeom>
          <a:ln w="57150">
            <a:solidFill>
              <a:srgbClr val="E52576"/>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CF0288E-A579-F360-030B-8C18CDBAC378}"/>
              </a:ext>
            </a:extLst>
          </p:cNvPr>
          <p:cNvPicPr>
            <a:picLocks noChangeAspect="1"/>
          </p:cNvPicPr>
          <p:nvPr/>
        </p:nvPicPr>
        <p:blipFill>
          <a:blip r:embed="rId6">
            <a:alphaModFix amt="59000"/>
          </a:blip>
          <a:stretch>
            <a:fillRect/>
          </a:stretch>
        </p:blipFill>
        <p:spPr>
          <a:xfrm>
            <a:off x="561735" y="1648407"/>
            <a:ext cx="2974225" cy="4789715"/>
          </a:xfrm>
          <a:prstGeom prst="rect">
            <a:avLst/>
          </a:prstGeom>
          <a:ln>
            <a:solidFill>
              <a:srgbClr val="E52576"/>
            </a:solid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3A5EE92-98D1-E7C2-FCF2-6EA0DD23ABFE}"/>
              </a:ext>
            </a:extLst>
          </p:cNvPr>
          <p:cNvPicPr>
            <a:picLocks noChangeAspect="1"/>
          </p:cNvPicPr>
          <p:nvPr/>
        </p:nvPicPr>
        <p:blipFill>
          <a:blip r:embed="rId7"/>
          <a:stretch>
            <a:fillRect/>
          </a:stretch>
        </p:blipFill>
        <p:spPr>
          <a:xfrm>
            <a:off x="10359896" y="376140"/>
            <a:ext cx="1533720" cy="1518169"/>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621D0BDC-2253-7FDF-EABE-BB36462F3A99}"/>
              </a:ext>
            </a:extLst>
          </p:cNvPr>
          <p:cNvSpPr txBox="1"/>
          <p:nvPr/>
        </p:nvSpPr>
        <p:spPr>
          <a:xfrm>
            <a:off x="7960792" y="764791"/>
            <a:ext cx="16950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E52576"/>
                </a:solidFill>
              </a:rPr>
              <a:t>Scan QR code</a:t>
            </a:r>
          </a:p>
        </p:txBody>
      </p:sp>
      <p:pic>
        <p:nvPicPr>
          <p:cNvPr id="20" name="Graphic 19" descr="Arrow: Slight curve with solid fill">
            <a:extLst>
              <a:ext uri="{FF2B5EF4-FFF2-40B4-BE49-F238E27FC236}">
                <a16:creationId xmlns:a16="http://schemas.microsoft.com/office/drawing/2014/main" id="{BC48B975-A010-5938-4AA2-66F289446F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63724" y="666262"/>
            <a:ext cx="699477" cy="719015"/>
          </a:xfrm>
          <a:prstGeom prst="rect">
            <a:avLst/>
          </a:prstGeom>
        </p:spPr>
      </p:pic>
      <p:sp>
        <p:nvSpPr>
          <p:cNvPr id="21" name="Rectangle 20">
            <a:extLst>
              <a:ext uri="{FF2B5EF4-FFF2-40B4-BE49-F238E27FC236}">
                <a16:creationId xmlns:a16="http://schemas.microsoft.com/office/drawing/2014/main" id="{E11ED3A9-157E-FCBA-B3B8-DA7D24CE8F87}"/>
              </a:ext>
            </a:extLst>
          </p:cNvPr>
          <p:cNvSpPr/>
          <p:nvPr/>
        </p:nvSpPr>
        <p:spPr>
          <a:xfrm>
            <a:off x="5913641" y="3269435"/>
            <a:ext cx="1563076" cy="1537025"/>
          </a:xfrm>
          <a:prstGeom prst="rect">
            <a:avLst/>
          </a:prstGeom>
          <a:noFill/>
          <a:ln w="57150">
            <a:solidFill>
              <a:srgbClr val="E525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DB3CE010-8CAD-BA7D-A2E3-601424226140}"/>
              </a:ext>
            </a:extLst>
          </p:cNvPr>
          <p:cNvPicPr>
            <a:picLocks noChangeAspect="1"/>
          </p:cNvPicPr>
          <p:nvPr/>
        </p:nvPicPr>
        <p:blipFill>
          <a:blip r:embed="rId4"/>
          <a:srcRect l="20745" t="12744" r="21809" b="2554"/>
          <a:stretch/>
        </p:blipFill>
        <p:spPr>
          <a:xfrm>
            <a:off x="840387" y="4316122"/>
            <a:ext cx="2324182" cy="2198224"/>
          </a:xfrm>
          <a:prstGeom prst="rect">
            <a:avLst/>
          </a:prstGeom>
          <a:ln w="6350">
            <a:solidFill>
              <a:srgbClr val="E52576"/>
            </a:solid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838997E1-CBF4-A834-F0CF-B52838FAE9B8}"/>
              </a:ext>
            </a:extLst>
          </p:cNvPr>
          <p:cNvSpPr/>
          <p:nvPr/>
        </p:nvSpPr>
        <p:spPr>
          <a:xfrm>
            <a:off x="840154" y="4317999"/>
            <a:ext cx="2318563" cy="2168768"/>
          </a:xfrm>
          <a:prstGeom prst="rect">
            <a:avLst/>
          </a:prstGeom>
          <a:noFill/>
          <a:ln w="57150">
            <a:solidFill>
              <a:srgbClr val="E525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9C0B57D8-3BAB-5C90-277A-6DCF7A1F5CDA}"/>
              </a:ext>
            </a:extLst>
          </p:cNvPr>
          <p:cNvCxnSpPr/>
          <p:nvPr/>
        </p:nvCxnSpPr>
        <p:spPr>
          <a:xfrm flipV="1">
            <a:off x="3197793" y="1738923"/>
            <a:ext cx="937848" cy="2585590"/>
          </a:xfrm>
          <a:prstGeom prst="straightConnector1">
            <a:avLst/>
          </a:prstGeom>
          <a:ln>
            <a:solidFill>
              <a:srgbClr val="E52576"/>
            </a:solidFill>
            <a:prstDash val="sysDot"/>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C7EA9F3-340F-C3B6-9DCA-F379612D3BCF}"/>
              </a:ext>
            </a:extLst>
          </p:cNvPr>
          <p:cNvCxnSpPr>
            <a:cxnSpLocks/>
          </p:cNvCxnSpPr>
          <p:nvPr/>
        </p:nvCxnSpPr>
        <p:spPr>
          <a:xfrm flipV="1">
            <a:off x="3132665" y="6454205"/>
            <a:ext cx="1022516" cy="32564"/>
          </a:xfrm>
          <a:prstGeom prst="straightConnector1">
            <a:avLst/>
          </a:prstGeom>
          <a:ln>
            <a:solidFill>
              <a:srgbClr val="E52576"/>
            </a:solidFill>
            <a:prstDash val="sysDot"/>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E737AA7-6866-C1D0-729B-24C3D6649E16}"/>
              </a:ext>
            </a:extLst>
          </p:cNvPr>
          <p:cNvCxnSpPr>
            <a:cxnSpLocks/>
          </p:cNvCxnSpPr>
          <p:nvPr/>
        </p:nvCxnSpPr>
        <p:spPr>
          <a:xfrm>
            <a:off x="7476716" y="4845538"/>
            <a:ext cx="2149233" cy="110718"/>
          </a:xfrm>
          <a:prstGeom prst="straightConnector1">
            <a:avLst/>
          </a:prstGeom>
          <a:ln>
            <a:solidFill>
              <a:srgbClr val="E52576"/>
            </a:solidFill>
            <a:prstDash val="sysDot"/>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644B727-4DE2-9294-60F6-CDF6B94C3494}"/>
              </a:ext>
            </a:extLst>
          </p:cNvPr>
          <p:cNvCxnSpPr>
            <a:cxnSpLocks/>
          </p:cNvCxnSpPr>
          <p:nvPr/>
        </p:nvCxnSpPr>
        <p:spPr>
          <a:xfrm flipV="1">
            <a:off x="7489742" y="2585589"/>
            <a:ext cx="2110155" cy="722924"/>
          </a:xfrm>
          <a:prstGeom prst="straightConnector1">
            <a:avLst/>
          </a:prstGeom>
          <a:ln>
            <a:solidFill>
              <a:srgbClr val="E52576"/>
            </a:solidFill>
            <a:prstDash val="sysDot"/>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8B128975-CBDA-07D6-DED4-3BE8AE80D252}"/>
              </a:ext>
            </a:extLst>
          </p:cNvPr>
          <p:cNvPicPr>
            <a:picLocks noChangeAspect="1"/>
          </p:cNvPicPr>
          <p:nvPr/>
        </p:nvPicPr>
        <p:blipFill>
          <a:blip r:embed="rId5"/>
          <a:srcRect l="3759" t="1330" r="-12" b="4521"/>
          <a:stretch/>
        </p:blipFill>
        <p:spPr>
          <a:xfrm>
            <a:off x="5910833" y="3272601"/>
            <a:ext cx="1552113" cy="1540244"/>
          </a:xfrm>
          <a:prstGeom prst="rect">
            <a:avLst/>
          </a:prstGeom>
          <a:ln w="57150">
            <a:solidFill>
              <a:srgbClr val="E5257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1774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b59a65-02d2-4fc9-997b-6b8394a2ad64">
      <Terms xmlns="http://schemas.microsoft.com/office/infopath/2007/PartnerControls"/>
    </lcf76f155ced4ddcb4097134ff3c332f>
    <TaxCatchAll xmlns="f7b480fa-1933-44d1-a41a-4134bd68e5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07069A5A70DA48BB906C0670E61E55" ma:contentTypeVersion="12" ma:contentTypeDescription="Create a new document." ma:contentTypeScope="" ma:versionID="6ab9e37dd219fa4740d9e5d75d2542dc">
  <xsd:schema xmlns:xsd="http://www.w3.org/2001/XMLSchema" xmlns:xs="http://www.w3.org/2001/XMLSchema" xmlns:p="http://schemas.microsoft.com/office/2006/metadata/properties" xmlns:ns2="ccb59a65-02d2-4fc9-997b-6b8394a2ad64" xmlns:ns3="f7b480fa-1933-44d1-a41a-4134bd68e59e" targetNamespace="http://schemas.microsoft.com/office/2006/metadata/properties" ma:root="true" ma:fieldsID="5a6d255d014290bc4c085a0f5356cd34" ns2:_="" ns3:_="">
    <xsd:import namespace="ccb59a65-02d2-4fc9-997b-6b8394a2ad64"/>
    <xsd:import namespace="f7b480fa-1933-44d1-a41a-4134bd68e5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b59a65-02d2-4fc9-997b-6b8394a2ad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bb61a9-1cb6-416b-8dcb-4ddbf3c41ee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b480fa-1933-44d1-a41a-4134bd68e59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61a6f31-c1d9-4754-9b03-195264ded102}" ma:internalName="TaxCatchAll" ma:showField="CatchAllData" ma:web="f7b480fa-1933-44d1-a41a-4134bd68e5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2CED57-D980-4F21-8BC2-2FC6BEE77526}">
  <ds:schemaRefs>
    <ds:schemaRef ds:uri="f7b480fa-1933-44d1-a41a-4134bd68e59e"/>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ccb59a65-02d2-4fc9-997b-6b8394a2ad64"/>
    <ds:schemaRef ds:uri="http://www.w3.org/XML/1998/namespace"/>
  </ds:schemaRefs>
</ds:datastoreItem>
</file>

<file path=customXml/itemProps2.xml><?xml version="1.0" encoding="utf-8"?>
<ds:datastoreItem xmlns:ds="http://schemas.openxmlformats.org/officeDocument/2006/customXml" ds:itemID="{B9CE6D43-62FC-4B9D-A43A-A506A58E290F}">
  <ds:schemaRefs>
    <ds:schemaRef ds:uri="http://schemas.microsoft.com/sharepoint/v3/contenttype/forms"/>
  </ds:schemaRefs>
</ds:datastoreItem>
</file>

<file path=customXml/itemProps3.xml><?xml version="1.0" encoding="utf-8"?>
<ds:datastoreItem xmlns:ds="http://schemas.openxmlformats.org/officeDocument/2006/customXml" ds:itemID="{F72CF4CC-C473-4707-B1C5-7CB10ACA5D23}">
  <ds:schemaRefs>
    <ds:schemaRef ds:uri="ccb59a65-02d2-4fc9-997b-6b8394a2ad64"/>
    <ds:schemaRef ds:uri="f7b480fa-1933-44d1-a41a-4134bd68e5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871</Words>
  <Application>Microsoft Office PowerPoint</Application>
  <PresentationFormat>Widescreen</PresentationFormat>
  <Paragraphs>122</Paragraphs>
  <Slides>13</Slides>
  <Notes>13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Aptos</vt:lpstr>
      <vt:lpstr>Aptos Display</vt:lpstr>
      <vt:lpstr>Arial</vt:lpstr>
      <vt:lpstr>Calibri</vt:lpstr>
      <vt:lpstr>Roboto</vt:lpstr>
      <vt:lpstr>Wingdings</vt:lpstr>
      <vt:lpstr>Wingdings,Sans-Serif</vt:lpstr>
      <vt:lpstr>office theme</vt:lpstr>
      <vt:lpstr>Office Theme</vt:lpstr>
      <vt:lpstr>Tackling Loneliness   We found a way to connect in Westminster, Kensington and Chelsea</vt:lpstr>
      <vt:lpstr>PowerPoint Presentation</vt:lpstr>
      <vt:lpstr>Loneliness – Who is at risk? </vt:lpstr>
      <vt:lpstr>Loneliness – being new in the city</vt:lpstr>
      <vt:lpstr>Loneliness Locally</vt:lpstr>
      <vt:lpstr>Unfold</vt:lpstr>
      <vt:lpstr>Hurdles2hoops</vt:lpstr>
      <vt:lpstr>Hurdles2hoops</vt:lpstr>
      <vt:lpstr>Wellbeing Hub </vt:lpstr>
      <vt:lpstr>PowerPoint Presentation</vt:lpstr>
      <vt:lpstr>PowerPoint Presentation</vt:lpstr>
      <vt:lpstr>Action plan 2025-2026</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Covalenco, Mariana</dc:creator>
  <cp:lastModifiedBy>Covalenco, Mariana: WCC</cp:lastModifiedBy>
  <cp:revision>6</cp:revision>
  <dcterms:created xsi:type="dcterms:W3CDTF">2025-04-21T18:29:24Z</dcterms:created>
  <dcterms:modified xsi:type="dcterms:W3CDTF">2025-04-28T11:44:35Z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0x010100AE07069A5A70DA48BB906C0670E61E55</vt:lpwstr>
  </property>
  <property fmtid="{D5CDD505-2E9C-101B-9397-08002B2CF9AE}" pid="3" name="MediaServiceImageTags">
    <vt:lpwstr/>
  </property>
</Properties>
</file>