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7" r:id="rId5"/>
  </p:sldMasterIdLst>
  <p:notesMasterIdLst>
    <p:notesMasterId r:id="rId15"/>
  </p:notesMasterIdLst>
  <p:sldIdLst>
    <p:sldId id="2147375865" r:id="rId6"/>
    <p:sldId id="2147375820" r:id="rId7"/>
    <p:sldId id="2147375867" r:id="rId8"/>
    <p:sldId id="2147375868" r:id="rId9"/>
    <p:sldId id="2147375864" r:id="rId10"/>
    <p:sldId id="2147375965" r:id="rId11"/>
    <p:sldId id="2147375866" r:id="rId12"/>
    <p:sldId id="2147375840" r:id="rId13"/>
    <p:sldId id="2147375989" r:id="rId14"/>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CC8621-BD5E-4B59-9DD4-F6F275C07D77}" v="17" dt="2025-04-10T10:33:40.64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99" autoAdjust="0"/>
    <p:restoredTop sz="93792" autoAdjust="0"/>
  </p:normalViewPr>
  <p:slideViewPr>
    <p:cSldViewPr>
      <p:cViewPr varScale="1">
        <p:scale>
          <a:sx n="43" d="100"/>
          <a:sy n="43" d="100"/>
        </p:scale>
        <p:origin x="580" y="5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5" d="100"/>
          <a:sy n="45" d="100"/>
        </p:scale>
        <p:origin x="122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nes Gautier" userId="3f536d5d-98eb-4db3-b27a-e1e6f3f2d2a0" providerId="ADAL" clId="{3FCC8621-BD5E-4B59-9DD4-F6F275C07D77}"/>
    <pc:docChg chg="undo custSel addSld delSld modSld sldOrd">
      <pc:chgData name="Agnes Gautier" userId="3f536d5d-98eb-4db3-b27a-e1e6f3f2d2a0" providerId="ADAL" clId="{3FCC8621-BD5E-4B59-9DD4-F6F275C07D77}" dt="2025-04-10T10:33:17.829" v="4276" actId="1076"/>
      <pc:docMkLst>
        <pc:docMk/>
      </pc:docMkLst>
      <pc:sldChg chg="del">
        <pc:chgData name="Agnes Gautier" userId="3f536d5d-98eb-4db3-b27a-e1e6f3f2d2a0" providerId="ADAL" clId="{3FCC8621-BD5E-4B59-9DD4-F6F275C07D77}" dt="2025-03-31T16:49:56.616" v="2127" actId="47"/>
        <pc:sldMkLst>
          <pc:docMk/>
          <pc:sldMk cId="0" sldId="261"/>
        </pc:sldMkLst>
      </pc:sldChg>
      <pc:sldChg chg="del">
        <pc:chgData name="Agnes Gautier" userId="3f536d5d-98eb-4db3-b27a-e1e6f3f2d2a0" providerId="ADAL" clId="{3FCC8621-BD5E-4B59-9DD4-F6F275C07D77}" dt="2025-03-31T16:02:36.235" v="117" actId="2696"/>
        <pc:sldMkLst>
          <pc:docMk/>
          <pc:sldMk cId="4248425891" sldId="2145708230"/>
        </pc:sldMkLst>
      </pc:sldChg>
      <pc:sldChg chg="addSp modSp mod ord">
        <pc:chgData name="Agnes Gautier" userId="3f536d5d-98eb-4db3-b27a-e1e6f3f2d2a0" providerId="ADAL" clId="{3FCC8621-BD5E-4B59-9DD4-F6F275C07D77}" dt="2025-04-10T09:34:07.592" v="4231" actId="20577"/>
        <pc:sldMkLst>
          <pc:docMk/>
          <pc:sldMk cId="2247799790" sldId="2147375820"/>
        </pc:sldMkLst>
        <pc:spChg chg="mod">
          <ac:chgData name="Agnes Gautier" userId="3f536d5d-98eb-4db3-b27a-e1e6f3f2d2a0" providerId="ADAL" clId="{3FCC8621-BD5E-4B59-9DD4-F6F275C07D77}" dt="2025-03-31T16:03:22.125" v="177" actId="20577"/>
          <ac:spMkLst>
            <pc:docMk/>
            <pc:sldMk cId="2247799790" sldId="2147375820"/>
            <ac:spMk id="2" creationId="{A62F69C3-6766-EB1B-7FA3-2D286F01C1F3}"/>
          </ac:spMkLst>
        </pc:spChg>
        <pc:spChg chg="add mod">
          <ac:chgData name="Agnes Gautier" userId="3f536d5d-98eb-4db3-b27a-e1e6f3f2d2a0" providerId="ADAL" clId="{3FCC8621-BD5E-4B59-9DD4-F6F275C07D77}" dt="2025-04-10T09:34:07.592" v="4231" actId="20577"/>
          <ac:spMkLst>
            <pc:docMk/>
            <pc:sldMk cId="2247799790" sldId="2147375820"/>
            <ac:spMk id="3" creationId="{99758A13-4021-1806-6C2D-41B3CD2BBECC}"/>
          </ac:spMkLst>
        </pc:spChg>
        <pc:spChg chg="mod">
          <ac:chgData name="Agnes Gautier" userId="3f536d5d-98eb-4db3-b27a-e1e6f3f2d2a0" providerId="ADAL" clId="{3FCC8621-BD5E-4B59-9DD4-F6F275C07D77}" dt="2025-03-31T16:03:18.073" v="168" actId="20577"/>
          <ac:spMkLst>
            <pc:docMk/>
            <pc:sldMk cId="2247799790" sldId="2147375820"/>
            <ac:spMk id="4" creationId="{788A6D3A-2412-F7C3-6D97-6770D75A37E0}"/>
          </ac:spMkLst>
        </pc:spChg>
      </pc:sldChg>
      <pc:sldChg chg="add del">
        <pc:chgData name="Agnes Gautier" userId="3f536d5d-98eb-4db3-b27a-e1e6f3f2d2a0" providerId="ADAL" clId="{3FCC8621-BD5E-4B59-9DD4-F6F275C07D77}" dt="2025-03-31T16:49:52.232" v="2126" actId="2696"/>
        <pc:sldMkLst>
          <pc:docMk/>
          <pc:sldMk cId="1670675205" sldId="2147375836"/>
        </pc:sldMkLst>
      </pc:sldChg>
      <pc:sldChg chg="del">
        <pc:chgData name="Agnes Gautier" userId="3f536d5d-98eb-4db3-b27a-e1e6f3f2d2a0" providerId="ADAL" clId="{3FCC8621-BD5E-4B59-9DD4-F6F275C07D77}" dt="2025-03-31T16:02:40.261" v="119" actId="2696"/>
        <pc:sldMkLst>
          <pc:docMk/>
          <pc:sldMk cId="3602026720" sldId="2147375836"/>
        </pc:sldMkLst>
      </pc:sldChg>
      <pc:sldChg chg="del">
        <pc:chgData name="Agnes Gautier" userId="3f536d5d-98eb-4db3-b27a-e1e6f3f2d2a0" providerId="ADAL" clId="{3FCC8621-BD5E-4B59-9DD4-F6F275C07D77}" dt="2025-03-31T16:02:38.224" v="118" actId="2696"/>
        <pc:sldMkLst>
          <pc:docMk/>
          <pc:sldMk cId="1854605669" sldId="2147375837"/>
        </pc:sldMkLst>
      </pc:sldChg>
      <pc:sldChg chg="modSp mod">
        <pc:chgData name="Agnes Gautier" userId="3f536d5d-98eb-4db3-b27a-e1e6f3f2d2a0" providerId="ADAL" clId="{3FCC8621-BD5E-4B59-9DD4-F6F275C07D77}" dt="2025-04-10T09:35:17.537" v="4240" actId="2711"/>
        <pc:sldMkLst>
          <pc:docMk/>
          <pc:sldMk cId="3610674002" sldId="2147375840"/>
        </pc:sldMkLst>
        <pc:spChg chg="mod">
          <ac:chgData name="Agnes Gautier" userId="3f536d5d-98eb-4db3-b27a-e1e6f3f2d2a0" providerId="ADAL" clId="{3FCC8621-BD5E-4B59-9DD4-F6F275C07D77}" dt="2025-03-31T16:50:02.273" v="2137" actId="20577"/>
          <ac:spMkLst>
            <pc:docMk/>
            <pc:sldMk cId="3610674002" sldId="2147375840"/>
            <ac:spMk id="2" creationId="{A62F69C3-6766-EB1B-7FA3-2D286F01C1F3}"/>
          </ac:spMkLst>
        </pc:spChg>
        <pc:spChg chg="mod">
          <ac:chgData name="Agnes Gautier" userId="3f536d5d-98eb-4db3-b27a-e1e6f3f2d2a0" providerId="ADAL" clId="{3FCC8621-BD5E-4B59-9DD4-F6F275C07D77}" dt="2025-04-10T09:35:17.537" v="4240" actId="2711"/>
          <ac:spMkLst>
            <pc:docMk/>
            <pc:sldMk cId="3610674002" sldId="2147375840"/>
            <ac:spMk id="4" creationId="{FA269139-97EE-71ED-1177-EFD8DA78B66E}"/>
          </ac:spMkLst>
        </pc:spChg>
      </pc:sldChg>
      <pc:sldChg chg="del">
        <pc:chgData name="Agnes Gautier" userId="3f536d5d-98eb-4db3-b27a-e1e6f3f2d2a0" providerId="ADAL" clId="{3FCC8621-BD5E-4B59-9DD4-F6F275C07D77}" dt="2025-03-31T16:49:56.616" v="2127" actId="47"/>
        <pc:sldMkLst>
          <pc:docMk/>
          <pc:sldMk cId="2333647548" sldId="2147375857"/>
        </pc:sldMkLst>
      </pc:sldChg>
      <pc:sldChg chg="del">
        <pc:chgData name="Agnes Gautier" userId="3f536d5d-98eb-4db3-b27a-e1e6f3f2d2a0" providerId="ADAL" clId="{3FCC8621-BD5E-4B59-9DD4-F6F275C07D77}" dt="2025-03-31T16:49:56.616" v="2127" actId="47"/>
        <pc:sldMkLst>
          <pc:docMk/>
          <pc:sldMk cId="3392601141" sldId="2147375863"/>
        </pc:sldMkLst>
      </pc:sldChg>
      <pc:sldChg chg="ord">
        <pc:chgData name="Agnes Gautier" userId="3f536d5d-98eb-4db3-b27a-e1e6f3f2d2a0" providerId="ADAL" clId="{3FCC8621-BD5E-4B59-9DD4-F6F275C07D77}" dt="2025-03-31T16:45:04.429" v="1600"/>
        <pc:sldMkLst>
          <pc:docMk/>
          <pc:sldMk cId="3953314633" sldId="2147375864"/>
        </pc:sldMkLst>
      </pc:sldChg>
      <pc:sldChg chg="delSp modSp mod">
        <pc:chgData name="Agnes Gautier" userId="3f536d5d-98eb-4db3-b27a-e1e6f3f2d2a0" providerId="ADAL" clId="{3FCC8621-BD5E-4B59-9DD4-F6F275C07D77}" dt="2025-04-10T09:30:29.312" v="4160" actId="20577"/>
        <pc:sldMkLst>
          <pc:docMk/>
          <pc:sldMk cId="1514730938" sldId="2147375865"/>
        </pc:sldMkLst>
        <pc:spChg chg="mod">
          <ac:chgData name="Agnes Gautier" userId="3f536d5d-98eb-4db3-b27a-e1e6f3f2d2a0" providerId="ADAL" clId="{3FCC8621-BD5E-4B59-9DD4-F6F275C07D77}" dt="2025-04-10T09:30:29.312" v="4160" actId="20577"/>
          <ac:spMkLst>
            <pc:docMk/>
            <pc:sldMk cId="1514730938" sldId="2147375865"/>
            <ac:spMk id="5" creationId="{79D50A41-E481-2030-A50C-90A1BF1681BC}"/>
          </ac:spMkLst>
        </pc:spChg>
      </pc:sldChg>
      <pc:sldChg chg="addSp delSp modSp add mod">
        <pc:chgData name="Agnes Gautier" userId="3f536d5d-98eb-4db3-b27a-e1e6f3f2d2a0" providerId="ADAL" clId="{3FCC8621-BD5E-4B59-9DD4-F6F275C07D77}" dt="2025-04-10T09:35:02.364" v="4238" actId="2711"/>
        <pc:sldMkLst>
          <pc:docMk/>
          <pc:sldMk cId="1730218386" sldId="2147375866"/>
        </pc:sldMkLst>
        <pc:spChg chg="mod">
          <ac:chgData name="Agnes Gautier" userId="3f536d5d-98eb-4db3-b27a-e1e6f3f2d2a0" providerId="ADAL" clId="{3FCC8621-BD5E-4B59-9DD4-F6F275C07D77}" dt="2025-03-31T16:42:58.204" v="1294" actId="20577"/>
          <ac:spMkLst>
            <pc:docMk/>
            <pc:sldMk cId="1730218386" sldId="2147375866"/>
            <ac:spMk id="2" creationId="{94CF2A5E-23DD-A4B9-6611-AFE927B912A2}"/>
          </ac:spMkLst>
        </pc:spChg>
        <pc:spChg chg="mod">
          <ac:chgData name="Agnes Gautier" userId="3f536d5d-98eb-4db3-b27a-e1e6f3f2d2a0" providerId="ADAL" clId="{3FCC8621-BD5E-4B59-9DD4-F6F275C07D77}" dt="2025-04-10T09:35:02.364" v="4238" actId="2711"/>
          <ac:spMkLst>
            <pc:docMk/>
            <pc:sldMk cId="1730218386" sldId="2147375866"/>
            <ac:spMk id="3" creationId="{2E141313-463D-DDEE-3358-9E72C3494AAB}"/>
          </ac:spMkLst>
        </pc:spChg>
      </pc:sldChg>
      <pc:sldChg chg="modSp add del mod">
        <pc:chgData name="Agnes Gautier" userId="3f536d5d-98eb-4db3-b27a-e1e6f3f2d2a0" providerId="ADAL" clId="{3FCC8621-BD5E-4B59-9DD4-F6F275C07D77}" dt="2025-03-31T16:33:20.786" v="316" actId="2696"/>
        <pc:sldMkLst>
          <pc:docMk/>
          <pc:sldMk cId="3474996156" sldId="2147375866"/>
        </pc:sldMkLst>
      </pc:sldChg>
      <pc:sldChg chg="modSp add mod">
        <pc:chgData name="Agnes Gautier" userId="3f536d5d-98eb-4db3-b27a-e1e6f3f2d2a0" providerId="ADAL" clId="{3FCC8621-BD5E-4B59-9DD4-F6F275C07D77}" dt="2025-04-10T09:34:17.660" v="4233" actId="20577"/>
        <pc:sldMkLst>
          <pc:docMk/>
          <pc:sldMk cId="703505233" sldId="2147375867"/>
        </pc:sldMkLst>
        <pc:spChg chg="mod">
          <ac:chgData name="Agnes Gautier" userId="3f536d5d-98eb-4db3-b27a-e1e6f3f2d2a0" providerId="ADAL" clId="{3FCC8621-BD5E-4B59-9DD4-F6F275C07D77}" dt="2025-03-31T17:28:49.126" v="3290" actId="20577"/>
          <ac:spMkLst>
            <pc:docMk/>
            <pc:sldMk cId="703505233" sldId="2147375867"/>
            <ac:spMk id="2" creationId="{180BD25D-732B-DEA9-3D6C-15FA994440F5}"/>
          </ac:spMkLst>
        </pc:spChg>
        <pc:spChg chg="mod">
          <ac:chgData name="Agnes Gautier" userId="3f536d5d-98eb-4db3-b27a-e1e6f3f2d2a0" providerId="ADAL" clId="{3FCC8621-BD5E-4B59-9DD4-F6F275C07D77}" dt="2025-04-10T09:34:17.660" v="4233" actId="20577"/>
          <ac:spMkLst>
            <pc:docMk/>
            <pc:sldMk cId="703505233" sldId="2147375867"/>
            <ac:spMk id="3" creationId="{09494B2E-B8B8-A9B5-73BA-6E1060577735}"/>
          </ac:spMkLst>
        </pc:spChg>
      </pc:sldChg>
      <pc:sldChg chg="addSp delSp modSp add mod ord">
        <pc:chgData name="Agnes Gautier" userId="3f536d5d-98eb-4db3-b27a-e1e6f3f2d2a0" providerId="ADAL" clId="{3FCC8621-BD5E-4B59-9DD4-F6F275C07D77}" dt="2025-04-10T09:17:17.059" v="3825" actId="20577"/>
        <pc:sldMkLst>
          <pc:docMk/>
          <pc:sldMk cId="1575134046" sldId="2147375868"/>
        </pc:sldMkLst>
        <pc:spChg chg="mod">
          <ac:chgData name="Agnes Gautier" userId="3f536d5d-98eb-4db3-b27a-e1e6f3f2d2a0" providerId="ADAL" clId="{3FCC8621-BD5E-4B59-9DD4-F6F275C07D77}" dt="2025-03-31T17:30:52.679" v="3335" actId="20577"/>
          <ac:spMkLst>
            <pc:docMk/>
            <pc:sldMk cId="1575134046" sldId="2147375868"/>
            <ac:spMk id="2" creationId="{3310AA9E-5BF2-C483-CE06-AD3BA77D6C00}"/>
          </ac:spMkLst>
        </pc:spChg>
        <pc:spChg chg="add mod">
          <ac:chgData name="Agnes Gautier" userId="3f536d5d-98eb-4db3-b27a-e1e6f3f2d2a0" providerId="ADAL" clId="{3FCC8621-BD5E-4B59-9DD4-F6F275C07D77}" dt="2025-04-10T09:17:17.059" v="3825" actId="20577"/>
          <ac:spMkLst>
            <pc:docMk/>
            <pc:sldMk cId="1575134046" sldId="2147375868"/>
            <ac:spMk id="5" creationId="{61859B53-9C02-E31D-4870-A78E03689EC6}"/>
          </ac:spMkLst>
        </pc:spChg>
      </pc:sldChg>
      <pc:sldChg chg="del">
        <pc:chgData name="Agnes Gautier" userId="3f536d5d-98eb-4db3-b27a-e1e6f3f2d2a0" providerId="ADAL" clId="{3FCC8621-BD5E-4B59-9DD4-F6F275C07D77}" dt="2025-03-31T16:33:35.985" v="321"/>
        <pc:sldMkLst>
          <pc:docMk/>
          <pc:sldMk cId="1945365549" sldId="2147375869"/>
        </pc:sldMkLst>
      </pc:sldChg>
      <pc:sldChg chg="addSp delSp modSp add mod">
        <pc:chgData name="Agnes Gautier" userId="3f536d5d-98eb-4db3-b27a-e1e6f3f2d2a0" providerId="ADAL" clId="{3FCC8621-BD5E-4B59-9DD4-F6F275C07D77}" dt="2025-04-10T10:33:17.829" v="4276" actId="1076"/>
        <pc:sldMkLst>
          <pc:docMk/>
          <pc:sldMk cId="2320819552" sldId="2147375965"/>
        </pc:sldMkLst>
        <pc:spChg chg="add del mod">
          <ac:chgData name="Agnes Gautier" userId="3f536d5d-98eb-4db3-b27a-e1e6f3f2d2a0" providerId="ADAL" clId="{3FCC8621-BD5E-4B59-9DD4-F6F275C07D77}" dt="2025-04-10T10:32:32.939" v="4262" actId="21"/>
          <ac:spMkLst>
            <pc:docMk/>
            <pc:sldMk cId="2320819552" sldId="2147375965"/>
            <ac:spMk id="3" creationId="{216773A8-EC1B-015B-3BE3-84053EFB5E3A}"/>
          </ac:spMkLst>
        </pc:spChg>
        <pc:spChg chg="mod">
          <ac:chgData name="Agnes Gautier" userId="3f536d5d-98eb-4db3-b27a-e1e6f3f2d2a0" providerId="ADAL" clId="{3FCC8621-BD5E-4B59-9DD4-F6F275C07D77}" dt="2025-03-31T16:35:01.618" v="392" actId="20577"/>
          <ac:spMkLst>
            <pc:docMk/>
            <pc:sldMk cId="2320819552" sldId="2147375965"/>
            <ac:spMk id="16" creationId="{00000000-0000-0000-0000-000000000000}"/>
          </ac:spMkLst>
        </pc:spChg>
        <pc:spChg chg="mod">
          <ac:chgData name="Agnes Gautier" userId="3f536d5d-98eb-4db3-b27a-e1e6f3f2d2a0" providerId="ADAL" clId="{3FCC8621-BD5E-4B59-9DD4-F6F275C07D77}" dt="2025-03-31T17:34:27.492" v="3604" actId="207"/>
          <ac:spMkLst>
            <pc:docMk/>
            <pc:sldMk cId="2320819552" sldId="2147375965"/>
            <ac:spMk id="53" creationId="{8C0C489A-8399-F5EC-00A5-A0DB4186528A}"/>
          </ac:spMkLst>
        </pc:spChg>
        <pc:picChg chg="mod">
          <ac:chgData name="Agnes Gautier" userId="3f536d5d-98eb-4db3-b27a-e1e6f3f2d2a0" providerId="ADAL" clId="{3FCC8621-BD5E-4B59-9DD4-F6F275C07D77}" dt="2025-04-10T10:32:56.245" v="4269" actId="1076"/>
          <ac:picMkLst>
            <pc:docMk/>
            <pc:sldMk cId="2320819552" sldId="2147375965"/>
            <ac:picMk id="4" creationId="{52252C89-577B-F328-C083-9D8A0399C45D}"/>
          </ac:picMkLst>
        </pc:picChg>
        <pc:picChg chg="del">
          <ac:chgData name="Agnes Gautier" userId="3f536d5d-98eb-4db3-b27a-e1e6f3f2d2a0" providerId="ADAL" clId="{3FCC8621-BD5E-4B59-9DD4-F6F275C07D77}" dt="2025-04-10T10:31:59.729" v="4261" actId="478"/>
          <ac:picMkLst>
            <pc:docMk/>
            <pc:sldMk cId="2320819552" sldId="2147375965"/>
            <ac:picMk id="6" creationId="{AFE5BFBC-ABDE-73D7-1AAE-AF4FA7EBB14E}"/>
          </ac:picMkLst>
        </pc:picChg>
        <pc:picChg chg="del mod">
          <ac:chgData name="Agnes Gautier" userId="3f536d5d-98eb-4db3-b27a-e1e6f3f2d2a0" providerId="ADAL" clId="{3FCC8621-BD5E-4B59-9DD4-F6F275C07D77}" dt="2025-04-10T10:33:02.825" v="4270" actId="21"/>
          <ac:picMkLst>
            <pc:docMk/>
            <pc:sldMk cId="2320819552" sldId="2147375965"/>
            <ac:picMk id="8" creationId="{1B349CA8-EF13-8236-0D35-EE05FBBE37E2}"/>
          </ac:picMkLst>
        </pc:picChg>
        <pc:picChg chg="mod">
          <ac:chgData name="Agnes Gautier" userId="3f536d5d-98eb-4db3-b27a-e1e6f3f2d2a0" providerId="ADAL" clId="{3FCC8621-BD5E-4B59-9DD4-F6F275C07D77}" dt="2025-04-10T10:32:37.957" v="4263" actId="14100"/>
          <ac:picMkLst>
            <pc:docMk/>
            <pc:sldMk cId="2320819552" sldId="2147375965"/>
            <ac:picMk id="9" creationId="{6F1C2FA0-FA08-92B2-C620-0072AD79E8B5}"/>
          </ac:picMkLst>
        </pc:picChg>
        <pc:picChg chg="mod">
          <ac:chgData name="Agnes Gautier" userId="3f536d5d-98eb-4db3-b27a-e1e6f3f2d2a0" providerId="ADAL" clId="{3FCC8621-BD5E-4B59-9DD4-F6F275C07D77}" dt="2025-04-10T10:33:17.829" v="4276" actId="1076"/>
          <ac:picMkLst>
            <pc:docMk/>
            <pc:sldMk cId="2320819552" sldId="2147375965"/>
            <ac:picMk id="10" creationId="{7E46F2AC-DBDC-C844-3C89-90D8781A7C25}"/>
          </ac:picMkLst>
        </pc:picChg>
        <pc:picChg chg="del">
          <ac:chgData name="Agnes Gautier" userId="3f536d5d-98eb-4db3-b27a-e1e6f3f2d2a0" providerId="ADAL" clId="{3FCC8621-BD5E-4B59-9DD4-F6F275C07D77}" dt="2025-04-10T10:31:39.088" v="4256" actId="478"/>
          <ac:picMkLst>
            <pc:docMk/>
            <pc:sldMk cId="2320819552" sldId="2147375965"/>
            <ac:picMk id="11" creationId="{CFE7A1E3-A55F-E49F-14CE-F0295848DC70}"/>
          </ac:picMkLst>
        </pc:picChg>
        <pc:picChg chg="del">
          <ac:chgData name="Agnes Gautier" userId="3f536d5d-98eb-4db3-b27a-e1e6f3f2d2a0" providerId="ADAL" clId="{3FCC8621-BD5E-4B59-9DD4-F6F275C07D77}" dt="2025-04-10T10:31:42.995" v="4258" actId="478"/>
          <ac:picMkLst>
            <pc:docMk/>
            <pc:sldMk cId="2320819552" sldId="2147375965"/>
            <ac:picMk id="13" creationId="{0A982849-C2B7-11BD-9536-21F3D73C96A1}"/>
          </ac:picMkLst>
        </pc:picChg>
      </pc:sldChg>
      <pc:sldChg chg="del">
        <pc:chgData name="Agnes Gautier" userId="3f536d5d-98eb-4db3-b27a-e1e6f3f2d2a0" providerId="ADAL" clId="{3FCC8621-BD5E-4B59-9DD4-F6F275C07D77}" dt="2025-04-10T09:43:51.078" v="4255" actId="2696"/>
        <pc:sldMkLst>
          <pc:docMk/>
          <pc:sldMk cId="4238356888" sldId="2147375988"/>
        </pc:sldMkLst>
      </pc:sldChg>
      <pc:sldChg chg="modSp add mod">
        <pc:chgData name="Agnes Gautier" userId="3f536d5d-98eb-4db3-b27a-e1e6f3f2d2a0" providerId="ADAL" clId="{3FCC8621-BD5E-4B59-9DD4-F6F275C07D77}" dt="2025-04-10T09:35:57.115" v="4254" actId="20577"/>
        <pc:sldMkLst>
          <pc:docMk/>
          <pc:sldMk cId="4165969070" sldId="2147375989"/>
        </pc:sldMkLst>
        <pc:spChg chg="mod">
          <ac:chgData name="Agnes Gautier" userId="3f536d5d-98eb-4db3-b27a-e1e6f3f2d2a0" providerId="ADAL" clId="{3FCC8621-BD5E-4B59-9DD4-F6F275C07D77}" dt="2025-04-10T09:35:57.115" v="4254" actId="20577"/>
          <ac:spMkLst>
            <pc:docMk/>
            <pc:sldMk cId="4165969070" sldId="2147375989"/>
            <ac:spMk id="4" creationId="{61E8316D-8A16-6153-B8EF-8FF17E73EC0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115F0375-7D5C-439F-9578-99A31289C725}" type="datetimeFigureOut">
              <a:rPr lang="en-GB" smtClean="0"/>
              <a:t>10/04/2025</a:t>
            </a:fld>
            <a:endParaRPr lang="en-GB"/>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F1913D94-E654-4D6D-A040-8138B2E9DDFE}" type="slidenum">
              <a:rPr lang="en-GB" smtClean="0"/>
              <a:t>‹#›</a:t>
            </a:fld>
            <a:endParaRPr lang="en-GB"/>
          </a:p>
        </p:txBody>
      </p:sp>
    </p:spTree>
    <p:extLst>
      <p:ext uri="{BB962C8B-B14F-4D97-AF65-F5344CB8AC3E}">
        <p14:creationId xmlns:p14="http://schemas.microsoft.com/office/powerpoint/2010/main" val="2437147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BF213-70FA-4330-A734-B51CB10DF6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625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3600" b="0" i="0">
                <a:solidFill>
                  <a:srgbClr val="FDFDFD"/>
                </a:solidFill>
                <a:latin typeface="Arial"/>
                <a:cs typeface="Aria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1257300" y="1703"/>
            <a:ext cx="14642607" cy="1988345"/>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755981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542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8287987" cy="1238968"/>
          </a:xfrm>
          <a:prstGeom prst="rect">
            <a:avLst/>
          </a:prstGeom>
        </p:spPr>
      </p:pic>
      <p:sp>
        <p:nvSpPr>
          <p:cNvPr id="2" name="Holder 2"/>
          <p:cNvSpPr>
            <a:spLocks noGrp="1"/>
          </p:cNvSpPr>
          <p:nvPr>
            <p:ph type="title"/>
          </p:nvPr>
        </p:nvSpPr>
        <p:spPr/>
        <p:txBody>
          <a:bodyPr lIns="0" tIns="0" rIns="0" bIns="0"/>
          <a:lstStyle>
            <a:lvl1pPr>
              <a:defRPr sz="3600" b="0" i="0">
                <a:solidFill>
                  <a:srgbClr val="FDFDF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FDFDFD"/>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92803" y="494375"/>
            <a:ext cx="17995196" cy="9792624"/>
          </a:xfrm>
          <a:prstGeom prst="rect">
            <a:avLst/>
          </a:prstGeom>
        </p:spPr>
      </p:pic>
      <p:sp>
        <p:nvSpPr>
          <p:cNvPr id="2" name="Holder 2"/>
          <p:cNvSpPr>
            <a:spLocks noGrp="1"/>
          </p:cNvSpPr>
          <p:nvPr>
            <p:ph type="title"/>
          </p:nvPr>
        </p:nvSpPr>
        <p:spPr/>
        <p:txBody>
          <a:bodyPr lIns="0" tIns="0" rIns="0" bIns="0"/>
          <a:lstStyle>
            <a:lvl1pPr>
              <a:defRPr sz="3600" b="0" i="0">
                <a:solidFill>
                  <a:srgbClr val="FDFDF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p:nvPr>
        </p:nvSpPr>
        <p:spPr>
          <a:xfrm>
            <a:off x="1257302" y="1683545"/>
            <a:ext cx="10779189" cy="3581400"/>
          </a:xfrm>
        </p:spPr>
        <p:txBody>
          <a:bodyPr anchor="b">
            <a:normAutofit/>
          </a:bodyPr>
          <a:lstStyle>
            <a:lvl1pPr algn="l">
              <a:defRPr sz="66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1257301" y="5403057"/>
            <a:ext cx="10779191" cy="2483643"/>
          </a:xfrm>
        </p:spPr>
        <p:txBody>
          <a:bodyPr>
            <a:normAutofit/>
          </a:bodyPr>
          <a:lstStyle>
            <a:lvl1pPr marL="0" indent="0" algn="l">
              <a:buNone/>
              <a:defRPr sz="42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GB"/>
          </a:p>
        </p:txBody>
      </p:sp>
    </p:spTree>
    <p:extLst>
      <p:ext uri="{BB962C8B-B14F-4D97-AF65-F5344CB8AC3E}">
        <p14:creationId xmlns:p14="http://schemas.microsoft.com/office/powerpoint/2010/main" val="139170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p:nvPr>
        </p:nvSpPr>
        <p:spPr>
          <a:xfrm>
            <a:off x="1257302" y="1683545"/>
            <a:ext cx="10779189" cy="3581400"/>
          </a:xfrm>
        </p:spPr>
        <p:txBody>
          <a:bodyPr anchor="b">
            <a:normAutofit/>
          </a:bodyPr>
          <a:lstStyle>
            <a:lvl1pPr algn="l">
              <a:defRPr sz="66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1257301" y="5403057"/>
            <a:ext cx="10779191" cy="2483643"/>
          </a:xfrm>
        </p:spPr>
        <p:txBody>
          <a:bodyPr>
            <a:normAutofit/>
          </a:bodyPr>
          <a:lstStyle>
            <a:lvl1pPr marL="0" indent="0" algn="l">
              <a:buNone/>
              <a:defRPr sz="42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GB"/>
          </a:p>
        </p:txBody>
      </p:sp>
    </p:spTree>
    <p:extLst>
      <p:ext uri="{BB962C8B-B14F-4D97-AF65-F5344CB8AC3E}">
        <p14:creationId xmlns:p14="http://schemas.microsoft.com/office/powerpoint/2010/main" val="235386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1257300" y="1708"/>
            <a:ext cx="14655924" cy="1988345"/>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1257300" y="2405525"/>
            <a:ext cx="15773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Box 3">
            <a:extLst>
              <a:ext uri="{FF2B5EF4-FFF2-40B4-BE49-F238E27FC236}">
                <a16:creationId xmlns:a16="http://schemas.microsoft.com/office/drawing/2014/main" id="{C83B8AE6-595C-48AE-B63C-4903BADB4F95}"/>
              </a:ext>
            </a:extLst>
          </p:cNvPr>
          <p:cNvSpPr txBox="1"/>
          <p:nvPr userDrawn="1"/>
        </p:nvSpPr>
        <p:spPr>
          <a:xfrm>
            <a:off x="-104312" y="-53268"/>
            <a:ext cx="10400190" cy="507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700" b="1">
                <a:solidFill>
                  <a:srgbClr val="FF0000"/>
                </a:solidFill>
                <a:highlight>
                  <a:srgbClr val="C0C0C0"/>
                </a:highlight>
                <a:latin typeface="Raleway Medium" panose="020B0603030101060003" pitchFamily="34" charset="0"/>
              </a:rPr>
              <a:t>FOR INTERNAL USE ONLY</a:t>
            </a:r>
          </a:p>
        </p:txBody>
      </p:sp>
    </p:spTree>
    <p:extLst>
      <p:ext uri="{BB962C8B-B14F-4D97-AF65-F5344CB8AC3E}">
        <p14:creationId xmlns:p14="http://schemas.microsoft.com/office/powerpoint/2010/main" val="1443955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1257300" y="2405523"/>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9258300" y="2405523"/>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1257300" y="1703"/>
            <a:ext cx="14642607" cy="1988345"/>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7854178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43905" y="260942"/>
            <a:ext cx="9580245" cy="605790"/>
          </a:xfrm>
          <a:prstGeom prst="rect">
            <a:avLst/>
          </a:prstGeom>
        </p:spPr>
        <p:txBody>
          <a:bodyPr wrap="square" lIns="0" tIns="0" rIns="0" bIns="0">
            <a:spAutoFit/>
          </a:bodyPr>
          <a:lstStyle>
            <a:lvl1pPr>
              <a:defRPr sz="3600" b="0" i="0">
                <a:solidFill>
                  <a:srgbClr val="FDFDFD"/>
                </a:solidFill>
                <a:latin typeface="Arial"/>
                <a:cs typeface="Arial"/>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4/10/2025</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929D1-A8E1-47D7-8022-AA09FC3B5902}"/>
              </a:ext>
            </a:extLst>
          </p:cNvPr>
          <p:cNvSpPr>
            <a:spLocks noGrp="1"/>
          </p:cNvSpPr>
          <p:nvPr>
            <p:ph type="title"/>
          </p:nvPr>
        </p:nvSpPr>
        <p:spPr>
          <a:xfrm>
            <a:off x="1257300" y="1703"/>
            <a:ext cx="14642607" cy="198834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30F75A-D3E4-4D2D-B9C9-CFEFCBC0865D}"/>
              </a:ext>
            </a:extLst>
          </p:cNvPr>
          <p:cNvSpPr>
            <a:spLocks noGrp="1"/>
          </p:cNvSpPr>
          <p:nvPr>
            <p:ph type="body" idx="1"/>
          </p:nvPr>
        </p:nvSpPr>
        <p:spPr>
          <a:xfrm>
            <a:off x="1257300" y="2405525"/>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36B00B-AAB4-4152-8A58-1AD3A3913E29}"/>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FB7B13-E777-46A4-AB49-5ED43CC1BF76}" type="datetimeFigureOut">
              <a:rPr lang="en-GB" smtClean="0"/>
              <a:t>10/04/2025</a:t>
            </a:fld>
            <a:endParaRPr lang="en-GB"/>
          </a:p>
        </p:txBody>
      </p:sp>
      <p:sp>
        <p:nvSpPr>
          <p:cNvPr id="5" name="Footer Placeholder 4">
            <a:extLst>
              <a:ext uri="{FF2B5EF4-FFF2-40B4-BE49-F238E27FC236}">
                <a16:creationId xmlns:a16="http://schemas.microsoft.com/office/drawing/2014/main" id="{63C4F3B2-D58D-4AEE-BF91-410881D9EFAF}"/>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E49FEE-CE91-4BCC-BD71-9FDC31049B78}"/>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F0BCE56-BEE1-4278-9D45-29BCB868D5BE}" type="slidenum">
              <a:rPr lang="en-GB" smtClean="0"/>
              <a:t>‹#›</a:t>
            </a:fld>
            <a:endParaRPr lang="en-GB"/>
          </a:p>
        </p:txBody>
      </p:sp>
    </p:spTree>
    <p:extLst>
      <p:ext uri="{BB962C8B-B14F-4D97-AF65-F5344CB8AC3E}">
        <p14:creationId xmlns:p14="http://schemas.microsoft.com/office/powerpoint/2010/main" val="357158664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a:lvl1pPr algn="l" defTabSz="1371600" rtl="0" eaLnBrk="1" latinLnBrk="0" hangingPunct="1">
        <a:lnSpc>
          <a:spcPct val="90000"/>
        </a:lnSpc>
        <a:spcBef>
          <a:spcPct val="0"/>
        </a:spcBef>
        <a:buNone/>
        <a:defRPr sz="6600" b="1" kern="1200">
          <a:solidFill>
            <a:srgbClr val="003366"/>
          </a:solidFill>
          <a:latin typeface="Arial" panose="020B0604020202020204" pitchFamily="34" charset="0"/>
          <a:ea typeface="+mj-ea"/>
          <a:cs typeface="Arial" panose="020B0604020202020204" pitchFamily="34" charset="0"/>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rgbClr val="003366"/>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rgbClr val="003366"/>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rgbClr val="003366"/>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rgbClr val="003366"/>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rgbClr val="003366"/>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bqVIY0Gdyro"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hyperlink" Target="https://www.ons.gov.uk/peoplepopulationandcommunity/wellbeing/methodologies/measuringlonelinessguidanceforuseofthenationalindicatorsonsurveys"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5262-D0E2-5AD6-5BE6-46F0807EC4AF}"/>
              </a:ext>
            </a:extLst>
          </p:cNvPr>
          <p:cNvSpPr>
            <a:spLocks noGrp="1"/>
          </p:cNvSpPr>
          <p:nvPr>
            <p:ph type="ctrTitle"/>
          </p:nvPr>
        </p:nvSpPr>
        <p:spPr>
          <a:xfrm>
            <a:off x="1524000" y="3612357"/>
            <a:ext cx="10779189" cy="3581400"/>
          </a:xfrm>
        </p:spPr>
        <p:txBody>
          <a:bodyPr>
            <a:normAutofit/>
          </a:bodyPr>
          <a:lstStyle/>
          <a:p>
            <a:br>
              <a:rPr lang="en-GB" dirty="0">
                <a:solidFill>
                  <a:srgbClr val="0000FF"/>
                </a:solidFill>
                <a:hlinkClick r:id="rId2">
                  <a:extLst>
                    <a:ext uri="{A12FA001-AC4F-418D-AE19-62706E023703}">
                      <ahyp:hlinkClr xmlns:ahyp="http://schemas.microsoft.com/office/drawing/2018/hyperlinkcolor" val="tx"/>
                    </a:ext>
                  </a:extLst>
                </a:hlinkClick>
              </a:rPr>
            </a:br>
            <a:endParaRPr lang="en-GB" sz="7300" dirty="0"/>
          </a:p>
        </p:txBody>
      </p:sp>
      <p:sp>
        <p:nvSpPr>
          <p:cNvPr id="5" name="TextBox 4">
            <a:extLst>
              <a:ext uri="{FF2B5EF4-FFF2-40B4-BE49-F238E27FC236}">
                <a16:creationId xmlns:a16="http://schemas.microsoft.com/office/drawing/2014/main" id="{79D50A41-E481-2030-A50C-90A1BF1681BC}"/>
              </a:ext>
            </a:extLst>
          </p:cNvPr>
          <p:cNvSpPr txBox="1"/>
          <p:nvPr/>
        </p:nvSpPr>
        <p:spPr>
          <a:xfrm>
            <a:off x="533400" y="3970028"/>
            <a:ext cx="18669000" cy="4524315"/>
          </a:xfrm>
          <a:prstGeom prst="rect">
            <a:avLst/>
          </a:prstGeom>
          <a:noFill/>
        </p:spPr>
        <p:txBody>
          <a:bodyPr wrap="square">
            <a:spAutoFit/>
          </a:bodyPr>
          <a:lstStyle/>
          <a:p>
            <a:r>
              <a:rPr lang="en-GB" sz="4800" dirty="0">
                <a:solidFill>
                  <a:schemeClr val="bg1"/>
                </a:solidFill>
              </a:rPr>
              <a:t>Tower Hamlets Council</a:t>
            </a:r>
          </a:p>
          <a:p>
            <a:endParaRPr lang="en-GB" sz="4800" dirty="0">
              <a:solidFill>
                <a:schemeClr val="bg1"/>
              </a:solidFill>
            </a:endParaRPr>
          </a:p>
          <a:p>
            <a:r>
              <a:rPr lang="en-GB" sz="4800" dirty="0">
                <a:solidFill>
                  <a:schemeClr val="bg1"/>
                </a:solidFill>
              </a:rPr>
              <a:t>Children and young people and loneliness</a:t>
            </a:r>
          </a:p>
          <a:p>
            <a:r>
              <a:rPr lang="en-GB" sz="4800" dirty="0">
                <a:solidFill>
                  <a:schemeClr val="bg1"/>
                </a:solidFill>
              </a:rPr>
              <a:t>What is the Public Health Team doing?</a:t>
            </a:r>
          </a:p>
          <a:p>
            <a:br>
              <a:rPr lang="en-GB" sz="4800" dirty="0">
                <a:solidFill>
                  <a:schemeClr val="bg1"/>
                </a:solidFill>
              </a:rPr>
            </a:br>
            <a:endParaRPr lang="en-GB" sz="4800" dirty="0">
              <a:solidFill>
                <a:schemeClr val="bg1"/>
              </a:solidFill>
            </a:endParaRPr>
          </a:p>
        </p:txBody>
      </p:sp>
    </p:spTree>
    <p:extLst>
      <p:ext uri="{BB962C8B-B14F-4D97-AF65-F5344CB8AC3E}">
        <p14:creationId xmlns:p14="http://schemas.microsoft.com/office/powerpoint/2010/main" val="1514730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69C3-6766-EB1B-7FA3-2D286F01C1F3}"/>
              </a:ext>
            </a:extLst>
          </p:cNvPr>
          <p:cNvSpPr>
            <a:spLocks noGrp="1"/>
          </p:cNvSpPr>
          <p:nvPr>
            <p:ph type="title"/>
          </p:nvPr>
        </p:nvSpPr>
        <p:spPr/>
        <p:txBody>
          <a:bodyPr>
            <a:normAutofit/>
          </a:bodyPr>
          <a:lstStyle/>
          <a:p>
            <a:r>
              <a:rPr lang="en-GB" sz="5400" dirty="0"/>
              <a:t>The issue</a:t>
            </a:r>
          </a:p>
        </p:txBody>
      </p:sp>
      <p:sp>
        <p:nvSpPr>
          <p:cNvPr id="4" name="TextBox 3">
            <a:extLst>
              <a:ext uri="{FF2B5EF4-FFF2-40B4-BE49-F238E27FC236}">
                <a16:creationId xmlns:a16="http://schemas.microsoft.com/office/drawing/2014/main" id="{788A6D3A-2412-F7C3-6D97-6770D75A37E0}"/>
              </a:ext>
            </a:extLst>
          </p:cNvPr>
          <p:cNvSpPr txBox="1"/>
          <p:nvPr/>
        </p:nvSpPr>
        <p:spPr>
          <a:xfrm>
            <a:off x="1524000" y="2171700"/>
            <a:ext cx="16154400" cy="1138773"/>
          </a:xfrm>
          <a:prstGeom prst="rect">
            <a:avLst/>
          </a:prstGeom>
          <a:noFill/>
        </p:spPr>
        <p:txBody>
          <a:bodyPr wrap="square" rtlCol="0">
            <a:spAutoFit/>
          </a:bodyPr>
          <a:lstStyle/>
          <a:p>
            <a:endParaRPr lang="en-GB" sz="3200" dirty="0">
              <a:solidFill>
                <a:schemeClr val="tx1"/>
              </a:solidFill>
              <a:latin typeface="+mj-lt"/>
            </a:endParaRPr>
          </a:p>
          <a:p>
            <a:endParaRPr lang="en-GB" dirty="0"/>
          </a:p>
          <a:p>
            <a:endParaRPr lang="en-GB" dirty="0"/>
          </a:p>
        </p:txBody>
      </p:sp>
      <p:sp>
        <p:nvSpPr>
          <p:cNvPr id="3" name="TextBox 2">
            <a:extLst>
              <a:ext uri="{FF2B5EF4-FFF2-40B4-BE49-F238E27FC236}">
                <a16:creationId xmlns:a16="http://schemas.microsoft.com/office/drawing/2014/main" id="{99758A13-4021-1806-6C2D-41B3CD2BBECC}"/>
              </a:ext>
            </a:extLst>
          </p:cNvPr>
          <p:cNvSpPr txBox="1"/>
          <p:nvPr/>
        </p:nvSpPr>
        <p:spPr>
          <a:xfrm>
            <a:off x="1257300" y="2324100"/>
            <a:ext cx="16573500" cy="7488588"/>
          </a:xfrm>
          <a:prstGeom prst="rect">
            <a:avLst/>
          </a:prstGeom>
          <a:noFill/>
        </p:spPr>
        <p:txBody>
          <a:bodyPr wrap="square" rtlCol="0">
            <a:spAutoFit/>
          </a:bodyPr>
          <a:lstStyle/>
          <a:p>
            <a:r>
              <a:rPr lang="en-GB" sz="2400" b="1" dirty="0">
                <a:latin typeface="+mn-lt"/>
              </a:rPr>
              <a:t>      </a:t>
            </a:r>
            <a:r>
              <a:rPr lang="en-GB" sz="2800" b="1" dirty="0">
                <a:solidFill>
                  <a:schemeClr val="tx1"/>
                </a:solidFill>
                <a:latin typeface="+mn-lt"/>
              </a:rPr>
              <a:t>National data </a:t>
            </a:r>
            <a:r>
              <a:rPr lang="en-GB" sz="2800" dirty="0">
                <a:solidFill>
                  <a:schemeClr val="tx1"/>
                </a:solidFill>
                <a:latin typeface="+mn-lt"/>
              </a:rPr>
              <a:t>(BBC Loneliness Experiment, 2018):</a:t>
            </a:r>
          </a:p>
          <a:p>
            <a:r>
              <a:rPr lang="en-GB" sz="2800" dirty="0">
                <a:solidFill>
                  <a:schemeClr val="tx1"/>
                </a:solidFill>
                <a:latin typeface="+mn-lt"/>
              </a:rPr>
              <a:t>      40% of young adults (16-24) report feeling lonely often or very often</a:t>
            </a:r>
          </a:p>
          <a:p>
            <a:pPr marL="457200"/>
            <a:endParaRPr lang="en-GB" sz="2800" dirty="0">
              <a:solidFill>
                <a:schemeClr val="tx1"/>
              </a:solidFill>
              <a:latin typeface="+mn-lt"/>
            </a:endParaRPr>
          </a:p>
          <a:p>
            <a:pPr marL="457200"/>
            <a:r>
              <a:rPr lang="en-GB" sz="2800" b="1" dirty="0">
                <a:solidFill>
                  <a:schemeClr val="tx1"/>
                </a:solidFill>
                <a:latin typeface="+mn-lt"/>
              </a:rPr>
              <a:t> London data </a:t>
            </a:r>
            <a:r>
              <a:rPr lang="en-GB" sz="2800" dirty="0">
                <a:solidFill>
                  <a:schemeClr val="tx1"/>
                </a:solidFill>
                <a:latin typeface="+mn-lt"/>
              </a:rPr>
              <a:t>(Greater Local Assembly’s report Reconceptualising Loneliness, 2022) </a:t>
            </a:r>
          </a:p>
          <a:p>
            <a:pPr lvl="0">
              <a:lnSpc>
                <a:spcPct val="107000"/>
              </a:lnSpc>
              <a:spcAft>
                <a:spcPts val="800"/>
              </a:spcAft>
              <a:buSzPts val="1000"/>
              <a:tabLst>
                <a:tab pos="457200" algn="l"/>
              </a:tabLst>
            </a:pPr>
            <a:r>
              <a:rPr lang="en-GB" sz="2800" dirty="0">
                <a:solidFill>
                  <a:schemeClr val="tx1"/>
                </a:solidFill>
                <a:latin typeface="+mn-lt"/>
              </a:rPr>
              <a:t>     12% of young Londoners suffering from severe loneliness </a:t>
            </a:r>
            <a:r>
              <a:rPr lang="en-US" sz="2800" dirty="0">
                <a:solidFill>
                  <a:schemeClr val="tx1"/>
                </a:solidFill>
                <a:latin typeface="+mn-lt"/>
              </a:rPr>
              <a:t>​</a:t>
            </a:r>
            <a:endParaRPr lang="en-GB" sz="2800" dirty="0">
              <a:solidFill>
                <a:schemeClr val="tx1"/>
              </a:solidFill>
              <a:latin typeface="+mn-lt"/>
            </a:endParaRPr>
          </a:p>
          <a:p>
            <a:pPr marL="457200" lvl="1"/>
            <a:endParaRPr lang="en-GB" sz="2800" dirty="0">
              <a:solidFill>
                <a:schemeClr val="tx1"/>
              </a:solidFill>
              <a:latin typeface="+mn-lt"/>
            </a:endParaRPr>
          </a:p>
          <a:p>
            <a:pPr marL="742950" lvl="1" indent="-285750">
              <a:buFont typeface="Arial" panose="020B0604020202020204" pitchFamily="34" charset="0"/>
              <a:buChar char="•"/>
            </a:pPr>
            <a:endParaRPr lang="en-GB" sz="2800" dirty="0">
              <a:solidFill>
                <a:schemeClr val="tx1"/>
              </a:solidFill>
              <a:latin typeface="+mn-lt"/>
            </a:endParaRPr>
          </a:p>
          <a:p>
            <a:r>
              <a:rPr lang="en-GB" sz="2800" dirty="0">
                <a:solidFill>
                  <a:schemeClr val="tx1"/>
                </a:solidFill>
                <a:latin typeface="+mn-lt"/>
              </a:rPr>
              <a:t>       </a:t>
            </a:r>
            <a:r>
              <a:rPr lang="en-GB" sz="2800" b="1" dirty="0">
                <a:solidFill>
                  <a:schemeClr val="tx1"/>
                </a:solidFill>
                <a:latin typeface="+mn-lt"/>
              </a:rPr>
              <a:t>UK statistics </a:t>
            </a:r>
            <a:r>
              <a:rPr lang="en-GB" sz="2800" dirty="0">
                <a:solidFill>
                  <a:schemeClr val="tx1"/>
                </a:solidFill>
                <a:latin typeface="+mn-lt"/>
              </a:rPr>
              <a:t>(YouGov, 2019):</a:t>
            </a:r>
          </a:p>
          <a:p>
            <a:pPr marL="457200" lvl="1"/>
            <a:r>
              <a:rPr lang="en-GB" sz="2800" dirty="0">
                <a:solidFill>
                  <a:schemeClr val="tx1"/>
                </a:solidFill>
                <a:latin typeface="+mn-lt"/>
              </a:rPr>
              <a:t>  24% of young adults (18-24) experience loneliness regularly</a:t>
            </a:r>
          </a:p>
          <a:p>
            <a:pPr marL="742950" lvl="1" indent="-285750">
              <a:buFont typeface="Arial" panose="020B0604020202020204" pitchFamily="34" charset="0"/>
              <a:buChar char="•"/>
            </a:pPr>
            <a:endParaRPr lang="en-GB" sz="2800" dirty="0">
              <a:solidFill>
                <a:schemeClr val="tx1"/>
              </a:solidFill>
              <a:latin typeface="+mn-lt"/>
            </a:endParaRPr>
          </a:p>
          <a:p>
            <a:pPr marL="742950" lvl="1" indent="-285750">
              <a:buFont typeface="Arial" panose="020B0604020202020204" pitchFamily="34" charset="0"/>
              <a:buChar char="•"/>
            </a:pPr>
            <a:endParaRPr lang="en-GB" sz="2800" dirty="0">
              <a:solidFill>
                <a:schemeClr val="tx1"/>
              </a:solidFill>
              <a:latin typeface="+mn-lt"/>
            </a:endParaRPr>
          </a:p>
          <a:p>
            <a:r>
              <a:rPr lang="en-GB" sz="2800" b="1" dirty="0">
                <a:solidFill>
                  <a:schemeClr val="tx1"/>
                </a:solidFill>
                <a:latin typeface="+mn-lt"/>
              </a:rPr>
              <a:t>      Health impacts of loneliness:</a:t>
            </a:r>
          </a:p>
          <a:p>
            <a:pPr marL="742950" lvl="1" indent="-285750">
              <a:buFont typeface="Arial" panose="020B0604020202020204" pitchFamily="34" charset="0"/>
              <a:buChar char="•"/>
            </a:pPr>
            <a:r>
              <a:rPr lang="en-GB" sz="2800" dirty="0">
                <a:solidFill>
                  <a:schemeClr val="tx1"/>
                </a:solidFill>
                <a:latin typeface="+mn-lt"/>
              </a:rPr>
              <a:t>Physical: weaker immune system, poorer sleep, increased stress</a:t>
            </a:r>
          </a:p>
          <a:p>
            <a:pPr marL="742950" lvl="1" indent="-285750">
              <a:buFont typeface="Arial" panose="020B0604020202020204" pitchFamily="34" charset="0"/>
              <a:buChar char="•"/>
            </a:pPr>
            <a:r>
              <a:rPr lang="en-GB" sz="2800" dirty="0">
                <a:solidFill>
                  <a:schemeClr val="tx1"/>
                </a:solidFill>
                <a:latin typeface="+mn-lt"/>
              </a:rPr>
              <a:t>Mental: higher risk of depression, anxiety, low life satisfaction</a:t>
            </a:r>
          </a:p>
          <a:p>
            <a:pPr marL="742950" lvl="1" indent="-285750">
              <a:buFont typeface="Arial" panose="020B0604020202020204" pitchFamily="34" charset="0"/>
              <a:buChar char="•"/>
            </a:pPr>
            <a:r>
              <a:rPr lang="en-GB" sz="2800" dirty="0">
                <a:solidFill>
                  <a:schemeClr val="tx1"/>
                </a:solidFill>
                <a:latin typeface="+mn-lt"/>
              </a:rPr>
              <a:t>Lonely young adults are more likely to engage in risky behaviours and negative coping mechanisms</a:t>
            </a:r>
          </a:p>
          <a:p>
            <a:pPr marL="457200" lvl="1"/>
            <a:endParaRPr lang="en-GB" sz="2400" dirty="0">
              <a:latin typeface="+mn-lt"/>
            </a:endParaRPr>
          </a:p>
        </p:txBody>
      </p:sp>
    </p:spTree>
    <p:extLst>
      <p:ext uri="{BB962C8B-B14F-4D97-AF65-F5344CB8AC3E}">
        <p14:creationId xmlns:p14="http://schemas.microsoft.com/office/powerpoint/2010/main" val="2247799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CF01D-B361-0132-1000-0B66BA568F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BD25D-732B-DEA9-3D6C-15FA994440F5}"/>
              </a:ext>
            </a:extLst>
          </p:cNvPr>
          <p:cNvSpPr>
            <a:spLocks noGrp="1"/>
          </p:cNvSpPr>
          <p:nvPr>
            <p:ph type="title"/>
          </p:nvPr>
        </p:nvSpPr>
        <p:spPr/>
        <p:txBody>
          <a:bodyPr>
            <a:normAutofit/>
          </a:bodyPr>
          <a:lstStyle/>
          <a:p>
            <a:r>
              <a:rPr lang="en-GB" sz="5400" dirty="0"/>
              <a:t>What works? Whole systems approach</a:t>
            </a:r>
          </a:p>
        </p:txBody>
      </p:sp>
      <p:sp>
        <p:nvSpPr>
          <p:cNvPr id="4" name="TextBox 3">
            <a:extLst>
              <a:ext uri="{FF2B5EF4-FFF2-40B4-BE49-F238E27FC236}">
                <a16:creationId xmlns:a16="http://schemas.microsoft.com/office/drawing/2014/main" id="{F3A30599-93B1-0740-BB02-6B70B125538F}"/>
              </a:ext>
            </a:extLst>
          </p:cNvPr>
          <p:cNvSpPr txBox="1"/>
          <p:nvPr/>
        </p:nvSpPr>
        <p:spPr>
          <a:xfrm>
            <a:off x="1524000" y="2171700"/>
            <a:ext cx="16154400" cy="1138773"/>
          </a:xfrm>
          <a:prstGeom prst="rect">
            <a:avLst/>
          </a:prstGeom>
          <a:noFill/>
        </p:spPr>
        <p:txBody>
          <a:bodyPr wrap="square" rtlCol="0">
            <a:spAutoFit/>
          </a:bodyPr>
          <a:lstStyle/>
          <a:p>
            <a:endParaRPr lang="en-GB" sz="3200" dirty="0">
              <a:solidFill>
                <a:schemeClr val="tx1"/>
              </a:solidFill>
              <a:latin typeface="+mj-lt"/>
            </a:endParaRPr>
          </a:p>
          <a:p>
            <a:endParaRPr lang="en-GB" dirty="0"/>
          </a:p>
          <a:p>
            <a:endParaRPr lang="en-GB" dirty="0"/>
          </a:p>
        </p:txBody>
      </p:sp>
      <p:sp>
        <p:nvSpPr>
          <p:cNvPr id="3" name="TextBox 2">
            <a:extLst>
              <a:ext uri="{FF2B5EF4-FFF2-40B4-BE49-F238E27FC236}">
                <a16:creationId xmlns:a16="http://schemas.microsoft.com/office/drawing/2014/main" id="{09494B2E-B8B8-A9B5-73BA-6E1060577735}"/>
              </a:ext>
            </a:extLst>
          </p:cNvPr>
          <p:cNvSpPr txBox="1"/>
          <p:nvPr/>
        </p:nvSpPr>
        <p:spPr>
          <a:xfrm>
            <a:off x="1257300" y="2324100"/>
            <a:ext cx="16573500" cy="5262979"/>
          </a:xfrm>
          <a:prstGeom prst="rect">
            <a:avLst/>
          </a:prstGeom>
          <a:noFill/>
        </p:spPr>
        <p:txBody>
          <a:bodyPr wrap="square" rtlCol="0">
            <a:spAutoFit/>
          </a:bodyPr>
          <a:lstStyle/>
          <a:p>
            <a:pPr>
              <a:buFont typeface="Arial" panose="020B0604020202020204" pitchFamily="34" charset="0"/>
              <a:buChar char="•"/>
            </a:pPr>
            <a:r>
              <a:rPr lang="en-GB" sz="2800" b="1" dirty="0">
                <a:solidFill>
                  <a:schemeClr val="tx1"/>
                </a:solidFill>
                <a:latin typeface="+mn-lt"/>
              </a:rPr>
              <a:t>Coordinated initiatives</a:t>
            </a:r>
            <a:r>
              <a:rPr lang="en-GB" sz="2800" dirty="0">
                <a:solidFill>
                  <a:schemeClr val="tx1"/>
                </a:solidFill>
                <a:latin typeface="+mn-lt"/>
              </a:rPr>
              <a:t>: a collaborative approach across the council, health, and social care.</a:t>
            </a:r>
          </a:p>
          <a:p>
            <a:r>
              <a:rPr lang="en-GB" sz="2800" dirty="0">
                <a:solidFill>
                  <a:schemeClr val="tx1"/>
                </a:solidFill>
                <a:latin typeface="+mn-lt"/>
              </a:rPr>
              <a:t> Promoting initiatives that tackle loneliness, focusing on the most vulnerable groups (disabled people, those in poverty, and protected groups). </a:t>
            </a:r>
          </a:p>
          <a:p>
            <a:pPr>
              <a:buFont typeface="Arial" panose="020B0604020202020204" pitchFamily="34" charset="0"/>
              <a:buChar char="•"/>
            </a:pPr>
            <a:endParaRPr lang="en-GB" sz="2800" dirty="0">
              <a:solidFill>
                <a:schemeClr val="tx1"/>
              </a:solidFill>
              <a:latin typeface="+mn-lt"/>
            </a:endParaRPr>
          </a:p>
          <a:p>
            <a:pPr>
              <a:buFont typeface="Arial" panose="020B0604020202020204" pitchFamily="34" charset="0"/>
              <a:buChar char="•"/>
            </a:pPr>
            <a:r>
              <a:rPr lang="en-GB" sz="2800" b="1" dirty="0">
                <a:solidFill>
                  <a:schemeClr val="tx1"/>
                </a:solidFill>
                <a:latin typeface="+mn-lt"/>
              </a:rPr>
              <a:t>Community-</a:t>
            </a:r>
            <a:r>
              <a:rPr lang="en-GB" sz="2800" b="1" dirty="0" err="1">
                <a:solidFill>
                  <a:schemeClr val="tx1"/>
                </a:solidFill>
                <a:latin typeface="+mn-lt"/>
              </a:rPr>
              <a:t>centered</a:t>
            </a:r>
            <a:r>
              <a:rPr lang="en-GB" sz="2800" b="1" dirty="0">
                <a:solidFill>
                  <a:schemeClr val="tx1"/>
                </a:solidFill>
                <a:latin typeface="+mn-lt"/>
              </a:rPr>
              <a:t> approaches</a:t>
            </a:r>
            <a:r>
              <a:rPr lang="en-GB" sz="2800" dirty="0">
                <a:solidFill>
                  <a:schemeClr val="tx1"/>
                </a:solidFill>
                <a:latin typeface="+mn-lt"/>
              </a:rPr>
              <a:t>: increasing co-produced programs, enhancing volunteering and peer support, and fostering community participation.</a:t>
            </a:r>
          </a:p>
          <a:p>
            <a:pPr>
              <a:buFont typeface="Arial" panose="020B0604020202020204" pitchFamily="34" charset="0"/>
              <a:buChar char="•"/>
            </a:pPr>
            <a:endParaRPr lang="en-GB" sz="2800" dirty="0">
              <a:solidFill>
                <a:schemeClr val="tx1"/>
              </a:solidFill>
              <a:latin typeface="+mn-lt"/>
            </a:endParaRPr>
          </a:p>
          <a:p>
            <a:pPr>
              <a:buFont typeface="Arial" panose="020B0604020202020204" pitchFamily="34" charset="0"/>
              <a:buChar char="•"/>
            </a:pPr>
            <a:r>
              <a:rPr lang="en-GB" sz="2800" b="1" dirty="0">
                <a:solidFill>
                  <a:schemeClr val="tx1"/>
                </a:solidFill>
                <a:latin typeface="+mn-lt"/>
              </a:rPr>
              <a:t>Targeted commissioning</a:t>
            </a:r>
            <a:r>
              <a:rPr lang="en-GB" sz="2800" dirty="0">
                <a:solidFill>
                  <a:schemeClr val="tx1"/>
                </a:solidFill>
                <a:latin typeface="+mn-lt"/>
              </a:rPr>
              <a:t>: resourcing voluntary and community organizations that serve residents facing health inequalities, particularly marginalised groups.</a:t>
            </a:r>
          </a:p>
          <a:p>
            <a:pPr>
              <a:buFont typeface="Arial" panose="020B0604020202020204" pitchFamily="34" charset="0"/>
              <a:buChar char="•"/>
            </a:pPr>
            <a:endParaRPr lang="en-GB" sz="2800" dirty="0">
              <a:solidFill>
                <a:schemeClr val="tx1"/>
              </a:solidFill>
              <a:latin typeface="+mn-lt"/>
            </a:endParaRPr>
          </a:p>
          <a:p>
            <a:pPr>
              <a:buFont typeface="Arial" panose="020B0604020202020204" pitchFamily="34" charset="0"/>
              <a:buChar char="•"/>
            </a:pPr>
            <a:r>
              <a:rPr lang="en-GB" sz="2800" b="1" dirty="0">
                <a:solidFill>
                  <a:schemeClr val="tx1"/>
                </a:solidFill>
                <a:latin typeface="+mn-lt"/>
              </a:rPr>
              <a:t>Data &amp; monitoring</a:t>
            </a:r>
            <a:r>
              <a:rPr lang="en-GB" sz="2800" dirty="0">
                <a:solidFill>
                  <a:schemeClr val="tx1"/>
                </a:solidFill>
                <a:latin typeface="+mn-lt"/>
              </a:rPr>
              <a:t>: developing a shared database to track residents' usage of community services, with routine reporting. Monitoring impact through shared metrics.</a:t>
            </a:r>
          </a:p>
        </p:txBody>
      </p:sp>
    </p:spTree>
    <p:extLst>
      <p:ext uri="{BB962C8B-B14F-4D97-AF65-F5344CB8AC3E}">
        <p14:creationId xmlns:p14="http://schemas.microsoft.com/office/powerpoint/2010/main" val="703505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99C45-0F03-C0A0-78EF-78BB74CEB2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10AA9E-5BF2-C483-CE06-AD3BA77D6C00}"/>
              </a:ext>
            </a:extLst>
          </p:cNvPr>
          <p:cNvSpPr>
            <a:spLocks noGrp="1"/>
          </p:cNvSpPr>
          <p:nvPr>
            <p:ph type="title"/>
          </p:nvPr>
        </p:nvSpPr>
        <p:spPr/>
        <p:txBody>
          <a:bodyPr>
            <a:normAutofit/>
          </a:bodyPr>
          <a:lstStyle/>
          <a:p>
            <a:r>
              <a:rPr lang="en-GB" sz="5400" dirty="0"/>
              <a:t>Coordinated initiatives</a:t>
            </a:r>
          </a:p>
        </p:txBody>
      </p:sp>
      <p:sp>
        <p:nvSpPr>
          <p:cNvPr id="4" name="TextBox 3">
            <a:extLst>
              <a:ext uri="{FF2B5EF4-FFF2-40B4-BE49-F238E27FC236}">
                <a16:creationId xmlns:a16="http://schemas.microsoft.com/office/drawing/2014/main" id="{9BEB8772-0A79-72D1-D1B9-F65C6F6F25D4}"/>
              </a:ext>
            </a:extLst>
          </p:cNvPr>
          <p:cNvSpPr txBox="1"/>
          <p:nvPr/>
        </p:nvSpPr>
        <p:spPr>
          <a:xfrm>
            <a:off x="1524000" y="2171700"/>
            <a:ext cx="16154400" cy="1138773"/>
          </a:xfrm>
          <a:prstGeom prst="rect">
            <a:avLst/>
          </a:prstGeom>
          <a:noFill/>
        </p:spPr>
        <p:txBody>
          <a:bodyPr wrap="square" rtlCol="0">
            <a:spAutoFit/>
          </a:bodyPr>
          <a:lstStyle/>
          <a:p>
            <a:endParaRPr lang="en-GB" sz="3200" dirty="0">
              <a:solidFill>
                <a:schemeClr val="tx1"/>
              </a:solidFill>
              <a:latin typeface="+mj-lt"/>
            </a:endParaRPr>
          </a:p>
          <a:p>
            <a:endParaRPr lang="en-GB" dirty="0"/>
          </a:p>
          <a:p>
            <a:endParaRPr lang="en-GB" dirty="0"/>
          </a:p>
        </p:txBody>
      </p:sp>
      <p:sp>
        <p:nvSpPr>
          <p:cNvPr id="5" name="TextBox 4">
            <a:extLst>
              <a:ext uri="{FF2B5EF4-FFF2-40B4-BE49-F238E27FC236}">
                <a16:creationId xmlns:a16="http://schemas.microsoft.com/office/drawing/2014/main" id="{61859B53-9C02-E31D-4870-A78E03689EC6}"/>
              </a:ext>
            </a:extLst>
          </p:cNvPr>
          <p:cNvSpPr txBox="1"/>
          <p:nvPr/>
        </p:nvSpPr>
        <p:spPr>
          <a:xfrm>
            <a:off x="1257300" y="2171700"/>
            <a:ext cx="15201900" cy="9787295"/>
          </a:xfrm>
          <a:prstGeom prst="rect">
            <a:avLst/>
          </a:prstGeom>
          <a:noFill/>
        </p:spPr>
        <p:txBody>
          <a:bodyPr wrap="square" rtlCol="0">
            <a:spAutoFit/>
          </a:bodyPr>
          <a:lstStyle/>
          <a:p>
            <a:r>
              <a:rPr lang="en-GB" sz="2800" b="1" dirty="0">
                <a:solidFill>
                  <a:schemeClr val="tx1"/>
                </a:solidFill>
                <a:latin typeface="+mn-lt"/>
              </a:rPr>
              <a:t>MECC loneliness training </a:t>
            </a:r>
            <a:r>
              <a:rPr lang="en-GB" sz="2800" dirty="0">
                <a:solidFill>
                  <a:schemeClr val="tx1"/>
                </a:solidFill>
                <a:latin typeface="+mn-lt"/>
              </a:rPr>
              <a:t>for staff and VCS, including info on referrals for 16-24 years old</a:t>
            </a:r>
          </a:p>
          <a:p>
            <a:endParaRPr lang="en-GB" sz="2800" dirty="0">
              <a:solidFill>
                <a:schemeClr val="tx1"/>
              </a:solidFill>
              <a:latin typeface="+mn-lt"/>
            </a:endParaRPr>
          </a:p>
          <a:p>
            <a:endParaRPr lang="en-GB" sz="2800" dirty="0">
              <a:solidFill>
                <a:schemeClr val="tx1"/>
              </a:solidFill>
              <a:latin typeface="+mn-lt"/>
            </a:endParaRPr>
          </a:p>
          <a:p>
            <a:r>
              <a:rPr lang="en-GB" sz="2800" b="1" dirty="0">
                <a:solidFill>
                  <a:schemeClr val="tx1"/>
                </a:solidFill>
                <a:latin typeface="+mn-lt"/>
              </a:rPr>
              <a:t>Free events </a:t>
            </a:r>
            <a:r>
              <a:rPr lang="en-GB" sz="2800" dirty="0">
                <a:solidFill>
                  <a:schemeClr val="tx1"/>
                </a:solidFill>
                <a:latin typeface="+mn-lt"/>
              </a:rPr>
              <a:t>for NHS, Council and VCS staff:  next event loneliness and mental health, lived in experience from young unpaid carer, themed table for staff interested in 16-24 demographic</a:t>
            </a:r>
          </a:p>
          <a:p>
            <a:endParaRPr lang="en-GB" sz="2800" dirty="0">
              <a:solidFill>
                <a:schemeClr val="tx1"/>
              </a:solidFill>
              <a:latin typeface="+mn-lt"/>
            </a:endParaRPr>
          </a:p>
          <a:p>
            <a:endParaRPr lang="en-GB" sz="2800" dirty="0">
              <a:solidFill>
                <a:schemeClr val="tx1"/>
              </a:solidFill>
              <a:latin typeface="+mn-lt"/>
            </a:endParaRPr>
          </a:p>
          <a:p>
            <a:r>
              <a:rPr lang="en-GB" sz="2800" b="1" dirty="0">
                <a:solidFill>
                  <a:schemeClr val="tx1"/>
                </a:solidFill>
                <a:latin typeface="+mn-lt"/>
              </a:rPr>
              <a:t>Just Say Hello Tower Hamlets campaign </a:t>
            </a:r>
            <a:r>
              <a:rPr lang="en-GB" sz="2800" dirty="0">
                <a:solidFill>
                  <a:schemeClr val="tx1"/>
                </a:solidFill>
                <a:latin typeface="+mn-lt"/>
              </a:rPr>
              <a:t>(young people strand)</a:t>
            </a:r>
          </a:p>
          <a:p>
            <a:pPr marL="457200" indent="-457200">
              <a:buFont typeface="Arial" panose="020B0604020202020204" pitchFamily="34" charset="0"/>
              <a:buChar char="•"/>
            </a:pPr>
            <a:r>
              <a:rPr lang="en-GB" sz="2800" dirty="0">
                <a:solidFill>
                  <a:schemeClr val="tx1"/>
                </a:solidFill>
                <a:latin typeface="+mn-lt"/>
              </a:rPr>
              <a:t>Communication campaign inviting local residents to connect to local activities.</a:t>
            </a:r>
          </a:p>
          <a:p>
            <a:pPr marL="457200" indent="-457200">
              <a:buFont typeface="Arial" panose="020B0604020202020204" pitchFamily="34" charset="0"/>
              <a:buChar char="•"/>
            </a:pPr>
            <a:endParaRPr lang="en-GB" sz="2800" dirty="0">
              <a:solidFill>
                <a:schemeClr val="tx1"/>
              </a:solidFill>
              <a:latin typeface="+mn-lt"/>
            </a:endParaRPr>
          </a:p>
          <a:p>
            <a:pPr marL="457200" indent="-457200">
              <a:buFont typeface="Arial" panose="020B0604020202020204" pitchFamily="34" charset="0"/>
              <a:buChar char="•"/>
            </a:pPr>
            <a:r>
              <a:rPr lang="en-GB" sz="2800" dirty="0">
                <a:solidFill>
                  <a:schemeClr val="tx1"/>
                </a:solidFill>
                <a:latin typeface="+mn-lt"/>
              </a:rPr>
              <a:t>Just Say Hello campaign in warm hubs with student volunteers</a:t>
            </a:r>
          </a:p>
          <a:p>
            <a:r>
              <a:rPr lang="en-GB" sz="2800" dirty="0">
                <a:solidFill>
                  <a:schemeClr val="tx1"/>
                </a:solidFill>
                <a:latin typeface="+mn-lt"/>
              </a:rPr>
              <a:t>      40 young people involved, mostly first year medical students</a:t>
            </a:r>
          </a:p>
          <a:p>
            <a:r>
              <a:rPr lang="en-GB" sz="2800" dirty="0">
                <a:solidFill>
                  <a:schemeClr val="tx1"/>
                </a:solidFill>
                <a:latin typeface="+mn-lt"/>
              </a:rPr>
              <a:t>      Students are well known demographic affected by loneliness</a:t>
            </a:r>
          </a:p>
          <a:p>
            <a:pPr marL="457200" indent="-457200">
              <a:buFont typeface="Arial" panose="020B0604020202020204" pitchFamily="34" charset="0"/>
              <a:buChar char="•"/>
            </a:pPr>
            <a:endParaRPr lang="en-GB" sz="2800" dirty="0">
              <a:solidFill>
                <a:schemeClr val="tx1"/>
              </a:solidFill>
              <a:latin typeface="+mn-lt"/>
            </a:endParaRPr>
          </a:p>
          <a:p>
            <a:pPr marL="457200" indent="-457200">
              <a:buFont typeface="Arial" panose="020B0604020202020204" pitchFamily="34" charset="0"/>
              <a:buChar char="•"/>
            </a:pPr>
            <a:r>
              <a:rPr lang="en-GB" sz="2800" dirty="0">
                <a:solidFill>
                  <a:schemeClr val="tx1"/>
                </a:solidFill>
                <a:latin typeface="+mn-lt"/>
              </a:rPr>
              <a:t>Just Say Hello young ambassadors (20 young people) over Dec- March, through a commissioned provider</a:t>
            </a:r>
          </a:p>
          <a:p>
            <a:endParaRPr lang="en-GB" sz="2800" dirty="0">
              <a:solidFill>
                <a:schemeClr val="tx1"/>
              </a:solidFill>
              <a:latin typeface="+mn-lt"/>
            </a:endParaRPr>
          </a:p>
          <a:p>
            <a:endParaRPr lang="en-GB" sz="2800" dirty="0">
              <a:solidFill>
                <a:schemeClr val="tx1"/>
              </a:solidFill>
              <a:latin typeface="+mn-lt"/>
            </a:endParaRPr>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575134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C3AC-ABD8-2AA1-B547-1238ED55C069}"/>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12AB0A23-EBBF-6655-2399-A24E28988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982"/>
            <a:ext cx="18364200" cy="10382963"/>
          </a:xfrm>
          <a:prstGeom prst="rect">
            <a:avLst/>
          </a:prstGeom>
        </p:spPr>
      </p:pic>
    </p:spTree>
    <p:extLst>
      <p:ext uri="{BB962C8B-B14F-4D97-AF65-F5344CB8AC3E}">
        <p14:creationId xmlns:p14="http://schemas.microsoft.com/office/powerpoint/2010/main" val="3953314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Well communities – an introduction"/>
          <p:cNvSpPr txBox="1">
            <a:spLocks noGrp="1"/>
          </p:cNvSpPr>
          <p:nvPr>
            <p:ph type="title"/>
          </p:nvPr>
        </p:nvSpPr>
        <p:spPr>
          <a:xfrm>
            <a:off x="176853" y="48130"/>
            <a:ext cx="14500836" cy="1506416"/>
          </a:xfrm>
          <a:prstGeom prst="rect">
            <a:avLst/>
          </a:prstGeom>
        </p:spPr>
        <p:txBody>
          <a:bodyPr>
            <a:noAutofit/>
          </a:bodyPr>
          <a:lstStyle/>
          <a:p>
            <a:pPr>
              <a:defRPr sz="4100" spc="0">
                <a:solidFill>
                  <a:srgbClr val="4CAACB"/>
                </a:solidFill>
                <a:uFill>
                  <a:solidFill>
                    <a:srgbClr val="4CAACB"/>
                  </a:solidFill>
                </a:uFill>
              </a:defRPr>
            </a:pPr>
            <a:r>
              <a:rPr lang="en-GB" sz="4200" dirty="0">
                <a:solidFill>
                  <a:srgbClr val="330061"/>
                </a:solidFill>
                <a:latin typeface="Raleway" pitchFamily="2" charset="0"/>
              </a:rPr>
              <a:t>Communities </a:t>
            </a:r>
            <a:r>
              <a:rPr lang="en-GB" sz="4200" dirty="0" err="1">
                <a:solidFill>
                  <a:srgbClr val="330061"/>
                </a:solidFill>
                <a:latin typeface="Raleway" pitchFamily="2" charset="0"/>
              </a:rPr>
              <a:t>centered</a:t>
            </a:r>
            <a:r>
              <a:rPr lang="en-GB" sz="4200" dirty="0">
                <a:solidFill>
                  <a:srgbClr val="330061"/>
                </a:solidFill>
                <a:latin typeface="Raleway" pitchFamily="2" charset="0"/>
              </a:rPr>
              <a:t> approach:</a:t>
            </a:r>
            <a:br>
              <a:rPr lang="en-GB" sz="4200" dirty="0">
                <a:solidFill>
                  <a:srgbClr val="330061"/>
                </a:solidFill>
                <a:latin typeface="Raleway" pitchFamily="2" charset="0"/>
              </a:rPr>
            </a:br>
            <a:r>
              <a:rPr lang="en-GB" sz="4200" dirty="0">
                <a:solidFill>
                  <a:srgbClr val="330061"/>
                </a:solidFill>
                <a:latin typeface="Raleway" pitchFamily="2" charset="0"/>
              </a:rPr>
              <a:t>Communities Keeping Well</a:t>
            </a:r>
            <a:endParaRPr sz="4200" dirty="0">
              <a:solidFill>
                <a:srgbClr val="330061"/>
              </a:solidFill>
              <a:latin typeface="Raleway" pitchFamily="2" charset="0"/>
            </a:endParaRPr>
          </a:p>
        </p:txBody>
      </p:sp>
      <p:sp>
        <p:nvSpPr>
          <p:cNvPr id="53" name="TextBox 52">
            <a:extLst>
              <a:ext uri="{FF2B5EF4-FFF2-40B4-BE49-F238E27FC236}">
                <a16:creationId xmlns:a16="http://schemas.microsoft.com/office/drawing/2014/main" id="{8C0C489A-8399-F5EC-00A5-A0DB4186528A}"/>
              </a:ext>
            </a:extLst>
          </p:cNvPr>
          <p:cNvSpPr txBox="1"/>
          <p:nvPr/>
        </p:nvSpPr>
        <p:spPr>
          <a:xfrm>
            <a:off x="396572" y="2057459"/>
            <a:ext cx="3682376" cy="7109639"/>
          </a:xfrm>
          <a:prstGeom prst="rect">
            <a:avLst/>
          </a:prstGeom>
          <a:noFill/>
        </p:spPr>
        <p:txBody>
          <a:bodyPr wrap="square" rtlCol="0">
            <a:spAutoFit/>
          </a:bodyPr>
          <a:lstStyle/>
          <a:p>
            <a:pPr marL="428625" indent="-428625">
              <a:buFont typeface="Arial" panose="020B0604020202020204" pitchFamily="34" charset="0"/>
              <a:buChar char="•"/>
            </a:pPr>
            <a:r>
              <a:rPr lang="en-US" sz="2400" dirty="0">
                <a:solidFill>
                  <a:schemeClr val="tx1"/>
                </a:solidFill>
                <a:latin typeface="+mn-lt"/>
              </a:rPr>
              <a:t>850+ residents engaged across 8 communities</a:t>
            </a:r>
          </a:p>
          <a:p>
            <a:endParaRPr lang="en-US" sz="2400" dirty="0">
              <a:solidFill>
                <a:schemeClr val="tx1"/>
              </a:solidFill>
              <a:latin typeface="+mn-lt"/>
            </a:endParaRPr>
          </a:p>
          <a:p>
            <a:pPr marL="428625" indent="-428625">
              <a:buFont typeface="Arial" panose="020B0604020202020204" pitchFamily="34" charset="0"/>
              <a:buChar char="•"/>
            </a:pPr>
            <a:r>
              <a:rPr lang="en-US" sz="2400" dirty="0">
                <a:solidFill>
                  <a:schemeClr val="tx1"/>
                </a:solidFill>
                <a:latin typeface="+mn-lt"/>
              </a:rPr>
              <a:t>200+ stakeholders engaged</a:t>
            </a:r>
          </a:p>
          <a:p>
            <a:endParaRPr lang="en-US" sz="2400" dirty="0">
              <a:solidFill>
                <a:schemeClr val="tx1"/>
              </a:solidFill>
              <a:latin typeface="+mn-lt"/>
            </a:endParaRPr>
          </a:p>
          <a:p>
            <a:pPr marL="428625" indent="-428625">
              <a:buFont typeface="Arial" panose="020B0604020202020204" pitchFamily="34" charset="0"/>
              <a:buChar char="•"/>
            </a:pPr>
            <a:r>
              <a:rPr lang="en-US" sz="2400" dirty="0">
                <a:solidFill>
                  <a:schemeClr val="tx1"/>
                </a:solidFill>
                <a:latin typeface="+mn-lt"/>
              </a:rPr>
              <a:t>Community health and wellbeing priorities and actions identified in 8 communities</a:t>
            </a:r>
          </a:p>
          <a:p>
            <a:endParaRPr lang="en-US" sz="2400" dirty="0">
              <a:solidFill>
                <a:schemeClr val="tx1"/>
              </a:solidFill>
              <a:latin typeface="+mn-lt"/>
            </a:endParaRPr>
          </a:p>
          <a:p>
            <a:pPr marL="428625" indent="-428625">
              <a:buFont typeface="Arial" panose="020B0604020202020204" pitchFamily="34" charset="0"/>
              <a:buChar char="•"/>
            </a:pPr>
            <a:r>
              <a:rPr lang="en-US" sz="2400" dirty="0">
                <a:solidFill>
                  <a:schemeClr val="tx1"/>
                </a:solidFill>
                <a:latin typeface="+mn-lt"/>
              </a:rPr>
              <a:t>8 Community Voting Days held with 115+ applications submitted and 65 projects funded, including 11 projects for children and young people</a:t>
            </a:r>
          </a:p>
        </p:txBody>
      </p:sp>
      <p:pic>
        <p:nvPicPr>
          <p:cNvPr id="4" name="Picture 3" descr="A person in a black veil giving a presentation to a group of people&#10;&#10;AI-generated content may be incorrect.">
            <a:extLst>
              <a:ext uri="{FF2B5EF4-FFF2-40B4-BE49-F238E27FC236}">
                <a16:creationId xmlns:a16="http://schemas.microsoft.com/office/drawing/2014/main" id="{52252C89-577B-F328-C083-9D8A0399C45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01574" y="2171700"/>
            <a:ext cx="6251394" cy="5149013"/>
          </a:xfrm>
          <a:prstGeom prst="rect">
            <a:avLst/>
          </a:prstGeom>
        </p:spPr>
      </p:pic>
      <p:pic>
        <p:nvPicPr>
          <p:cNvPr id="10" name="Picture 9" descr="A group of people sitting in a crowd&#10;&#10;AI-generated content may be incorrect.">
            <a:extLst>
              <a:ext uri="{FF2B5EF4-FFF2-40B4-BE49-F238E27FC236}">
                <a16:creationId xmlns:a16="http://schemas.microsoft.com/office/drawing/2014/main" id="{7E46F2AC-DBDC-C844-3C89-90D8781A7C2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784537" y="5206316"/>
            <a:ext cx="9328526" cy="5032554"/>
          </a:xfrm>
          <a:prstGeom prst="rect">
            <a:avLst/>
          </a:prstGeom>
        </p:spPr>
      </p:pic>
      <p:pic>
        <p:nvPicPr>
          <p:cNvPr id="9" name="Picture 8" descr="Two men holding microphones in front of a table&#10;&#10;AI-generated content may be incorrect.">
            <a:extLst>
              <a:ext uri="{FF2B5EF4-FFF2-40B4-BE49-F238E27FC236}">
                <a16:creationId xmlns:a16="http://schemas.microsoft.com/office/drawing/2014/main" id="{6F1C2FA0-FA08-92B2-C620-0072AD79E8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48800" y="1818361"/>
            <a:ext cx="8447445" cy="4982054"/>
          </a:xfrm>
          <a:prstGeom prst="rect">
            <a:avLst/>
          </a:prstGeom>
        </p:spPr>
      </p:pic>
    </p:spTree>
    <p:extLst>
      <p:ext uri="{BB962C8B-B14F-4D97-AF65-F5344CB8AC3E}">
        <p14:creationId xmlns:p14="http://schemas.microsoft.com/office/powerpoint/2010/main" val="2320819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07B92-CB5D-DD87-7B45-EDE5E0EDE6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CF2A5E-23DD-A4B9-6611-AFE927B912A2}"/>
              </a:ext>
            </a:extLst>
          </p:cNvPr>
          <p:cNvSpPr>
            <a:spLocks noGrp="1"/>
          </p:cNvSpPr>
          <p:nvPr>
            <p:ph type="title"/>
          </p:nvPr>
        </p:nvSpPr>
        <p:spPr/>
        <p:txBody>
          <a:bodyPr>
            <a:normAutofit/>
          </a:bodyPr>
          <a:lstStyle/>
          <a:p>
            <a:r>
              <a:rPr lang="en-GB" sz="5400" dirty="0"/>
              <a:t>Targeted commissioning</a:t>
            </a:r>
          </a:p>
        </p:txBody>
      </p:sp>
      <p:sp>
        <p:nvSpPr>
          <p:cNvPr id="4" name="TextBox 3">
            <a:extLst>
              <a:ext uri="{FF2B5EF4-FFF2-40B4-BE49-F238E27FC236}">
                <a16:creationId xmlns:a16="http://schemas.microsoft.com/office/drawing/2014/main" id="{6F0272AF-7789-02F5-312C-DECEA0F43157}"/>
              </a:ext>
            </a:extLst>
          </p:cNvPr>
          <p:cNvSpPr txBox="1"/>
          <p:nvPr/>
        </p:nvSpPr>
        <p:spPr>
          <a:xfrm>
            <a:off x="1524000" y="2171700"/>
            <a:ext cx="16154400" cy="1138773"/>
          </a:xfrm>
          <a:prstGeom prst="rect">
            <a:avLst/>
          </a:prstGeom>
          <a:noFill/>
        </p:spPr>
        <p:txBody>
          <a:bodyPr wrap="square" rtlCol="0">
            <a:spAutoFit/>
          </a:bodyPr>
          <a:lstStyle/>
          <a:p>
            <a:endParaRPr lang="en-GB" sz="3200" dirty="0">
              <a:solidFill>
                <a:schemeClr val="tx1"/>
              </a:solidFill>
              <a:latin typeface="+mj-lt"/>
            </a:endParaRPr>
          </a:p>
          <a:p>
            <a:endParaRPr lang="en-GB" dirty="0"/>
          </a:p>
          <a:p>
            <a:endParaRPr lang="en-GB" dirty="0"/>
          </a:p>
        </p:txBody>
      </p:sp>
      <p:sp>
        <p:nvSpPr>
          <p:cNvPr id="3" name="TextBox 2">
            <a:extLst>
              <a:ext uri="{FF2B5EF4-FFF2-40B4-BE49-F238E27FC236}">
                <a16:creationId xmlns:a16="http://schemas.microsoft.com/office/drawing/2014/main" id="{2E141313-463D-DDEE-3358-9E72C3494AAB}"/>
              </a:ext>
            </a:extLst>
          </p:cNvPr>
          <p:cNvSpPr txBox="1"/>
          <p:nvPr/>
        </p:nvSpPr>
        <p:spPr>
          <a:xfrm>
            <a:off x="1257300" y="2324100"/>
            <a:ext cx="16573500" cy="7725192"/>
          </a:xfrm>
          <a:prstGeom prst="rect">
            <a:avLst/>
          </a:prstGeom>
          <a:noFill/>
        </p:spPr>
        <p:txBody>
          <a:bodyPr wrap="square" rtlCol="0">
            <a:spAutoFit/>
          </a:bodyPr>
          <a:lstStyle/>
          <a:p>
            <a:pPr marL="342900" indent="-342900">
              <a:buFont typeface="Arial" panose="020B0604020202020204" pitchFamily="34" charset="0"/>
              <a:buChar char="•"/>
            </a:pPr>
            <a:r>
              <a:rPr lang="en-GB" sz="2800" kern="100" dirty="0">
                <a:solidFill>
                  <a:schemeClr val="tx1"/>
                </a:solidFill>
                <a:effectLst/>
                <a:latin typeface="Arial Body"/>
                <a:ea typeface="Calibri" panose="020F0502020204030204" pitchFamily="34" charset="0"/>
                <a:cs typeface="Times New Roman" panose="02020603050405020304" pitchFamily="18" charset="0"/>
              </a:rPr>
              <a:t>Commission youth provider f</a:t>
            </a:r>
            <a:r>
              <a:rPr lang="en-GB" sz="2800" kern="100" dirty="0">
                <a:solidFill>
                  <a:schemeClr val="tx1"/>
                </a:solidFill>
                <a:latin typeface="Arial Body"/>
                <a:ea typeface="Calibri" panose="020F0502020204030204" pitchFamily="34" charset="0"/>
                <a:cs typeface="Times New Roman" panose="02020603050405020304" pitchFamily="18" charset="0"/>
              </a:rPr>
              <a:t>or targeted SEN provision after school/ holidays</a:t>
            </a:r>
          </a:p>
          <a:p>
            <a:pPr marL="342900" indent="-342900">
              <a:buFont typeface="Arial" panose="020B0604020202020204" pitchFamily="34" charset="0"/>
              <a:buChar char="•"/>
            </a:pPr>
            <a:endParaRPr lang="en-GB" sz="2800" kern="100" dirty="0">
              <a:solidFill>
                <a:schemeClr val="tx1"/>
              </a:solidFill>
              <a:effectLst/>
              <a:latin typeface="Arial Body"/>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800" kern="100" dirty="0">
                <a:solidFill>
                  <a:schemeClr val="tx1"/>
                </a:solidFill>
                <a:latin typeface="Arial Body"/>
                <a:ea typeface="Calibri" panose="020F0502020204030204" pitchFamily="34" charset="0"/>
                <a:cs typeface="Times New Roman" panose="02020603050405020304" pitchFamily="18" charset="0"/>
              </a:rPr>
              <a:t>Commission learning disability provider for work with young adults over the summer</a:t>
            </a:r>
          </a:p>
          <a:p>
            <a:pPr marL="342900" indent="-342900">
              <a:buFont typeface="Arial" panose="020B0604020202020204" pitchFamily="34" charset="0"/>
              <a:buChar char="•"/>
            </a:pPr>
            <a:endParaRPr lang="en-GB" sz="2800" kern="100" dirty="0">
              <a:solidFill>
                <a:schemeClr val="tx1"/>
              </a:solidFill>
              <a:effectLst/>
              <a:latin typeface="Arial Body"/>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800" kern="100" dirty="0">
                <a:solidFill>
                  <a:schemeClr val="tx1"/>
                </a:solidFill>
                <a:latin typeface="Arial Body"/>
                <a:ea typeface="Calibri" panose="020F0502020204030204" pitchFamily="34" charset="0"/>
                <a:cs typeface="Times New Roman" panose="02020603050405020304" pitchFamily="18" charset="0"/>
              </a:rPr>
              <a:t>Independent evaluation- provision is underfunded and much needed</a:t>
            </a:r>
          </a:p>
          <a:p>
            <a:endParaRPr lang="en-GB" sz="2000" kern="100" dirty="0">
              <a:solidFill>
                <a:schemeClr val="tx1"/>
              </a:solidFill>
              <a:latin typeface="Arial Body"/>
              <a:ea typeface="Calibri" panose="020F0502020204030204" pitchFamily="34" charset="0"/>
              <a:cs typeface="Times New Roman" panose="02020603050405020304" pitchFamily="18" charset="0"/>
            </a:endParaRPr>
          </a:p>
          <a:p>
            <a:endParaRPr lang="en-GB" sz="2000" kern="100" dirty="0">
              <a:solidFill>
                <a:schemeClr val="tx1"/>
              </a:solidFill>
              <a:latin typeface="+mj-lt"/>
              <a:ea typeface="Calibri" panose="020F0502020204030204" pitchFamily="34" charset="0"/>
              <a:cs typeface="Times New Roman" panose="02020603050405020304" pitchFamily="18" charset="0"/>
            </a:endParaRPr>
          </a:p>
          <a:p>
            <a:endParaRPr lang="en-GB" sz="2000" kern="100" dirty="0">
              <a:solidFill>
                <a:schemeClr val="tx1"/>
              </a:solidFill>
              <a:latin typeface="+mj-lt"/>
              <a:ea typeface="Calibri" panose="020F0502020204030204" pitchFamily="34" charset="0"/>
              <a:cs typeface="Times New Roman" panose="02020603050405020304" pitchFamily="18" charset="0"/>
            </a:endParaRPr>
          </a:p>
          <a:p>
            <a:r>
              <a:rPr lang="en-GB" sz="5400" b="1" kern="100" dirty="0">
                <a:solidFill>
                  <a:schemeClr val="tx1"/>
                </a:solidFill>
                <a:latin typeface="+mj-lt"/>
                <a:ea typeface="Calibri" panose="020F0502020204030204" pitchFamily="34" charset="0"/>
                <a:cs typeface="Times New Roman" panose="02020603050405020304" pitchFamily="18" charset="0"/>
              </a:rPr>
              <a:t>Shared metrics</a:t>
            </a:r>
          </a:p>
          <a:p>
            <a:endParaRPr lang="en-GB" sz="2000" kern="100" dirty="0">
              <a:solidFill>
                <a:schemeClr val="tx1"/>
              </a:solidFill>
              <a:latin typeface="+mj-lt"/>
              <a:ea typeface="Calibri" panose="020F0502020204030204" pitchFamily="34" charset="0"/>
              <a:cs typeface="Times New Roman" panose="02020603050405020304" pitchFamily="18" charset="0"/>
            </a:endParaRPr>
          </a:p>
          <a:p>
            <a:r>
              <a:rPr lang="en-GB" sz="2800" kern="100" dirty="0">
                <a:solidFill>
                  <a:schemeClr val="tx1"/>
                </a:solidFill>
                <a:latin typeface="+mn-lt"/>
                <a:ea typeface="Calibri" panose="020F0502020204030204" pitchFamily="34" charset="0"/>
                <a:cs typeface="Times New Roman" panose="02020603050405020304" pitchFamily="18" charset="0"/>
              </a:rPr>
              <a:t>Broader PH work: new social prescribing app for TH, better data</a:t>
            </a:r>
          </a:p>
          <a:p>
            <a:endParaRPr lang="en-GB" sz="2800" kern="100" dirty="0">
              <a:solidFill>
                <a:schemeClr val="tx1"/>
              </a:solidFill>
              <a:latin typeface="+mn-lt"/>
              <a:ea typeface="Calibri" panose="020F0502020204030204" pitchFamily="34" charset="0"/>
              <a:cs typeface="Times New Roman" panose="02020603050405020304" pitchFamily="18" charset="0"/>
            </a:endParaRPr>
          </a:p>
          <a:p>
            <a:r>
              <a:rPr lang="en-GB" sz="2800" kern="100" dirty="0">
                <a:solidFill>
                  <a:schemeClr val="tx1"/>
                </a:solidFill>
                <a:latin typeface="+mn-lt"/>
                <a:ea typeface="Calibri" panose="020F0502020204030204" pitchFamily="34" charset="0"/>
                <a:cs typeface="Times New Roman" panose="02020603050405020304" pitchFamily="18" charset="0"/>
              </a:rPr>
              <a:t>How to measure loneliness across all programmes: UCLA scale for children</a:t>
            </a:r>
          </a:p>
          <a:p>
            <a:endParaRPr lang="en-GB" sz="2800" kern="100" dirty="0">
              <a:solidFill>
                <a:schemeClr val="tx1"/>
              </a:solidFill>
              <a:latin typeface="+mn-lt"/>
              <a:ea typeface="Calibri" panose="020F0502020204030204" pitchFamily="34" charset="0"/>
              <a:cs typeface="Times New Roman" panose="02020603050405020304" pitchFamily="18" charset="0"/>
            </a:endParaRPr>
          </a:p>
          <a:p>
            <a:r>
              <a:rPr lang="en-GB" sz="2800" dirty="0">
                <a:solidFill>
                  <a:schemeClr val="tx1"/>
                </a:solidFill>
                <a:latin typeface="+mn-lt"/>
                <a:hlinkClick r:id="rId2">
                  <a:extLst>
                    <a:ext uri="{A12FA001-AC4F-418D-AE19-62706E023703}">
                      <ahyp:hlinkClr xmlns:ahyp="http://schemas.microsoft.com/office/drawing/2018/hyperlinkcolor" val="tx"/>
                    </a:ext>
                  </a:extLst>
                </a:hlinkClick>
              </a:rPr>
              <a:t>Measuring loneliness: guidance for use of the national indicators on surveys - Office for National Statistics</a:t>
            </a:r>
            <a:endParaRPr lang="en-GB" sz="2800" kern="100" dirty="0">
              <a:solidFill>
                <a:schemeClr val="tx1"/>
              </a:solidFill>
              <a:latin typeface="+mn-lt"/>
              <a:ea typeface="Calibri" panose="020F0502020204030204" pitchFamily="34" charset="0"/>
              <a:cs typeface="Times New Roman" panose="02020603050405020304" pitchFamily="18" charset="0"/>
            </a:endParaRPr>
          </a:p>
          <a:p>
            <a:endParaRPr lang="en-GB" sz="3600" kern="100" dirty="0">
              <a:solidFill>
                <a:schemeClr val="tx1"/>
              </a:solidFill>
              <a:effectLst/>
              <a:latin typeface="+mj-l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73021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69C3-6766-EB1B-7FA3-2D286F01C1F3}"/>
              </a:ext>
            </a:extLst>
          </p:cNvPr>
          <p:cNvSpPr>
            <a:spLocks noGrp="1"/>
          </p:cNvSpPr>
          <p:nvPr>
            <p:ph type="title"/>
          </p:nvPr>
        </p:nvSpPr>
        <p:spPr/>
        <p:txBody>
          <a:bodyPr>
            <a:normAutofit/>
          </a:bodyPr>
          <a:lstStyle/>
          <a:p>
            <a:r>
              <a:rPr lang="en-GB" sz="5400" dirty="0"/>
              <a:t>What you can do</a:t>
            </a:r>
          </a:p>
        </p:txBody>
      </p:sp>
      <p:sp>
        <p:nvSpPr>
          <p:cNvPr id="4" name="TextBox 3">
            <a:extLst>
              <a:ext uri="{FF2B5EF4-FFF2-40B4-BE49-F238E27FC236}">
                <a16:creationId xmlns:a16="http://schemas.microsoft.com/office/drawing/2014/main" id="{FA269139-97EE-71ED-1177-EFD8DA78B66E}"/>
              </a:ext>
            </a:extLst>
          </p:cNvPr>
          <p:cNvSpPr txBox="1"/>
          <p:nvPr/>
        </p:nvSpPr>
        <p:spPr>
          <a:xfrm>
            <a:off x="844303" y="1790700"/>
            <a:ext cx="16186397" cy="9818072"/>
          </a:xfrm>
          <a:prstGeom prst="rect">
            <a:avLst/>
          </a:prstGeom>
          <a:noFill/>
        </p:spPr>
        <p:txBody>
          <a:bodyPr wrap="square" rtlCol="0">
            <a:spAutoFit/>
          </a:bodyPr>
          <a:lstStyle/>
          <a:p>
            <a:r>
              <a:rPr lang="en-GB" sz="3600" dirty="0">
                <a:solidFill>
                  <a:schemeClr val="tx1"/>
                </a:solidFill>
                <a:effectLst/>
                <a:latin typeface="+mn-lt"/>
                <a:ea typeface="Calibri" panose="020F0502020204030204" pitchFamily="34" charset="0"/>
              </a:rPr>
              <a:t>If you have no to limited budget:</a:t>
            </a:r>
          </a:p>
          <a:p>
            <a:endParaRPr lang="en-GB" sz="3600" dirty="0">
              <a:solidFill>
                <a:schemeClr val="tx1"/>
              </a:solidFill>
              <a:effectLst/>
              <a:latin typeface="+mn-lt"/>
              <a:ea typeface="Calibri" panose="020F0502020204030204" pitchFamily="34" charset="0"/>
            </a:endParaRPr>
          </a:p>
          <a:p>
            <a:pPr marL="571500" indent="-571500">
              <a:buFont typeface="Arial" panose="020B0604020202020204" pitchFamily="34" charset="0"/>
              <a:buChar char="•"/>
            </a:pPr>
            <a:r>
              <a:rPr lang="en-GB" sz="3600" dirty="0">
                <a:solidFill>
                  <a:schemeClr val="tx1"/>
                </a:solidFill>
                <a:latin typeface="+mn-lt"/>
                <a:ea typeface="Calibri" panose="020F0502020204030204" pitchFamily="34" charset="0"/>
              </a:rPr>
              <a:t>Online network- free, you have database of VCS organisations delivering social connection work through your community/grants team, youth services. VCS, NHS and Council staff working in tackling loneliness really want to share information and know what services are available, who are the Council leads, what providers are offering.</a:t>
            </a:r>
          </a:p>
          <a:p>
            <a:pPr marL="571500" indent="-571500">
              <a:buFont typeface="Arial" panose="020B0604020202020204" pitchFamily="34" charset="0"/>
              <a:buChar char="•"/>
            </a:pPr>
            <a:r>
              <a:rPr lang="en-GB" sz="3600" dirty="0">
                <a:solidFill>
                  <a:schemeClr val="tx1"/>
                </a:solidFill>
                <a:latin typeface="+mn-lt"/>
                <a:ea typeface="Calibri" panose="020F0502020204030204" pitchFamily="34" charset="0"/>
              </a:rPr>
              <a:t>Helping your youth projects go further (funded by other teams)</a:t>
            </a:r>
          </a:p>
          <a:p>
            <a:pPr marL="457200" indent="-457200">
              <a:buFont typeface="Arial" panose="020B0604020202020204" pitchFamily="34" charset="0"/>
              <a:buChar char="•"/>
            </a:pPr>
            <a:r>
              <a:rPr lang="en-GB" sz="3600" dirty="0">
                <a:solidFill>
                  <a:schemeClr val="tx1"/>
                </a:solidFill>
                <a:latin typeface="+mn-lt"/>
                <a:ea typeface="Calibri" panose="020F0502020204030204" pitchFamily="34" charset="0"/>
              </a:rPr>
              <a:t>Work with a university on one project to recruit student volunteers, warm hubs are the perfect opportunity to do this</a:t>
            </a:r>
          </a:p>
          <a:p>
            <a:pPr marL="457200" indent="-457200">
              <a:buFont typeface="Arial" panose="020B0604020202020204" pitchFamily="34" charset="0"/>
              <a:buChar char="•"/>
            </a:pPr>
            <a:r>
              <a:rPr lang="en-GB" sz="3600" dirty="0">
                <a:solidFill>
                  <a:schemeClr val="tx1"/>
                </a:solidFill>
                <a:latin typeface="+mn-lt"/>
                <a:ea typeface="Calibri" panose="020F0502020204030204" pitchFamily="34" charset="0"/>
              </a:rPr>
              <a:t>Shared metrics: PH commissions, integrated commissioning, grants team</a:t>
            </a:r>
          </a:p>
          <a:p>
            <a:pPr marL="457200" indent="-457200">
              <a:buFont typeface="Arial" panose="020B0604020202020204" pitchFamily="34" charset="0"/>
              <a:buChar char="•"/>
            </a:pPr>
            <a:r>
              <a:rPr lang="en-GB" sz="3600" dirty="0">
                <a:solidFill>
                  <a:schemeClr val="tx1"/>
                </a:solidFill>
                <a:latin typeface="+mn-lt"/>
                <a:ea typeface="Calibri" panose="020F0502020204030204" pitchFamily="34" charset="0"/>
              </a:rPr>
              <a:t>Targeted mailouts informing residents of what is available (using LIFT dashboard)</a:t>
            </a:r>
            <a:endParaRPr lang="en-GB" sz="3200" dirty="0">
              <a:solidFill>
                <a:schemeClr val="tx1"/>
              </a:solidFill>
              <a:latin typeface="+mn-lt"/>
              <a:ea typeface="Calibri" panose="020F0502020204030204" pitchFamily="34" charset="0"/>
            </a:endParaRPr>
          </a:p>
          <a:p>
            <a:pPr marL="457200" indent="-457200">
              <a:buFont typeface="Arial" panose="020B0604020202020204" pitchFamily="34" charset="0"/>
              <a:buChar char="•"/>
            </a:pPr>
            <a:endParaRPr lang="en-GB" sz="3600" dirty="0">
              <a:solidFill>
                <a:schemeClr val="tx1"/>
              </a:solidFill>
              <a:latin typeface="+mj-lt"/>
              <a:ea typeface="Calibri" panose="020F0502020204030204" pitchFamily="34" charset="0"/>
            </a:endParaRPr>
          </a:p>
          <a:p>
            <a:pPr marL="457200" indent="-457200">
              <a:buFont typeface="Arial" panose="020B0604020202020204" pitchFamily="34" charset="0"/>
              <a:buChar char="•"/>
            </a:pPr>
            <a:endParaRPr lang="en-GB" sz="3200" dirty="0">
              <a:solidFill>
                <a:schemeClr val="tx1"/>
              </a:solidFill>
              <a:latin typeface="+mj-lt"/>
              <a:ea typeface="Calibri" panose="020F0502020204030204" pitchFamily="34" charset="0"/>
            </a:endParaRPr>
          </a:p>
          <a:p>
            <a:pPr marL="457200" indent="-457200">
              <a:buFont typeface="Arial" panose="020B0604020202020204" pitchFamily="34" charset="0"/>
              <a:buChar char="•"/>
            </a:pPr>
            <a:endParaRPr lang="en-GB" sz="3200" dirty="0">
              <a:solidFill>
                <a:schemeClr val="tx1"/>
              </a:solidFill>
              <a:latin typeface="+mj-lt"/>
              <a:ea typeface="Calibri" panose="020F0502020204030204" pitchFamily="34" charset="0"/>
            </a:endParaRPr>
          </a:p>
          <a:p>
            <a:pPr marL="457200" indent="-457200">
              <a:buFont typeface="Arial" panose="020B0604020202020204" pitchFamily="34" charset="0"/>
              <a:buChar char="•"/>
            </a:pPr>
            <a:endParaRPr lang="en-GB" sz="3200" dirty="0">
              <a:solidFill>
                <a:schemeClr val="tx1"/>
              </a:solidFill>
              <a:latin typeface="+mj-lt"/>
              <a:ea typeface="Calibri" panose="020F0502020204030204" pitchFamily="34" charset="0"/>
            </a:endParaRPr>
          </a:p>
          <a:p>
            <a:pPr marL="457200" indent="-457200">
              <a:buFont typeface="Arial" panose="020B0604020202020204" pitchFamily="34" charset="0"/>
              <a:buChar char="•"/>
            </a:pPr>
            <a:endParaRPr lang="en-GB" sz="3200" dirty="0">
              <a:solidFill>
                <a:schemeClr val="tx1"/>
              </a:solidFill>
              <a:latin typeface="+mj-lt"/>
              <a:ea typeface="Calibri" panose="020F0502020204030204" pitchFamily="34" charset="0"/>
            </a:endParaRPr>
          </a:p>
        </p:txBody>
      </p:sp>
    </p:spTree>
    <p:extLst>
      <p:ext uri="{BB962C8B-B14F-4D97-AF65-F5344CB8AC3E}">
        <p14:creationId xmlns:p14="http://schemas.microsoft.com/office/powerpoint/2010/main" val="3610674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02308-2921-BE63-ACA8-9948FA1E98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3E273D-73D6-E385-60F6-CB44A6CD11A9}"/>
              </a:ext>
            </a:extLst>
          </p:cNvPr>
          <p:cNvSpPr>
            <a:spLocks noGrp="1"/>
          </p:cNvSpPr>
          <p:nvPr>
            <p:ph type="title"/>
          </p:nvPr>
        </p:nvSpPr>
        <p:spPr/>
        <p:txBody>
          <a:bodyPr>
            <a:normAutofit/>
          </a:bodyPr>
          <a:lstStyle/>
          <a:p>
            <a:r>
              <a:rPr lang="en-GB" sz="5400" dirty="0"/>
              <a:t>What you can do</a:t>
            </a:r>
          </a:p>
        </p:txBody>
      </p:sp>
      <p:sp>
        <p:nvSpPr>
          <p:cNvPr id="4" name="TextBox 3">
            <a:extLst>
              <a:ext uri="{FF2B5EF4-FFF2-40B4-BE49-F238E27FC236}">
                <a16:creationId xmlns:a16="http://schemas.microsoft.com/office/drawing/2014/main" id="{61E8316D-8A16-6153-B8EF-8FF17E73EC07}"/>
              </a:ext>
            </a:extLst>
          </p:cNvPr>
          <p:cNvSpPr txBox="1"/>
          <p:nvPr/>
        </p:nvSpPr>
        <p:spPr>
          <a:xfrm>
            <a:off x="1050801" y="1995669"/>
            <a:ext cx="16186397" cy="5386090"/>
          </a:xfrm>
          <a:prstGeom prst="rect">
            <a:avLst/>
          </a:prstGeom>
          <a:noFill/>
        </p:spPr>
        <p:txBody>
          <a:bodyPr wrap="square" rtlCol="0">
            <a:spAutoFit/>
          </a:bodyPr>
          <a:lstStyle/>
          <a:p>
            <a:endParaRPr lang="en-GB" sz="3600" dirty="0">
              <a:solidFill>
                <a:schemeClr val="tx1"/>
              </a:solidFill>
              <a:latin typeface="+mj-lt"/>
              <a:ea typeface="Calibri" panose="020F0502020204030204" pitchFamily="34" charset="0"/>
            </a:endParaRPr>
          </a:p>
          <a:p>
            <a:r>
              <a:rPr lang="en-GB" sz="3600" dirty="0">
                <a:solidFill>
                  <a:schemeClr val="tx1"/>
                </a:solidFill>
                <a:latin typeface="Arial Body"/>
                <a:ea typeface="Calibri" panose="020F0502020204030204" pitchFamily="34" charset="0"/>
              </a:rPr>
              <a:t>If you have some budget:</a:t>
            </a:r>
          </a:p>
          <a:p>
            <a:endParaRPr lang="en-GB" sz="3600" dirty="0">
              <a:solidFill>
                <a:schemeClr val="tx1"/>
              </a:solidFill>
              <a:latin typeface="Arial Body"/>
              <a:ea typeface="Calibri" panose="020F0502020204030204" pitchFamily="34" charset="0"/>
            </a:endParaRPr>
          </a:p>
          <a:p>
            <a:pPr marL="457200" indent="-457200">
              <a:buFont typeface="Arial" panose="020B0604020202020204" pitchFamily="34" charset="0"/>
              <a:buChar char="•"/>
            </a:pPr>
            <a:r>
              <a:rPr lang="en-GB" sz="3600" dirty="0">
                <a:solidFill>
                  <a:schemeClr val="tx1"/>
                </a:solidFill>
                <a:latin typeface="Arial Body"/>
                <a:ea typeface="Calibri" panose="020F0502020204030204" pitchFamily="34" charset="0"/>
              </a:rPr>
              <a:t>Consider commissioning projects for young people with disabilities/young people with learning disabilities in areas of high deprivation (more likely to be lonely</a:t>
            </a:r>
            <a:r>
              <a:rPr lang="en-GB" sz="3600">
                <a:solidFill>
                  <a:schemeClr val="tx1"/>
                </a:solidFill>
                <a:latin typeface="Arial Body"/>
                <a:ea typeface="Calibri" panose="020F0502020204030204" pitchFamily="34" charset="0"/>
              </a:rPr>
              <a:t>)- huge need</a:t>
            </a:r>
            <a:endParaRPr lang="en-GB" sz="3600" dirty="0">
              <a:solidFill>
                <a:schemeClr val="tx1"/>
              </a:solidFill>
              <a:latin typeface="Arial Body"/>
              <a:ea typeface="Calibri" panose="020F0502020204030204" pitchFamily="34" charset="0"/>
            </a:endParaRPr>
          </a:p>
          <a:p>
            <a:pPr marL="457200" indent="-457200">
              <a:buFont typeface="Arial" panose="020B0604020202020204" pitchFamily="34" charset="0"/>
              <a:buChar char="•"/>
            </a:pPr>
            <a:endParaRPr lang="en-GB" sz="3200" dirty="0">
              <a:solidFill>
                <a:schemeClr val="tx1"/>
              </a:solidFill>
              <a:latin typeface="+mj-lt"/>
              <a:ea typeface="Calibri" panose="020F0502020204030204" pitchFamily="34" charset="0"/>
            </a:endParaRPr>
          </a:p>
          <a:p>
            <a:pPr marL="457200" indent="-457200">
              <a:buFont typeface="Arial" panose="020B0604020202020204" pitchFamily="34" charset="0"/>
              <a:buChar char="•"/>
            </a:pPr>
            <a:endParaRPr lang="en-GB" sz="3200" dirty="0">
              <a:solidFill>
                <a:schemeClr val="tx1"/>
              </a:solidFill>
              <a:latin typeface="+mj-lt"/>
              <a:ea typeface="Calibri" panose="020F0502020204030204" pitchFamily="34" charset="0"/>
            </a:endParaRPr>
          </a:p>
          <a:p>
            <a:pPr marL="457200" indent="-457200">
              <a:buFont typeface="Arial" panose="020B0604020202020204" pitchFamily="34" charset="0"/>
              <a:buChar char="•"/>
            </a:pPr>
            <a:endParaRPr lang="en-GB" sz="3200" dirty="0">
              <a:solidFill>
                <a:schemeClr val="tx1"/>
              </a:solidFill>
              <a:latin typeface="+mj-lt"/>
              <a:ea typeface="Calibri" panose="020F0502020204030204" pitchFamily="34" charset="0"/>
            </a:endParaRPr>
          </a:p>
          <a:p>
            <a:pPr marL="457200" indent="-457200">
              <a:buFont typeface="Arial" panose="020B0604020202020204" pitchFamily="34" charset="0"/>
              <a:buChar char="•"/>
            </a:pPr>
            <a:endParaRPr lang="en-GB" sz="3200" dirty="0">
              <a:solidFill>
                <a:schemeClr val="tx1"/>
              </a:solidFill>
              <a:latin typeface="+mj-lt"/>
              <a:ea typeface="Calibri" panose="020F0502020204030204" pitchFamily="34" charset="0"/>
            </a:endParaRPr>
          </a:p>
        </p:txBody>
      </p:sp>
    </p:spTree>
    <p:extLst>
      <p:ext uri="{BB962C8B-B14F-4D97-AF65-F5344CB8AC3E}">
        <p14:creationId xmlns:p14="http://schemas.microsoft.com/office/powerpoint/2010/main" val="4165969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003366"/>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05b2de6-e0c6-404d-a9cf-6292f16be5e3">
      <UserInfo>
        <DisplayName>Sue Denning</DisplayName>
        <AccountId>26</AccountId>
        <AccountType/>
      </UserInfo>
      <UserInfo>
        <DisplayName>Stef Abrar</DisplayName>
        <AccountId>16</AccountId>
        <AccountType/>
      </UserInfo>
      <UserInfo>
        <DisplayName>Natalia Clifford</DisplayName>
        <AccountId>19</AccountId>
        <AccountType/>
      </UserInfo>
      <UserInfo>
        <DisplayName>Somen Banerjee</DisplayName>
        <AccountId>134</AccountId>
        <AccountType/>
      </UserInfo>
      <UserInfo>
        <DisplayName>Joanne Harvey</DisplayName>
        <AccountId>136</AccountId>
        <AccountType/>
      </UserInfo>
      <UserInfo>
        <DisplayName>Shopna Ahmed</DisplayName>
        <AccountId>613</AccountId>
        <AccountType/>
      </UserInfo>
      <UserInfo>
        <DisplayName>TH404</DisplayName>
        <AccountId>614</AccountId>
        <AccountType/>
      </UserInfo>
      <UserInfo>
        <DisplayName>Vincent Wood</DisplayName>
        <AccountId>615</AccountId>
        <AccountType/>
      </UserInfo>
      <UserInfo>
        <DisplayName>John Bardens</DisplayName>
        <AccountId>616</AccountId>
        <AccountType/>
      </UserInfo>
      <UserInfo>
        <DisplayName>Anna Wilson</DisplayName>
        <AccountId>53</AccountId>
        <AccountType/>
      </UserInfo>
      <UserInfo>
        <DisplayName>Mary Etheridge</DisplayName>
        <AccountId>183</AccountId>
        <AccountType/>
      </UserInfo>
      <UserInfo>
        <DisplayName>Anne Page</DisplayName>
        <AccountId>592</AccountId>
        <AccountType/>
      </UserInfo>
      <UserInfo>
        <DisplayName>Angela Burns</DisplayName>
        <AccountId>50</AccountId>
        <AccountType/>
      </UserInfo>
      <UserInfo>
        <DisplayName>Craig Morbey</DisplayName>
        <AccountId>617</AccountId>
        <AccountType/>
      </UserInfo>
      <UserInfo>
        <DisplayName>Akbal Ahmed</DisplayName>
        <AccountId>618</AccountId>
        <AccountType/>
      </UserInfo>
      <UserInfo>
        <DisplayName>Mashuk Ahmed</DisplayName>
        <AccountId>619</AccountId>
        <AccountType/>
      </UserInfo>
      <UserInfo>
        <DisplayName>Shahnaz Rab</DisplayName>
        <AccountId>467</AccountId>
        <AccountType/>
      </UserInfo>
      <UserInfo>
        <DisplayName>Sayed Miah</DisplayName>
        <AccountId>620</AccountId>
        <AccountType/>
      </UserInfo>
    </SharedWithUsers>
    <TaxCatchAll xmlns="f05b2de6-e0c6-404d-a9cf-6292f16be5e3" xsi:nil="true"/>
    <lcf76f155ced4ddcb4097134ff3c332f xmlns="9e00cd7a-8024-4a31-953e-7ef01e6b7cd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9DA7181ACE2D4CBC6AF24DBAF08694" ma:contentTypeVersion="15" ma:contentTypeDescription="Create a new document." ma:contentTypeScope="" ma:versionID="15092772efa17a9bce0d7b181874d2ab">
  <xsd:schema xmlns:xsd="http://www.w3.org/2001/XMLSchema" xmlns:xs="http://www.w3.org/2001/XMLSchema" xmlns:p="http://schemas.microsoft.com/office/2006/metadata/properties" xmlns:ns2="9e00cd7a-8024-4a31-953e-7ef01e6b7cdb" xmlns:ns3="f05b2de6-e0c6-404d-a9cf-6292f16be5e3" targetNamespace="http://schemas.microsoft.com/office/2006/metadata/properties" ma:root="true" ma:fieldsID="e1b0d55f001bc7502d82a07f2cbab0fc" ns2:_="" ns3:_="">
    <xsd:import namespace="9e00cd7a-8024-4a31-953e-7ef01e6b7cdb"/>
    <xsd:import namespace="f05b2de6-e0c6-404d-a9cf-6292f16be5e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00cd7a-8024-4a31-953e-7ef01e6b7c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77725aa-a115-4173-8de3-4bc35a246221"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5b2de6-e0c6-404d-a9cf-6292f16be5e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c8049e5-8caf-419a-a34c-76fa0558d5c3}" ma:internalName="TaxCatchAll" ma:showField="CatchAllData" ma:web="f05b2de6-e0c6-404d-a9cf-6292f16be5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644C5A-4E2C-48EA-8D4A-C9A684CDFDF8}">
  <ds:schemaRefs>
    <ds:schemaRef ds:uri="9e00cd7a-8024-4a31-953e-7ef01e6b7cdb"/>
    <ds:schemaRef ds:uri="http://schemas.microsoft.com/office/2006/documentManagement/types"/>
    <ds:schemaRef ds:uri="http://www.w3.org/XML/1998/namespace"/>
    <ds:schemaRef ds:uri="http://purl.org/dc/elements/1.1/"/>
    <ds:schemaRef ds:uri="http://purl.org/dc/terms/"/>
    <ds:schemaRef ds:uri="http://schemas.microsoft.com/office/2006/metadata/properties"/>
    <ds:schemaRef ds:uri="f05b2de6-e0c6-404d-a9cf-6292f16be5e3"/>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EF236225-4285-43D3-B571-F96EB6217A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00cd7a-8024-4a31-953e-7ef01e6b7cdb"/>
    <ds:schemaRef ds:uri="f05b2de6-e0c6-404d-a9cf-6292f16be5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63D7FE-C378-43B9-8C66-536DEB1233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2356</TotalTime>
  <Words>662</Words>
  <Application>Microsoft Office PowerPoint</Application>
  <PresentationFormat>Custom</PresentationFormat>
  <Paragraphs>100</Paragraphs>
  <Slides>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Arial Body</vt:lpstr>
      <vt:lpstr>Calibri</vt:lpstr>
      <vt:lpstr>Raleway</vt:lpstr>
      <vt:lpstr>Raleway Medium</vt:lpstr>
      <vt:lpstr>Office Theme</vt:lpstr>
      <vt:lpstr>1_Office Theme</vt:lpstr>
      <vt:lpstr> </vt:lpstr>
      <vt:lpstr>The issue</vt:lpstr>
      <vt:lpstr>What works? Whole systems approach</vt:lpstr>
      <vt:lpstr>Coordinated initiatives</vt:lpstr>
      <vt:lpstr>PowerPoint Presentation</vt:lpstr>
      <vt:lpstr>Communities centered approach: Communities Keeping Well</vt:lpstr>
      <vt:lpstr>Targeted commissioning</vt:lpstr>
      <vt:lpstr>What you can do</vt:lpstr>
      <vt:lpstr>What you can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Mamnun Rahman (HARCA)</dc:creator>
  <cp:lastModifiedBy>Agnes Gautier</cp:lastModifiedBy>
  <cp:revision>11</cp:revision>
  <dcterms:created xsi:type="dcterms:W3CDTF">2023-11-19T16:53:07Z</dcterms:created>
  <dcterms:modified xsi:type="dcterms:W3CDTF">2025-04-10T10:35:17Z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2023-11-14T00:00:00Z</vt:filetime>
  </property>
  <property fmtid="{D5CDD505-2E9C-101B-9397-08002B2CF9AE}" pid="3" name="Creator">
    <vt:lpwstr>PDFium</vt:lpwstr>
  </property>
  <property fmtid="{D5CDD505-2E9C-101B-9397-08002B2CF9AE}" pid="4" name="Producer">
    <vt:lpwstr>PDFium</vt:lpwstr>
  </property>
  <property fmtid="{D5CDD505-2E9C-101B-9397-08002B2CF9AE}" pid="5" name="LastSaved">
    <vt:filetime>2023-11-14T00:00:00Z</vt:filetime>
  </property>
  <property fmtid="{D5CDD505-2E9C-101B-9397-08002B2CF9AE}" pid="6" name="ContentTypeId">
    <vt:lpwstr>0x0101003C9DA7181ACE2D4CBC6AF24DBAF08694</vt:lpwstr>
  </property>
  <property fmtid="{D5CDD505-2E9C-101B-9397-08002B2CF9AE}" pid="7" name="MediaServiceImageTags">
    <vt:lpwstr/>
  </property>
</Properties>
</file>