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3AAA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3AAA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97056" y="3781071"/>
            <a:ext cx="0" cy="6049010"/>
          </a:xfrm>
          <a:custGeom>
            <a:avLst/>
            <a:gdLst/>
            <a:ahLst/>
            <a:cxnLst/>
            <a:rect l="l" t="t" r="r" b="b"/>
            <a:pathLst>
              <a:path w="0" h="6049009">
                <a:moveTo>
                  <a:pt x="0" y="6048411"/>
                </a:moveTo>
                <a:lnTo>
                  <a:pt x="0" y="0"/>
                </a:lnTo>
              </a:path>
            </a:pathLst>
          </a:custGeom>
          <a:ln w="38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0305" y="146"/>
            <a:ext cx="3937567" cy="2827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3AAA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3AAA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85934"/>
            <a:ext cx="680085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3AAA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770" y="2809724"/>
            <a:ext cx="7426959" cy="5969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hyperlink" Target="http://www.culturehealthandwellbeing.org.uk/" TargetMode="External"/><Relationship Id="rId8" Type="http://schemas.openxmlformats.org/officeDocument/2006/relationships/hyperlink" Target="http://www.londonartsandhealth.org.uk/" TargetMode="External"/><Relationship Id="rId9" Type="http://schemas.openxmlformats.org/officeDocument/2006/relationships/hyperlink" Target="http://www.creativityandwellbeing.org.uk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hyperlink" Target="https://ncch.org.uk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19.png"/><Relationship Id="rId5" Type="http://schemas.openxmlformats.org/officeDocument/2006/relationships/hyperlink" Target="https://entelechyarts.org/projects/21st-century-tea-dances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9.jpg"/><Relationship Id="rId4" Type="http://schemas.openxmlformats.org/officeDocument/2006/relationships/image" Target="../media/image19.png"/><Relationship Id="rId5" Type="http://schemas.openxmlformats.org/officeDocument/2006/relationships/hyperlink" Target="https://ncch.org.uk/blog/building-an-nhs-fit-for-the-future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na@londonartsandhealth.org.uk" TargetMode="External"/><Relationship Id="rId3" Type="http://schemas.openxmlformats.org/officeDocument/2006/relationships/hyperlink" Target="mailto:victoria@culturehealthandwellbeing.org.uk" TargetMode="External"/><Relationship Id="rId4" Type="http://schemas.openxmlformats.org/officeDocument/2006/relationships/image" Target="../media/image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hyperlink" Target="mailto:info@londonartsandhealth.org.uk" TargetMode="External"/><Relationship Id="rId6" Type="http://schemas.openxmlformats.org/officeDocument/2006/relationships/hyperlink" Target="http://www.londonartsandhealth.org.uk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hyperlink" Target="https://www.culturehealthandwellbeing.org.uk/join-us" TargetMode="External"/><Relationship Id="rId6" Type="http://schemas.openxmlformats.org/officeDocument/2006/relationships/hyperlink" Target="mailto:info@culturehealthandwellbeing.org.uk" TargetMode="External"/><Relationship Id="rId7" Type="http://schemas.openxmlformats.org/officeDocument/2006/relationships/hyperlink" Target="http://www.culturehealthandwellbeing.org.uk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hyperlink" Target="http://www.creativityandwellbeing.org.uk/" TargetMode="External"/><Relationship Id="rId9" Type="http://schemas.openxmlformats.org/officeDocument/2006/relationships/hyperlink" Target="https://www.canva.com/design/DAGIrMtkscE/McVNEk1vSW5u8MEfFaUoJg/edit" TargetMode="External"/><Relationship Id="rId10" Type="http://schemas.openxmlformats.org/officeDocument/2006/relationships/hyperlink" Target="https://www.culturehealthandwellbeing.org.uk/news/guest-blog-radical-potential-clive-parkinson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hyperlink" Target="https://www.culturehealthandwellbeing.org.uk/news/guest-blog-radical-potential-clive-parkinson" TargetMode="External"/><Relationship Id="rId6" Type="http://schemas.openxmlformats.org/officeDocument/2006/relationships/hyperlink" Target="https://www.barnsley.gov.uk/services/health-and-wellbein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.png"/><Relationship Id="rId4" Type="http://schemas.openxmlformats.org/officeDocument/2006/relationships/hyperlink" Target="https://www.culturehealthandwellbeing.org.uk/news/blog/introduction-new-who-evidence-report-arts-and-health-daisy-fancourt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hyperlink" Target="https://ncch.org.uk/creative-health-review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hyperlink" Target="https://www.culturehealthandwellbeing.org.uk/how-creativity-and-culture-are-supporting-shielding-and-vulnerable-people-home-during-covid-19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030" y="8389248"/>
            <a:ext cx="1166511" cy="11239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069" y="8289818"/>
            <a:ext cx="3009899" cy="12191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09947" y="0"/>
            <a:ext cx="7277099" cy="102869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722" y="8099323"/>
            <a:ext cx="2181224" cy="15430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6381" y="8099323"/>
            <a:ext cx="1343024" cy="14477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377506"/>
            <a:ext cx="5605145" cy="3192145"/>
          </a:xfrm>
          <a:prstGeom prst="rect"/>
        </p:spPr>
        <p:txBody>
          <a:bodyPr wrap="square" lIns="0" tIns="349885" rIns="0" bIns="0" rtlCol="0" vert="horz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2755"/>
              </a:spcBef>
            </a:pPr>
            <a:r>
              <a:rPr dirty="0" sz="8400" spc="-1255">
                <a:latin typeface="Tahoma"/>
                <a:cs typeface="Tahoma"/>
              </a:rPr>
              <a:t>How</a:t>
            </a:r>
            <a:r>
              <a:rPr dirty="0" sz="8400" spc="-415">
                <a:latin typeface="Tahoma"/>
                <a:cs typeface="Tahoma"/>
              </a:rPr>
              <a:t> </a:t>
            </a:r>
            <a:r>
              <a:rPr dirty="0" sz="8400" spc="-919">
                <a:latin typeface="Tahoma"/>
                <a:cs typeface="Tahoma"/>
              </a:rPr>
              <a:t>the</a:t>
            </a:r>
            <a:r>
              <a:rPr dirty="0" sz="8400" spc="-409">
                <a:latin typeface="Tahoma"/>
                <a:cs typeface="Tahoma"/>
              </a:rPr>
              <a:t> </a:t>
            </a:r>
            <a:r>
              <a:rPr dirty="0" sz="8400" spc="-1015">
                <a:latin typeface="Tahoma"/>
                <a:cs typeface="Tahoma"/>
              </a:rPr>
              <a:t>Arts </a:t>
            </a:r>
            <a:r>
              <a:rPr dirty="0" sz="8400" spc="-640">
                <a:latin typeface="Tahoma"/>
                <a:cs typeface="Tahoma"/>
              </a:rPr>
              <a:t>can</a:t>
            </a:r>
            <a:r>
              <a:rPr dirty="0" sz="8400" spc="-409">
                <a:latin typeface="Tahoma"/>
                <a:cs typeface="Tahoma"/>
              </a:rPr>
              <a:t> </a:t>
            </a:r>
            <a:r>
              <a:rPr dirty="0" sz="8400" spc="-640">
                <a:latin typeface="Tahoma"/>
                <a:cs typeface="Tahoma"/>
              </a:rPr>
              <a:t>tackle </a:t>
            </a:r>
            <a:r>
              <a:rPr dirty="0" sz="8400" spc="-950">
                <a:latin typeface="Tahoma"/>
                <a:cs typeface="Tahoma"/>
              </a:rPr>
              <a:t>Loneliness</a:t>
            </a:r>
            <a:r>
              <a:rPr dirty="0" sz="7800" spc="-950">
                <a:latin typeface="Verdana"/>
                <a:cs typeface="Verdana"/>
              </a:rPr>
              <a:t>?</a:t>
            </a:r>
            <a:endParaRPr sz="78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4326206"/>
            <a:ext cx="6810375" cy="293433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 marR="5080">
              <a:lnSpc>
                <a:spcPct val="68200"/>
              </a:lnSpc>
              <a:spcBef>
                <a:spcPts val="1395"/>
              </a:spcBef>
            </a:pPr>
            <a:r>
              <a:rPr dirty="0" sz="3300" spc="-254" b="1">
                <a:solidFill>
                  <a:srgbClr val="36A8E1"/>
                </a:solidFill>
                <a:latin typeface="Arial"/>
                <a:cs typeface="Arial"/>
              </a:rPr>
              <a:t>Victoria</a:t>
            </a:r>
            <a:r>
              <a:rPr dirty="0" sz="3300" spc="-16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484" b="1">
                <a:solidFill>
                  <a:srgbClr val="36A8E1"/>
                </a:solidFill>
                <a:latin typeface="Arial"/>
                <a:cs typeface="Arial"/>
              </a:rPr>
              <a:t>Hume</a:t>
            </a:r>
            <a:r>
              <a:rPr dirty="0" sz="3300" spc="-160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2500" spc="60" b="1">
                <a:solidFill>
                  <a:srgbClr val="36A8E1"/>
                </a:solidFill>
                <a:latin typeface="Verdana"/>
                <a:cs typeface="Verdana"/>
              </a:rPr>
              <a:t>-</a:t>
            </a:r>
            <a:r>
              <a:rPr dirty="0" sz="2500" spc="-95" b="1">
                <a:solidFill>
                  <a:srgbClr val="36A8E1"/>
                </a:solidFill>
                <a:latin typeface="Verdana"/>
                <a:cs typeface="Verdana"/>
              </a:rPr>
              <a:t> </a:t>
            </a:r>
            <a:r>
              <a:rPr dirty="0" sz="3300" spc="-365" b="1">
                <a:solidFill>
                  <a:srgbClr val="36A8E1"/>
                </a:solidFill>
                <a:latin typeface="Arial"/>
                <a:cs typeface="Arial"/>
              </a:rPr>
              <a:t>Executive</a:t>
            </a:r>
            <a:r>
              <a:rPr dirty="0" sz="3300" spc="-160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295" b="1">
                <a:solidFill>
                  <a:srgbClr val="36A8E1"/>
                </a:solidFill>
                <a:latin typeface="Arial"/>
                <a:cs typeface="Arial"/>
              </a:rPr>
              <a:t>Director</a:t>
            </a:r>
            <a:r>
              <a:rPr dirty="0" sz="3300" spc="-160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530" b="1">
                <a:solidFill>
                  <a:srgbClr val="36A8E1"/>
                </a:solidFill>
                <a:latin typeface="Arial"/>
                <a:cs typeface="Arial"/>
              </a:rPr>
              <a:t>CHWA </a:t>
            </a:r>
            <a:r>
              <a:rPr dirty="0" sz="3300" spc="-434" b="1">
                <a:solidFill>
                  <a:srgbClr val="36A8E1"/>
                </a:solidFill>
                <a:latin typeface="Arial"/>
                <a:cs typeface="Arial"/>
              </a:rPr>
              <a:t>Anna</a:t>
            </a:r>
            <a:r>
              <a:rPr dirty="0" sz="3300" spc="-16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350" b="1">
                <a:solidFill>
                  <a:srgbClr val="36A8E1"/>
                </a:solidFill>
                <a:latin typeface="Arial"/>
                <a:cs typeface="Arial"/>
              </a:rPr>
              <a:t>Woolf</a:t>
            </a:r>
            <a:r>
              <a:rPr dirty="0" sz="3300" spc="-16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2500" spc="60" b="1">
                <a:solidFill>
                  <a:srgbClr val="36A8E1"/>
                </a:solidFill>
                <a:latin typeface="Verdana"/>
                <a:cs typeface="Verdana"/>
              </a:rPr>
              <a:t>-</a:t>
            </a:r>
            <a:r>
              <a:rPr dirty="0" sz="2500" spc="-100" b="1">
                <a:solidFill>
                  <a:srgbClr val="36A8E1"/>
                </a:solidFill>
                <a:latin typeface="Verdana"/>
                <a:cs typeface="Verdana"/>
              </a:rPr>
              <a:t> </a:t>
            </a:r>
            <a:r>
              <a:rPr dirty="0" sz="3300" spc="-520" b="1">
                <a:solidFill>
                  <a:srgbClr val="36A8E1"/>
                </a:solidFill>
                <a:latin typeface="Arial"/>
                <a:cs typeface="Arial"/>
              </a:rPr>
              <a:t>CEO</a:t>
            </a:r>
            <a:r>
              <a:rPr dirty="0" sz="3300" spc="-16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650" b="1">
                <a:solidFill>
                  <a:srgbClr val="36A8E1"/>
                </a:solidFill>
                <a:latin typeface="Arial"/>
                <a:cs typeface="Arial"/>
              </a:rPr>
              <a:t>LAH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0"/>
              </a:spcBef>
            </a:pPr>
            <a:endParaRPr sz="2500">
              <a:latin typeface="Arial"/>
              <a:cs typeface="Arial"/>
            </a:endParaRPr>
          </a:p>
          <a:p>
            <a:pPr marL="12700" marR="353695">
              <a:lnSpc>
                <a:spcPct val="68200"/>
              </a:lnSpc>
            </a:pPr>
            <a:r>
              <a:rPr dirty="0" sz="3300" spc="-3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www</a:t>
            </a:r>
            <a:r>
              <a:rPr dirty="0" sz="2500" spc="-315" b="1">
                <a:solidFill>
                  <a:srgbClr val="36A8E1"/>
                </a:solidFill>
                <a:latin typeface="Verdana"/>
                <a:cs typeface="Verdana"/>
                <a:hlinkClick r:id="rId7"/>
              </a:rPr>
              <a:t>.</a:t>
            </a:r>
            <a:r>
              <a:rPr dirty="0" sz="3300" spc="-3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culturehealthandwellbeing</a:t>
            </a:r>
            <a:r>
              <a:rPr dirty="0" sz="2500" spc="-315" b="1">
                <a:solidFill>
                  <a:srgbClr val="36A8E1"/>
                </a:solidFill>
                <a:latin typeface="Verdana"/>
                <a:cs typeface="Verdana"/>
                <a:hlinkClick r:id="rId7"/>
              </a:rPr>
              <a:t>.</a:t>
            </a:r>
            <a:r>
              <a:rPr dirty="0" sz="3300" spc="-3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org</a:t>
            </a:r>
            <a:r>
              <a:rPr dirty="0" sz="2500" spc="-315" b="1">
                <a:solidFill>
                  <a:srgbClr val="36A8E1"/>
                </a:solidFill>
                <a:latin typeface="Verdana"/>
                <a:cs typeface="Verdana"/>
                <a:hlinkClick r:id="rId7"/>
              </a:rPr>
              <a:t>.</a:t>
            </a:r>
            <a:r>
              <a:rPr dirty="0" sz="3300" spc="-3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uk</a:t>
            </a:r>
            <a:r>
              <a:rPr dirty="0" sz="3300" spc="-31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335" b="1">
                <a:solidFill>
                  <a:srgbClr val="36A8E1"/>
                </a:solidFill>
                <a:latin typeface="Arial"/>
                <a:cs typeface="Arial"/>
                <a:hlinkClick r:id="rId8"/>
              </a:rPr>
              <a:t>www</a:t>
            </a:r>
            <a:r>
              <a:rPr dirty="0" sz="2500" spc="-335" b="1">
                <a:solidFill>
                  <a:srgbClr val="36A8E1"/>
                </a:solidFill>
                <a:latin typeface="Verdana"/>
                <a:cs typeface="Verdana"/>
                <a:hlinkClick r:id="rId8"/>
              </a:rPr>
              <a:t>.</a:t>
            </a:r>
            <a:r>
              <a:rPr dirty="0" sz="3300" spc="-335" b="1">
                <a:solidFill>
                  <a:srgbClr val="36A8E1"/>
                </a:solidFill>
                <a:latin typeface="Arial"/>
                <a:cs typeface="Arial"/>
                <a:hlinkClick r:id="rId8"/>
              </a:rPr>
              <a:t>londonartsandhealth</a:t>
            </a:r>
            <a:r>
              <a:rPr dirty="0" sz="2500" spc="-335" b="1">
                <a:solidFill>
                  <a:srgbClr val="36A8E1"/>
                </a:solidFill>
                <a:latin typeface="Verdana"/>
                <a:cs typeface="Verdana"/>
                <a:hlinkClick r:id="rId8"/>
              </a:rPr>
              <a:t>.</a:t>
            </a:r>
            <a:r>
              <a:rPr dirty="0" sz="3300" spc="-335" b="1">
                <a:solidFill>
                  <a:srgbClr val="36A8E1"/>
                </a:solidFill>
                <a:latin typeface="Arial"/>
                <a:cs typeface="Arial"/>
                <a:hlinkClick r:id="rId8"/>
              </a:rPr>
              <a:t>org</a:t>
            </a:r>
            <a:r>
              <a:rPr dirty="0" sz="2500" spc="-335" b="1">
                <a:solidFill>
                  <a:srgbClr val="36A8E1"/>
                </a:solidFill>
                <a:latin typeface="Verdana"/>
                <a:cs typeface="Verdana"/>
                <a:hlinkClick r:id="rId8"/>
              </a:rPr>
              <a:t>.</a:t>
            </a:r>
            <a:r>
              <a:rPr dirty="0" sz="3300" spc="-335" b="1">
                <a:solidFill>
                  <a:srgbClr val="36A8E1"/>
                </a:solidFill>
                <a:latin typeface="Arial"/>
                <a:cs typeface="Arial"/>
                <a:hlinkClick r:id="rId8"/>
              </a:rPr>
              <a:t>uk</a:t>
            </a:r>
            <a:r>
              <a:rPr dirty="0" sz="3300" spc="-33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3300" spc="-300" b="1">
                <a:solidFill>
                  <a:srgbClr val="36A8E1"/>
                </a:solidFill>
                <a:latin typeface="Arial"/>
                <a:cs typeface="Arial"/>
                <a:hlinkClick r:id="rId9"/>
              </a:rPr>
              <a:t>www</a:t>
            </a:r>
            <a:r>
              <a:rPr dirty="0" sz="2500" spc="-300" b="1">
                <a:solidFill>
                  <a:srgbClr val="36A8E1"/>
                </a:solidFill>
                <a:latin typeface="Verdana"/>
                <a:cs typeface="Verdana"/>
                <a:hlinkClick r:id="rId9"/>
              </a:rPr>
              <a:t>.</a:t>
            </a:r>
            <a:r>
              <a:rPr dirty="0" sz="3300" spc="-300" b="1">
                <a:solidFill>
                  <a:srgbClr val="36A8E1"/>
                </a:solidFill>
                <a:latin typeface="Arial"/>
                <a:cs typeface="Arial"/>
                <a:hlinkClick r:id="rId9"/>
              </a:rPr>
              <a:t>creativityandwellbeing</a:t>
            </a:r>
            <a:r>
              <a:rPr dirty="0" sz="2500" spc="-300" b="1">
                <a:solidFill>
                  <a:srgbClr val="36A8E1"/>
                </a:solidFill>
                <a:latin typeface="Verdana"/>
                <a:cs typeface="Verdana"/>
                <a:hlinkClick r:id="rId9"/>
              </a:rPr>
              <a:t>.</a:t>
            </a:r>
            <a:r>
              <a:rPr dirty="0" sz="3300" spc="-300" b="1">
                <a:solidFill>
                  <a:srgbClr val="36A8E1"/>
                </a:solidFill>
                <a:latin typeface="Arial"/>
                <a:cs typeface="Arial"/>
                <a:hlinkClick r:id="rId9"/>
              </a:rPr>
              <a:t>org</a:t>
            </a:r>
            <a:r>
              <a:rPr dirty="0" sz="2500" spc="-300" b="1">
                <a:solidFill>
                  <a:srgbClr val="36A8E1"/>
                </a:solidFill>
                <a:latin typeface="Verdana"/>
                <a:cs typeface="Verdana"/>
                <a:hlinkClick r:id="rId9"/>
              </a:rPr>
              <a:t>.</a:t>
            </a:r>
            <a:r>
              <a:rPr dirty="0" sz="3300" spc="-300" b="1">
                <a:solidFill>
                  <a:srgbClr val="36A8E1"/>
                </a:solidFill>
                <a:latin typeface="Arial"/>
                <a:cs typeface="Arial"/>
                <a:hlinkClick r:id="rId9"/>
              </a:rPr>
              <a:t>uk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67726" y="146"/>
            <a:ext cx="7320280" cy="10283190"/>
            <a:chOff x="10967726" y="146"/>
            <a:chExt cx="7320280" cy="102831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0305" y="146"/>
              <a:ext cx="3937567" cy="28275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7726" y="2491808"/>
              <a:ext cx="7320272" cy="779144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16000" y="2748987"/>
            <a:ext cx="8103870" cy="642302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 marR="247015">
              <a:lnSpc>
                <a:spcPct val="69600"/>
              </a:lnSpc>
              <a:spcBef>
                <a:spcPts val="1370"/>
              </a:spcBef>
            </a:pPr>
            <a:r>
              <a:rPr dirty="0" sz="3500" spc="-340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5">
                <a:solidFill>
                  <a:srgbClr val="1C1C1F"/>
                </a:solidFill>
                <a:latin typeface="Trebuchet MS"/>
                <a:cs typeface="Trebuchet MS"/>
              </a:rPr>
              <a:t>refers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15">
                <a:solidFill>
                  <a:srgbClr val="1C1C1F"/>
                </a:solidFill>
                <a:latin typeface="Trebuchet MS"/>
                <a:cs typeface="Trebuchet MS"/>
              </a:rPr>
              <a:t>to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6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70">
                <a:solidFill>
                  <a:srgbClr val="1C1C1F"/>
                </a:solidFill>
                <a:latin typeface="Trebuchet MS"/>
                <a:cs typeface="Trebuchet MS"/>
              </a:rPr>
              <a:t>activities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70">
                <a:solidFill>
                  <a:srgbClr val="1C1C1F"/>
                </a:solidFill>
                <a:latin typeface="Trebuchet MS"/>
                <a:cs typeface="Trebuchet MS"/>
              </a:rPr>
              <a:t>and </a:t>
            </a:r>
            <a:r>
              <a:rPr dirty="0" sz="3500" spc="-335">
                <a:solidFill>
                  <a:srgbClr val="1C1C1F"/>
                </a:solidFill>
                <a:latin typeface="Trebuchet MS"/>
                <a:cs typeface="Trebuchet MS"/>
              </a:rPr>
              <a:t>approaches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65">
                <a:solidFill>
                  <a:srgbClr val="1C1C1F"/>
                </a:solidFill>
                <a:latin typeface="Trebuchet MS"/>
                <a:cs typeface="Trebuchet MS"/>
              </a:rPr>
              <a:t>which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0">
                <a:solidFill>
                  <a:srgbClr val="1C1C1F"/>
                </a:solidFill>
                <a:latin typeface="Trebuchet MS"/>
                <a:cs typeface="Trebuchet MS"/>
              </a:rPr>
              <a:t>have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5">
                <a:solidFill>
                  <a:srgbClr val="1C1C1F"/>
                </a:solidFill>
                <a:latin typeface="Trebuchet MS"/>
                <a:cs typeface="Trebuchet MS"/>
              </a:rPr>
              <a:t>benefits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0">
                <a:solidFill>
                  <a:srgbClr val="1C1C1F"/>
                </a:solidFill>
                <a:latin typeface="Trebuchet MS"/>
                <a:cs typeface="Trebuchet MS"/>
              </a:rPr>
              <a:t>for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55">
                <a:solidFill>
                  <a:srgbClr val="1C1C1F"/>
                </a:solidFill>
                <a:latin typeface="Trebuchet MS"/>
                <a:cs typeface="Trebuchet MS"/>
              </a:rPr>
              <a:t>our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70">
                <a:solidFill>
                  <a:srgbClr val="1C1C1F"/>
                </a:solidFill>
                <a:latin typeface="Trebuchet MS"/>
                <a:cs typeface="Trebuchet MS"/>
              </a:rPr>
              <a:t>and </a:t>
            </a:r>
            <a:r>
              <a:rPr dirty="0" sz="3500" spc="-405">
                <a:solidFill>
                  <a:srgbClr val="1C1C1F"/>
                </a:solidFill>
                <a:latin typeface="Trebuchet MS"/>
                <a:cs typeface="Trebuchet MS"/>
              </a:rPr>
              <a:t>wellbeing</a:t>
            </a:r>
            <a:r>
              <a:rPr dirty="0" sz="3000" spc="-405">
                <a:solidFill>
                  <a:srgbClr val="1C1C1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>
              <a:lnSpc>
                <a:spcPct val="69600"/>
              </a:lnSpc>
            </a:pPr>
            <a:r>
              <a:rPr dirty="0" sz="3500" spc="-400">
                <a:solidFill>
                  <a:srgbClr val="1C1C1F"/>
                </a:solidFill>
                <a:latin typeface="Trebuchet MS"/>
                <a:cs typeface="Trebuchet MS"/>
              </a:rPr>
              <a:t>Activities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30">
                <a:solidFill>
                  <a:srgbClr val="1C1C1F"/>
                </a:solidFill>
                <a:latin typeface="Trebuchet MS"/>
                <a:cs typeface="Trebuchet MS"/>
              </a:rPr>
              <a:t>can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0">
                <a:solidFill>
                  <a:srgbClr val="1C1C1F"/>
                </a:solidFill>
                <a:latin typeface="Trebuchet MS"/>
                <a:cs typeface="Trebuchet MS"/>
              </a:rPr>
              <a:t>include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0">
                <a:solidFill>
                  <a:srgbClr val="1C1C1F"/>
                </a:solidFill>
                <a:latin typeface="Trebuchet MS"/>
                <a:cs typeface="Trebuchet MS"/>
              </a:rPr>
              <a:t>visual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9">
                <a:solidFill>
                  <a:srgbClr val="1C1C1F"/>
                </a:solidFill>
                <a:latin typeface="Trebuchet MS"/>
                <a:cs typeface="Trebuchet MS"/>
              </a:rPr>
              <a:t>performing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4">
                <a:solidFill>
                  <a:srgbClr val="1C1C1F"/>
                </a:solidFill>
                <a:latin typeface="Trebuchet MS"/>
                <a:cs typeface="Trebuchet MS"/>
              </a:rPr>
              <a:t>arts</a:t>
            </a:r>
            <a:r>
              <a:rPr dirty="0" sz="3000" spc="-434">
                <a:solidFill>
                  <a:srgbClr val="1C1C1F"/>
                </a:solidFill>
                <a:latin typeface="Trebuchet MS"/>
                <a:cs typeface="Trebuchet MS"/>
              </a:rPr>
              <a:t>, </a:t>
            </a:r>
            <a:r>
              <a:rPr dirty="0" sz="3500" spc="-405">
                <a:solidFill>
                  <a:srgbClr val="1C1C1F"/>
                </a:solidFill>
                <a:latin typeface="Trebuchet MS"/>
                <a:cs typeface="Trebuchet MS"/>
              </a:rPr>
              <a:t>crafts</a:t>
            </a:r>
            <a:r>
              <a:rPr dirty="0" sz="3000" spc="-405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520">
                <a:solidFill>
                  <a:srgbClr val="1C1C1F"/>
                </a:solidFill>
                <a:latin typeface="Trebuchet MS"/>
                <a:cs typeface="Trebuchet MS"/>
              </a:rPr>
              <a:t>film</a:t>
            </a:r>
            <a:r>
              <a:rPr dirty="0" sz="3000" spc="-520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literature</a:t>
            </a:r>
            <a:r>
              <a:rPr dirty="0" sz="3000" spc="-430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0">
                <a:solidFill>
                  <a:srgbClr val="1C1C1F"/>
                </a:solidFill>
                <a:latin typeface="Trebuchet MS"/>
                <a:cs typeface="Trebuchet MS"/>
              </a:rPr>
              <a:t>cooking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6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80">
                <a:solidFill>
                  <a:srgbClr val="1C1C1F"/>
                </a:solidFill>
                <a:latin typeface="Trebuchet MS"/>
                <a:cs typeface="Trebuchet MS"/>
              </a:rPr>
              <a:t>activities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in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65">
                <a:solidFill>
                  <a:srgbClr val="1C1C1F"/>
                </a:solidFill>
                <a:latin typeface="Trebuchet MS"/>
                <a:cs typeface="Trebuchet MS"/>
              </a:rPr>
              <a:t>nature</a:t>
            </a:r>
            <a:r>
              <a:rPr dirty="0" sz="3000" spc="-465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59">
                <a:solidFill>
                  <a:srgbClr val="1C1C1F"/>
                </a:solidFill>
                <a:latin typeface="Trebuchet MS"/>
                <a:cs typeface="Trebuchet MS"/>
              </a:rPr>
              <a:t>such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as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55">
                <a:solidFill>
                  <a:srgbClr val="1C1C1F"/>
                </a:solidFill>
                <a:latin typeface="Trebuchet MS"/>
                <a:cs typeface="Trebuchet MS"/>
              </a:rPr>
              <a:t>gardening</a:t>
            </a:r>
            <a:r>
              <a:rPr dirty="0" sz="3000" spc="-355">
                <a:solidFill>
                  <a:srgbClr val="1C1C1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177165">
              <a:lnSpc>
                <a:spcPct val="69600"/>
              </a:lnSpc>
            </a:pPr>
            <a:r>
              <a:rPr dirty="0" sz="3500" spc="-365">
                <a:solidFill>
                  <a:srgbClr val="1C1C1F"/>
                </a:solidFill>
                <a:latin typeface="Trebuchet MS"/>
                <a:cs typeface="Trebuchet MS"/>
              </a:rPr>
              <a:t>Approaches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505">
                <a:solidFill>
                  <a:srgbClr val="1C1C1F"/>
                </a:solidFill>
                <a:latin typeface="Trebuchet MS"/>
                <a:cs typeface="Trebuchet MS"/>
              </a:rPr>
              <a:t>may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20">
                <a:solidFill>
                  <a:srgbClr val="1C1C1F"/>
                </a:solidFill>
                <a:latin typeface="Trebuchet MS"/>
                <a:cs typeface="Trebuchet MS"/>
              </a:rPr>
              <a:t>involve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6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20">
                <a:solidFill>
                  <a:srgbClr val="1C1C1F"/>
                </a:solidFill>
                <a:latin typeface="Trebuchet MS"/>
                <a:cs typeface="Trebuchet MS"/>
              </a:rPr>
              <a:t>innovative </a:t>
            </a:r>
            <a:r>
              <a:rPr dirty="0" sz="3500" spc="-425">
                <a:solidFill>
                  <a:srgbClr val="1C1C1F"/>
                </a:solidFill>
                <a:latin typeface="Trebuchet MS"/>
                <a:cs typeface="Trebuchet MS"/>
              </a:rPr>
              <a:t>ways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15">
                <a:solidFill>
                  <a:srgbClr val="1C1C1F"/>
                </a:solidFill>
                <a:latin typeface="Trebuchet MS"/>
                <a:cs typeface="Trebuchet MS"/>
              </a:rPr>
              <a:t>to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20">
                <a:solidFill>
                  <a:srgbClr val="1C1C1F"/>
                </a:solidFill>
                <a:latin typeface="Trebuchet MS"/>
                <a:cs typeface="Trebuchet MS"/>
              </a:rPr>
              <a:t>approach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15">
                <a:solidFill>
                  <a:srgbClr val="1C1C1F"/>
                </a:solidFill>
                <a:latin typeface="Trebuchet MS"/>
                <a:cs typeface="Trebuchet MS"/>
              </a:rPr>
              <a:t>care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5">
                <a:solidFill>
                  <a:srgbClr val="1C1C1F"/>
                </a:solidFill>
                <a:latin typeface="Trebuchet MS"/>
                <a:cs typeface="Trebuchet MS"/>
              </a:rPr>
              <a:t>services</a:t>
            </a:r>
            <a:r>
              <a:rPr dirty="0" sz="3000" spc="-405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25">
                <a:solidFill>
                  <a:srgbClr val="1C1C1F"/>
                </a:solidFill>
                <a:latin typeface="Trebuchet MS"/>
                <a:cs typeface="Trebuchet MS"/>
              </a:rPr>
              <a:t>co</a:t>
            </a:r>
            <a:r>
              <a:rPr dirty="0" sz="3000" spc="-25">
                <a:solidFill>
                  <a:srgbClr val="1C1C1F"/>
                </a:solidFill>
                <a:latin typeface="Trebuchet MS"/>
                <a:cs typeface="Trebuchet MS"/>
              </a:rPr>
              <a:t>- </a:t>
            </a:r>
            <a:r>
              <a:rPr dirty="0" sz="3500" spc="-409">
                <a:solidFill>
                  <a:srgbClr val="1C1C1F"/>
                </a:solidFill>
                <a:latin typeface="Trebuchet MS"/>
                <a:cs typeface="Trebuchet MS"/>
              </a:rPr>
              <a:t>production</a:t>
            </a:r>
            <a:r>
              <a:rPr dirty="0" sz="3000" spc="-409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80">
                <a:solidFill>
                  <a:srgbClr val="1C1C1F"/>
                </a:solidFill>
                <a:latin typeface="Trebuchet MS"/>
                <a:cs typeface="Trebuchet MS"/>
              </a:rPr>
              <a:t>education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15">
                <a:solidFill>
                  <a:srgbClr val="1C1C1F"/>
                </a:solidFill>
                <a:latin typeface="Trebuchet MS"/>
                <a:cs typeface="Trebuchet MS"/>
              </a:rPr>
              <a:t>workforce</a:t>
            </a:r>
            <a:r>
              <a:rPr dirty="0" sz="3500" spc="-29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55">
                <a:solidFill>
                  <a:srgbClr val="1C1C1F"/>
                </a:solidFill>
                <a:latin typeface="Trebuchet MS"/>
                <a:cs typeface="Trebuchet MS"/>
              </a:rPr>
              <a:t>development</a:t>
            </a:r>
            <a:r>
              <a:rPr dirty="0" sz="3000" spc="-455">
                <a:solidFill>
                  <a:srgbClr val="1C1C1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372110">
              <a:lnSpc>
                <a:spcPct val="69600"/>
              </a:lnSpc>
            </a:pPr>
            <a:r>
              <a:rPr dirty="0" sz="3500" spc="-340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30">
                <a:solidFill>
                  <a:srgbClr val="1C1C1F"/>
                </a:solidFill>
                <a:latin typeface="Trebuchet MS"/>
                <a:cs typeface="Trebuchet MS"/>
              </a:rPr>
              <a:t>can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35">
                <a:solidFill>
                  <a:srgbClr val="1C1C1F"/>
                </a:solidFill>
                <a:latin typeface="Trebuchet MS"/>
                <a:cs typeface="Trebuchet MS"/>
              </a:rPr>
              <a:t>be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10">
                <a:solidFill>
                  <a:srgbClr val="1C1C1F"/>
                </a:solidFill>
                <a:latin typeface="Trebuchet MS"/>
                <a:cs typeface="Trebuchet MS"/>
              </a:rPr>
              <a:t>applied</a:t>
            </a:r>
            <a:r>
              <a:rPr dirty="0" sz="3500" spc="-30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in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525">
                <a:solidFill>
                  <a:srgbClr val="1C1C1F"/>
                </a:solidFill>
                <a:latin typeface="Trebuchet MS"/>
                <a:cs typeface="Trebuchet MS"/>
              </a:rPr>
              <a:t>homes</a:t>
            </a:r>
            <a:r>
              <a:rPr dirty="0" sz="3000" spc="-525">
                <a:solidFill>
                  <a:srgbClr val="1C1C1F"/>
                </a:solidFill>
                <a:latin typeface="Trebuchet MS"/>
                <a:cs typeface="Trebuchet MS"/>
              </a:rPr>
              <a:t>, </a:t>
            </a:r>
            <a:r>
              <a:rPr dirty="0" sz="3500" spc="-495">
                <a:solidFill>
                  <a:srgbClr val="1C1C1F"/>
                </a:solidFill>
                <a:latin typeface="Trebuchet MS"/>
                <a:cs typeface="Trebuchet MS"/>
              </a:rPr>
              <a:t>communities</a:t>
            </a:r>
            <a:r>
              <a:rPr dirty="0" sz="3000" spc="-495">
                <a:solidFill>
                  <a:srgbClr val="1C1C1F"/>
                </a:solidFill>
                <a:latin typeface="Trebuchet MS"/>
                <a:cs typeface="Trebuchet MS"/>
              </a:rPr>
              <a:t>,</a:t>
            </a:r>
            <a:r>
              <a:rPr dirty="0" sz="3000" spc="-1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30">
                <a:solidFill>
                  <a:srgbClr val="1C1C1F"/>
                </a:solidFill>
                <a:latin typeface="Trebuchet MS"/>
                <a:cs typeface="Trebuchet MS"/>
              </a:rPr>
              <a:t>cultural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40">
                <a:solidFill>
                  <a:srgbClr val="1C1C1F"/>
                </a:solidFill>
                <a:latin typeface="Trebuchet MS"/>
                <a:cs typeface="Trebuchet MS"/>
              </a:rPr>
              <a:t>institutions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4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55">
                <a:solidFill>
                  <a:srgbClr val="1C1C1F"/>
                </a:solidFill>
                <a:latin typeface="Trebuchet MS"/>
                <a:cs typeface="Trebuchet MS"/>
              </a:rPr>
              <a:t>heritage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09">
                <a:solidFill>
                  <a:srgbClr val="1C1C1F"/>
                </a:solidFill>
                <a:latin typeface="Trebuchet MS"/>
                <a:cs typeface="Trebuchet MS"/>
              </a:rPr>
              <a:t>sites </a:t>
            </a:r>
            <a:r>
              <a:rPr dirty="0" sz="3500" spc="-375">
                <a:solidFill>
                  <a:srgbClr val="1C1C1F"/>
                </a:solidFill>
                <a:latin typeface="Trebuchet MS"/>
                <a:cs typeface="Trebuchet MS"/>
              </a:rPr>
              <a:t>or</a:t>
            </a:r>
            <a:r>
              <a:rPr dirty="0" sz="3500" spc="-30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385">
                <a:solidFill>
                  <a:srgbClr val="1C1C1F"/>
                </a:solidFill>
                <a:latin typeface="Trebuchet MS"/>
                <a:cs typeface="Trebuchet MS"/>
              </a:rPr>
              <a:t>healthcare</a:t>
            </a:r>
            <a:r>
              <a:rPr dirty="0" sz="3500" spc="-29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500" spc="-420">
                <a:solidFill>
                  <a:srgbClr val="1C1C1F"/>
                </a:solidFill>
                <a:latin typeface="Trebuchet MS"/>
                <a:cs typeface="Trebuchet MS"/>
              </a:rPr>
              <a:t>settings</a:t>
            </a:r>
            <a:r>
              <a:rPr dirty="0" sz="3000" spc="-420">
                <a:solidFill>
                  <a:srgbClr val="1C1C1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500" spc="-290">
                <a:solidFill>
                  <a:srgbClr val="1C1C1F"/>
                </a:solidFill>
                <a:latin typeface="Trebuchet MS"/>
                <a:cs typeface="Trebuchet MS"/>
              </a:rPr>
              <a:t>(</a:t>
            </a:r>
            <a:r>
              <a:rPr dirty="0" sz="2900" spc="-290">
                <a:solidFill>
                  <a:srgbClr val="1C1C1F"/>
                </a:solidFill>
                <a:latin typeface="Trebuchet MS"/>
                <a:cs typeface="Trebuchet MS"/>
              </a:rPr>
              <a:t>Source</a:t>
            </a:r>
            <a:r>
              <a:rPr dirty="0" sz="2500" spc="-290">
                <a:solidFill>
                  <a:srgbClr val="1C1C1F"/>
                </a:solidFill>
                <a:latin typeface="Trebuchet MS"/>
                <a:cs typeface="Trebuchet MS"/>
              </a:rPr>
              <a:t>:</a:t>
            </a:r>
            <a:r>
              <a:rPr dirty="0" sz="2500" spc="-11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u="sng" sz="2900" spc="-27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National</a:t>
            </a:r>
            <a:r>
              <a:rPr dirty="0" u="sng" sz="2900" spc="-229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sng" sz="2900" spc="-30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Centre</a:t>
            </a:r>
            <a:r>
              <a:rPr dirty="0" u="sng" sz="2900" spc="-229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sng" sz="2900" spc="-32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for</a:t>
            </a:r>
            <a:r>
              <a:rPr dirty="0" u="sng" sz="2900" spc="-229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sng" sz="2900" spc="-270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Creative</a:t>
            </a:r>
            <a:r>
              <a:rPr dirty="0" u="sng" sz="2900" spc="-23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sng" sz="2900" spc="-310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4"/>
              </a:rPr>
              <a:t>Health</a:t>
            </a:r>
            <a:r>
              <a:rPr dirty="0" sz="2500" spc="-310">
                <a:solidFill>
                  <a:srgbClr val="1C1C1F"/>
                </a:solidFill>
                <a:latin typeface="Trebuchet MS"/>
                <a:cs typeface="Trebuchet MS"/>
              </a:rPr>
              <a:t>)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784393"/>
            <a:ext cx="8335645" cy="1690370"/>
          </a:xfrm>
          <a:prstGeom prst="rect"/>
        </p:spPr>
        <p:txBody>
          <a:bodyPr wrap="square" lIns="0" tIns="247650" rIns="0" bIns="0" rtlCol="0" vert="horz">
            <a:spAutoFit/>
          </a:bodyPr>
          <a:lstStyle/>
          <a:p>
            <a:pPr marL="12700" marR="5080">
              <a:lnSpc>
                <a:spcPct val="75600"/>
              </a:lnSpc>
              <a:spcBef>
                <a:spcPts val="1950"/>
              </a:spcBef>
            </a:pPr>
            <a:r>
              <a:rPr dirty="0" sz="6200" spc="-894">
                <a:solidFill>
                  <a:srgbClr val="E60087"/>
                </a:solidFill>
                <a:latin typeface="Tahoma"/>
                <a:cs typeface="Tahoma"/>
              </a:rPr>
              <a:t>How</a:t>
            </a:r>
            <a:r>
              <a:rPr dirty="0" sz="6200" spc="-295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z="6200" spc="-710">
                <a:solidFill>
                  <a:srgbClr val="E60087"/>
                </a:solidFill>
                <a:latin typeface="Tahoma"/>
                <a:cs typeface="Tahoma"/>
              </a:rPr>
              <a:t>does</a:t>
            </a:r>
            <a:r>
              <a:rPr dirty="0" sz="6200" spc="-290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z="6200" spc="-515">
                <a:solidFill>
                  <a:srgbClr val="E60087"/>
                </a:solidFill>
                <a:latin typeface="Tahoma"/>
                <a:cs typeface="Tahoma"/>
              </a:rPr>
              <a:t>creative</a:t>
            </a:r>
            <a:r>
              <a:rPr dirty="0" sz="6200" spc="-290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z="6200" spc="-615">
                <a:solidFill>
                  <a:srgbClr val="E60087"/>
                </a:solidFill>
                <a:latin typeface="Tahoma"/>
                <a:cs typeface="Tahoma"/>
              </a:rPr>
              <a:t>health </a:t>
            </a:r>
            <a:r>
              <a:rPr dirty="0" sz="6200" spc="-455">
                <a:solidFill>
                  <a:srgbClr val="E60087"/>
                </a:solidFill>
                <a:latin typeface="Tahoma"/>
                <a:cs typeface="Tahoma"/>
              </a:rPr>
              <a:t>tackle</a:t>
            </a:r>
            <a:r>
              <a:rPr dirty="0" sz="6200" spc="-305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z="6200" spc="-635">
                <a:solidFill>
                  <a:srgbClr val="E60087"/>
                </a:solidFill>
                <a:latin typeface="Tahoma"/>
                <a:cs typeface="Tahoma"/>
              </a:rPr>
              <a:t>loneliness</a:t>
            </a:r>
            <a:r>
              <a:rPr dirty="0" sz="5800" spc="-635">
                <a:solidFill>
                  <a:srgbClr val="E60087"/>
                </a:solidFill>
                <a:latin typeface="Verdana"/>
                <a:cs typeface="Verdana"/>
              </a:rPr>
              <a:t>?</a:t>
            </a:r>
            <a:endParaRPr sz="5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0305" y="146"/>
            <a:ext cx="3937567" cy="282759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4052" y="2917849"/>
            <a:ext cx="8905874" cy="1828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47688"/>
            <a:ext cx="8970645" cy="1049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308850" algn="l"/>
              </a:tabLst>
            </a:pPr>
            <a:r>
              <a:rPr dirty="0" spc="-844">
                <a:solidFill>
                  <a:srgbClr val="E60087"/>
                </a:solidFill>
              </a:rPr>
              <a:t>Case</a:t>
            </a:r>
            <a:r>
              <a:rPr dirty="0" spc="-335">
                <a:solidFill>
                  <a:srgbClr val="E60087"/>
                </a:solidFill>
              </a:rPr>
              <a:t> </a:t>
            </a:r>
            <a:r>
              <a:rPr dirty="0" spc="-760">
                <a:solidFill>
                  <a:srgbClr val="E60087"/>
                </a:solidFill>
              </a:rPr>
              <a:t>Study</a:t>
            </a:r>
            <a:r>
              <a:rPr dirty="0" sz="5050" spc="-760">
                <a:solidFill>
                  <a:srgbClr val="E60087"/>
                </a:solidFill>
                <a:latin typeface="Tahoma"/>
                <a:cs typeface="Tahoma"/>
              </a:rPr>
              <a:t>:</a:t>
            </a:r>
            <a:r>
              <a:rPr dirty="0" sz="5050" spc="50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pc="-875">
                <a:solidFill>
                  <a:srgbClr val="E60087"/>
                </a:solidFill>
              </a:rPr>
              <a:t>Frame</a:t>
            </a:r>
            <a:r>
              <a:rPr dirty="0" spc="-330">
                <a:solidFill>
                  <a:srgbClr val="E60087"/>
                </a:solidFill>
              </a:rPr>
              <a:t> </a:t>
            </a:r>
            <a:r>
              <a:rPr dirty="0" spc="-660">
                <a:solidFill>
                  <a:srgbClr val="E60087"/>
                </a:solidFill>
              </a:rPr>
              <a:t>of</a:t>
            </a:r>
            <a:r>
              <a:rPr dirty="0">
                <a:solidFill>
                  <a:srgbClr val="E60087"/>
                </a:solidFill>
              </a:rPr>
              <a:t>	</a:t>
            </a:r>
            <a:r>
              <a:rPr dirty="0" spc="-705">
                <a:solidFill>
                  <a:srgbClr val="E60087"/>
                </a:solidFill>
              </a:rPr>
              <a:t>Mind</a:t>
            </a:r>
            <a:endParaRPr sz="505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999" y="2860699"/>
            <a:ext cx="95250" cy="952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16000" y="1403396"/>
            <a:ext cx="14949805" cy="3499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795"/>
              </a:lnSpc>
              <a:spcBef>
                <a:spcPts val="105"/>
              </a:spcBef>
            </a:pPr>
            <a:r>
              <a:rPr dirty="0" sz="2650" spc="-350" b="1">
                <a:latin typeface="Arial"/>
                <a:cs typeface="Arial"/>
              </a:rPr>
              <a:t>Frames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29" b="1">
                <a:latin typeface="Arial"/>
                <a:cs typeface="Arial"/>
              </a:rPr>
              <a:t>of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35" b="1">
                <a:latin typeface="Arial"/>
                <a:cs typeface="Arial"/>
              </a:rPr>
              <a:t>Mind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60" b="1">
                <a:latin typeface="Arial"/>
                <a:cs typeface="Arial"/>
              </a:rPr>
              <a:t>work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15" b="1">
                <a:latin typeface="Arial"/>
                <a:cs typeface="Arial"/>
              </a:rPr>
              <a:t>in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40" b="1">
                <a:latin typeface="Arial"/>
                <a:cs typeface="Arial"/>
              </a:rPr>
              <a:t>partnership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00" b="1">
                <a:latin typeface="Arial"/>
                <a:cs typeface="Arial"/>
              </a:rPr>
              <a:t>with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Newham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25" b="1">
                <a:latin typeface="Arial"/>
                <a:cs typeface="Arial"/>
              </a:rPr>
              <a:t>Council</a:t>
            </a:r>
            <a:r>
              <a:rPr dirty="0" sz="2000" spc="-225">
                <a:latin typeface="Arial Black"/>
                <a:cs typeface="Arial Black"/>
              </a:rPr>
              <a:t>,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650" spc="-310" b="1">
                <a:latin typeface="Arial"/>
                <a:cs typeface="Arial"/>
              </a:rPr>
              <a:t>Community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80" b="1">
                <a:latin typeface="Arial"/>
                <a:cs typeface="Arial"/>
              </a:rPr>
              <a:t>Neighbourhoods</a:t>
            </a:r>
            <a:r>
              <a:rPr dirty="0" sz="2000" spc="-280">
                <a:latin typeface="Arial Black"/>
                <a:cs typeface="Arial Black"/>
              </a:rPr>
              <a:t>,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650" spc="-295" b="1">
                <a:latin typeface="Arial"/>
                <a:cs typeface="Arial"/>
              </a:rPr>
              <a:t>community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link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ct val="75800"/>
              </a:lnSpc>
              <a:spcBef>
                <a:spcPts val="385"/>
              </a:spcBef>
            </a:pPr>
            <a:r>
              <a:rPr dirty="0" sz="2650" spc="-290" b="1">
                <a:latin typeface="Arial"/>
                <a:cs typeface="Arial"/>
              </a:rPr>
              <a:t>workers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and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40" b="1">
                <a:latin typeface="Arial"/>
                <a:cs typeface="Arial"/>
              </a:rPr>
              <a:t>social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prescribers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20" b="1">
                <a:latin typeface="Arial"/>
                <a:cs typeface="Arial"/>
              </a:rPr>
              <a:t>enabling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470" b="1">
                <a:latin typeface="Arial"/>
                <a:cs typeface="Arial"/>
              </a:rPr>
              <a:t>us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00" b="1">
                <a:latin typeface="Arial"/>
                <a:cs typeface="Arial"/>
              </a:rPr>
              <a:t>to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25" b="1">
                <a:latin typeface="Arial"/>
                <a:cs typeface="Arial"/>
              </a:rPr>
              <a:t>reach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and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95" b="1">
                <a:latin typeface="Arial"/>
                <a:cs typeface="Arial"/>
              </a:rPr>
              <a:t>support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residents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04" b="1">
                <a:latin typeface="Arial"/>
                <a:cs typeface="Arial"/>
              </a:rPr>
              <a:t>experiencing</a:t>
            </a:r>
            <a:r>
              <a:rPr dirty="0" sz="2000" spc="-204">
                <a:latin typeface="Arial Black"/>
                <a:cs typeface="Arial Black"/>
              </a:rPr>
              <a:t>,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650" spc="-240" b="1">
                <a:latin typeface="Arial"/>
                <a:cs typeface="Arial"/>
              </a:rPr>
              <a:t>social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04" b="1">
                <a:latin typeface="Arial"/>
                <a:cs typeface="Arial"/>
              </a:rPr>
              <a:t>isolation</a:t>
            </a:r>
            <a:r>
              <a:rPr dirty="0" sz="2000" spc="-204">
                <a:latin typeface="Arial Black"/>
                <a:cs typeface="Arial Black"/>
              </a:rPr>
              <a:t>,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650" spc="-45" b="1">
                <a:latin typeface="Arial"/>
                <a:cs typeface="Arial"/>
              </a:rPr>
              <a:t>anxiety </a:t>
            </a:r>
            <a:r>
              <a:rPr dirty="0" sz="2650" spc="-254" b="1">
                <a:latin typeface="Arial"/>
                <a:cs typeface="Arial"/>
              </a:rPr>
              <a:t>and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195" b="1">
                <a:latin typeface="Arial"/>
                <a:cs typeface="Arial"/>
              </a:rPr>
              <a:t>health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110" b="1">
                <a:latin typeface="Arial"/>
                <a:cs typeface="Arial"/>
              </a:rPr>
              <a:t>inequalities</a:t>
            </a:r>
            <a:r>
              <a:rPr dirty="0" sz="2000" spc="-110"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  <a:p>
            <a:pPr marL="123825" marR="7609840">
              <a:lnSpc>
                <a:spcPct val="70900"/>
              </a:lnSpc>
              <a:spcBef>
                <a:spcPts val="2235"/>
              </a:spcBef>
            </a:pPr>
            <a:r>
              <a:rPr dirty="0" sz="3350" spc="-335">
                <a:latin typeface="Trebuchet MS"/>
                <a:cs typeface="Trebuchet MS"/>
              </a:rPr>
              <a:t>50</a:t>
            </a:r>
            <a:r>
              <a:rPr dirty="0" sz="2700" spc="-335">
                <a:latin typeface="Arial MT"/>
                <a:cs typeface="Arial MT"/>
              </a:rPr>
              <a:t>%</a:t>
            </a:r>
            <a:r>
              <a:rPr dirty="0" sz="2700" spc="-20">
                <a:latin typeface="Arial MT"/>
                <a:cs typeface="Arial MT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of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34">
                <a:latin typeface="Trebuchet MS"/>
                <a:cs typeface="Trebuchet MS"/>
              </a:rPr>
              <a:t>the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50">
                <a:latin typeface="Trebuchet MS"/>
                <a:cs typeface="Trebuchet MS"/>
              </a:rPr>
              <a:t>steering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30">
                <a:latin typeface="Trebuchet MS"/>
                <a:cs typeface="Trebuchet MS"/>
              </a:rPr>
              <a:t>group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09">
                <a:latin typeface="Trebuchet MS"/>
                <a:cs typeface="Trebuchet MS"/>
              </a:rPr>
              <a:t>were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65">
                <a:latin typeface="Trebuchet MS"/>
                <a:cs typeface="Trebuchet MS"/>
              </a:rPr>
              <a:t>referred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by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15">
                <a:latin typeface="Trebuchet MS"/>
                <a:cs typeface="Trebuchet MS"/>
              </a:rPr>
              <a:t>their </a:t>
            </a:r>
            <a:r>
              <a:rPr dirty="0" sz="3350" spc="-290">
                <a:latin typeface="Trebuchet MS"/>
                <a:cs typeface="Trebuchet MS"/>
              </a:rPr>
              <a:t>GP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50">
                <a:latin typeface="Trebuchet MS"/>
                <a:cs typeface="Trebuchet MS"/>
              </a:rPr>
              <a:t>or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65">
                <a:latin typeface="Trebuchet MS"/>
                <a:cs typeface="Trebuchet MS"/>
              </a:rPr>
              <a:t>Community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59">
                <a:latin typeface="Trebuchet MS"/>
                <a:cs typeface="Trebuchet MS"/>
              </a:rPr>
              <a:t>Link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09">
                <a:latin typeface="Trebuchet MS"/>
                <a:cs typeface="Trebuchet MS"/>
              </a:rPr>
              <a:t>worker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50">
                <a:latin typeface="Trebuchet MS"/>
                <a:cs typeface="Trebuchet MS"/>
              </a:rPr>
              <a:t>experienced </a:t>
            </a:r>
            <a:r>
              <a:rPr dirty="0" sz="3350" spc="-434">
                <a:latin typeface="Trebuchet MS"/>
                <a:cs typeface="Trebuchet MS"/>
              </a:rPr>
              <a:t>mental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95">
                <a:latin typeface="Trebuchet MS"/>
                <a:cs typeface="Trebuchet MS"/>
              </a:rPr>
              <a:t>health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70">
                <a:latin typeface="Trebuchet MS"/>
                <a:cs typeface="Trebuchet MS"/>
              </a:rPr>
              <a:t>issues</a:t>
            </a:r>
            <a:r>
              <a:rPr dirty="0" sz="2700" spc="-370">
                <a:latin typeface="Arial MT"/>
                <a:cs typeface="Arial MT"/>
              </a:rPr>
              <a:t>,</a:t>
            </a:r>
            <a:r>
              <a:rPr dirty="0" sz="2700" spc="-20">
                <a:latin typeface="Arial MT"/>
                <a:cs typeface="Arial MT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long</a:t>
            </a:r>
            <a:r>
              <a:rPr dirty="0" sz="3350" spc="-270">
                <a:latin typeface="Trebuchet MS"/>
                <a:cs typeface="Trebuchet MS"/>
              </a:rPr>
              <a:t> </a:t>
            </a:r>
            <a:r>
              <a:rPr dirty="0" sz="3350" spc="-495">
                <a:latin typeface="Trebuchet MS"/>
                <a:cs typeface="Trebuchet MS"/>
              </a:rPr>
              <a:t>term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95">
                <a:latin typeface="Trebuchet MS"/>
                <a:cs typeface="Trebuchet MS"/>
              </a:rPr>
              <a:t>health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conditions</a:t>
            </a:r>
            <a:r>
              <a:rPr dirty="0" sz="2700" spc="-355">
                <a:latin typeface="Arial MT"/>
                <a:cs typeface="Arial MT"/>
              </a:rPr>
              <a:t>,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290">
                <a:latin typeface="Trebuchet MS"/>
                <a:cs typeface="Trebuchet MS"/>
              </a:rPr>
              <a:t>social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35">
                <a:latin typeface="Trebuchet MS"/>
                <a:cs typeface="Trebuchet MS"/>
              </a:rPr>
              <a:t>isolation</a:t>
            </a:r>
            <a:r>
              <a:rPr dirty="0" sz="2700" spc="-335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  <a:p>
            <a:pPr marL="123825" marR="8164195">
              <a:lnSpc>
                <a:spcPct val="70900"/>
              </a:lnSpc>
            </a:pPr>
            <a:r>
              <a:rPr dirty="0" sz="3350" spc="-305">
                <a:latin typeface="Trebuchet MS"/>
                <a:cs typeface="Trebuchet MS"/>
              </a:rPr>
              <a:t>90</a:t>
            </a:r>
            <a:r>
              <a:rPr dirty="0" sz="2700" spc="-305">
                <a:latin typeface="Arial MT"/>
                <a:cs typeface="Arial MT"/>
              </a:rPr>
              <a:t>%</a:t>
            </a:r>
            <a:r>
              <a:rPr dirty="0" sz="2700" spc="-35">
                <a:latin typeface="Arial MT"/>
                <a:cs typeface="Arial MT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of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34">
                <a:latin typeface="Trebuchet MS"/>
                <a:cs typeface="Trebuchet MS"/>
              </a:rPr>
              <a:t>the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50">
                <a:latin typeface="Trebuchet MS"/>
                <a:cs typeface="Trebuchet MS"/>
              </a:rPr>
              <a:t>steering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330">
                <a:latin typeface="Trebuchet MS"/>
                <a:cs typeface="Trebuchet MS"/>
              </a:rPr>
              <a:t>group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65">
                <a:latin typeface="Trebuchet MS"/>
                <a:cs typeface="Trebuchet MS"/>
              </a:rPr>
              <a:t>live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30">
                <a:latin typeface="Trebuchet MS"/>
                <a:cs typeface="Trebuchet MS"/>
              </a:rPr>
              <a:t>alone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25">
                <a:latin typeface="Trebuchet MS"/>
                <a:cs typeface="Trebuchet MS"/>
              </a:rPr>
              <a:t>are </a:t>
            </a:r>
            <a:r>
              <a:rPr dirty="0" sz="3350" spc="-350">
                <a:latin typeface="Trebuchet MS"/>
                <a:cs typeface="Trebuchet MS"/>
              </a:rPr>
              <a:t>adversely</a:t>
            </a:r>
            <a:r>
              <a:rPr dirty="0" sz="3350" spc="-254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impacted</a:t>
            </a:r>
            <a:r>
              <a:rPr dirty="0" sz="3350" spc="-254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by</a:t>
            </a:r>
            <a:r>
              <a:rPr dirty="0" sz="3350" spc="-254">
                <a:latin typeface="Trebuchet MS"/>
                <a:cs typeface="Trebuchet MS"/>
              </a:rPr>
              <a:t> </a:t>
            </a:r>
            <a:r>
              <a:rPr dirty="0" sz="3350" spc="-245">
                <a:latin typeface="Trebuchet MS"/>
                <a:cs typeface="Trebuchet MS"/>
              </a:rPr>
              <a:t>cost</a:t>
            </a:r>
            <a:r>
              <a:rPr dirty="0" sz="2700" spc="-245">
                <a:latin typeface="Arial MT"/>
                <a:cs typeface="Arial MT"/>
              </a:rPr>
              <a:t>-</a:t>
            </a:r>
            <a:r>
              <a:rPr dirty="0" sz="3350" spc="-185">
                <a:latin typeface="Trebuchet MS"/>
                <a:cs typeface="Trebuchet MS"/>
              </a:rPr>
              <a:t>of</a:t>
            </a:r>
            <a:r>
              <a:rPr dirty="0" sz="2700" spc="-185">
                <a:latin typeface="Arial MT"/>
                <a:cs typeface="Arial MT"/>
              </a:rPr>
              <a:t>-</a:t>
            </a:r>
            <a:r>
              <a:rPr dirty="0" sz="3350" spc="-260">
                <a:latin typeface="Trebuchet MS"/>
                <a:cs typeface="Trebuchet MS"/>
              </a:rPr>
              <a:t>living</a:t>
            </a:r>
            <a:r>
              <a:rPr dirty="0" sz="2700" spc="-260">
                <a:latin typeface="Arial MT"/>
                <a:cs typeface="Arial MT"/>
              </a:rPr>
              <a:t>-</a:t>
            </a:r>
            <a:r>
              <a:rPr dirty="0" sz="3350" spc="-320">
                <a:latin typeface="Trebuchet MS"/>
                <a:cs typeface="Trebuchet MS"/>
              </a:rPr>
              <a:t>crisis</a:t>
            </a:r>
            <a:r>
              <a:rPr dirty="0" sz="2700" spc="-320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999" y="4308499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324" y="5727724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324" y="6584974"/>
            <a:ext cx="76200" cy="76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324" y="7727974"/>
            <a:ext cx="76200" cy="761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324" y="8585224"/>
            <a:ext cx="76200" cy="761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324" y="9442473"/>
            <a:ext cx="76200" cy="7619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09600" y="5109272"/>
            <a:ext cx="7786370" cy="4804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95"/>
              </a:lnSpc>
              <a:spcBef>
                <a:spcPts val="95"/>
              </a:spcBef>
            </a:pPr>
            <a:r>
              <a:rPr dirty="0" sz="3200" spc="-545" b="1"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  <a:p>
            <a:pPr marL="422275" marR="13970">
              <a:lnSpc>
                <a:spcPct val="70800"/>
              </a:lnSpc>
              <a:spcBef>
                <a:spcPts val="480"/>
              </a:spcBef>
            </a:pPr>
            <a:r>
              <a:rPr dirty="0" sz="2650" spc="-310">
                <a:latin typeface="Trebuchet MS"/>
                <a:cs typeface="Trebuchet MS"/>
              </a:rPr>
              <a:t>Improved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315">
                <a:latin typeface="Trebuchet MS"/>
                <a:cs typeface="Trebuchet MS"/>
              </a:rPr>
              <a:t>health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350">
                <a:latin typeface="Trebuchet MS"/>
                <a:cs typeface="Trebuchet MS"/>
              </a:rPr>
              <a:t>mental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wellbeing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335">
                <a:latin typeface="Trebuchet MS"/>
                <a:cs typeface="Trebuchet MS"/>
              </a:rPr>
              <a:t>through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90">
                <a:latin typeface="Trebuchet MS"/>
                <a:cs typeface="Trebuchet MS"/>
              </a:rPr>
              <a:t>engagement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335">
                <a:latin typeface="Trebuchet MS"/>
                <a:cs typeface="Trebuchet MS"/>
              </a:rPr>
              <a:t>in </a:t>
            </a:r>
            <a:r>
              <a:rPr dirty="0" sz="2650" spc="-320">
                <a:latin typeface="Trebuchet MS"/>
                <a:cs typeface="Trebuchet MS"/>
              </a:rPr>
              <a:t>meaningful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65">
                <a:latin typeface="Trebuchet MS"/>
                <a:cs typeface="Trebuchet MS"/>
              </a:rPr>
              <a:t>creative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40">
                <a:latin typeface="Trebuchet MS"/>
                <a:cs typeface="Trebuchet MS"/>
              </a:rPr>
              <a:t>practical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29">
                <a:latin typeface="Trebuchet MS"/>
                <a:cs typeface="Trebuchet MS"/>
              </a:rPr>
              <a:t>digital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195">
                <a:latin typeface="Trebuchet MS"/>
                <a:cs typeface="Trebuchet MS"/>
              </a:rPr>
              <a:t>life</a:t>
            </a:r>
            <a:r>
              <a:rPr dirty="0" sz="2100" spc="-195">
                <a:latin typeface="Arial MT"/>
                <a:cs typeface="Arial MT"/>
              </a:rPr>
              <a:t>-</a:t>
            </a:r>
            <a:r>
              <a:rPr dirty="0" sz="2650" spc="-285">
                <a:latin typeface="Trebuchet MS"/>
                <a:cs typeface="Trebuchet MS"/>
              </a:rPr>
              <a:t>skills</a:t>
            </a:r>
            <a:r>
              <a:rPr dirty="0" sz="2100" spc="-285">
                <a:latin typeface="Arial MT"/>
                <a:cs typeface="Arial MT"/>
              </a:rPr>
              <a:t>,</a:t>
            </a:r>
            <a:r>
              <a:rPr dirty="0" sz="2100" spc="15">
                <a:latin typeface="Arial MT"/>
                <a:cs typeface="Arial MT"/>
              </a:rPr>
              <a:t> </a:t>
            </a:r>
            <a:r>
              <a:rPr dirty="0" sz="2650" spc="-265">
                <a:latin typeface="Trebuchet MS"/>
                <a:cs typeface="Trebuchet MS"/>
              </a:rPr>
              <a:t>enabling </a:t>
            </a:r>
            <a:r>
              <a:rPr dirty="0" sz="2650" spc="-280">
                <a:latin typeface="Trebuchet MS"/>
                <a:cs typeface="Trebuchet MS"/>
              </a:rPr>
              <a:t>positive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life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changes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20">
                <a:latin typeface="Trebuchet MS"/>
                <a:cs typeface="Trebuchet MS"/>
              </a:rPr>
              <a:t>self</a:t>
            </a:r>
            <a:r>
              <a:rPr dirty="0" sz="2100" spc="-220">
                <a:latin typeface="Arial MT"/>
                <a:cs typeface="Arial MT"/>
              </a:rPr>
              <a:t>-</a:t>
            </a:r>
            <a:r>
              <a:rPr dirty="0" sz="2650" spc="-105">
                <a:latin typeface="Trebuchet MS"/>
                <a:cs typeface="Trebuchet MS"/>
              </a:rPr>
              <a:t>advocacy</a:t>
            </a:r>
            <a:r>
              <a:rPr dirty="0" sz="2100" spc="-105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422275">
              <a:lnSpc>
                <a:spcPts val="1785"/>
              </a:lnSpc>
            </a:pPr>
            <a:r>
              <a:rPr dirty="0" sz="2650" spc="-290">
                <a:latin typeface="Trebuchet MS"/>
                <a:cs typeface="Trebuchet MS"/>
              </a:rPr>
              <a:t>Reduced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40">
                <a:latin typeface="Trebuchet MS"/>
                <a:cs typeface="Trebuchet MS"/>
              </a:rPr>
              <a:t>social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70">
                <a:latin typeface="Trebuchet MS"/>
                <a:cs typeface="Trebuchet MS"/>
              </a:rPr>
              <a:t>isolation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300">
                <a:latin typeface="Trebuchet MS"/>
                <a:cs typeface="Trebuchet MS"/>
              </a:rPr>
              <a:t>loneliness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70">
                <a:latin typeface="Trebuchet MS"/>
                <a:cs typeface="Trebuchet MS"/>
              </a:rPr>
              <a:t>with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05">
                <a:latin typeface="Trebuchet MS"/>
                <a:cs typeface="Trebuchet MS"/>
              </a:rPr>
              <a:t>examples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of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400">
                <a:latin typeface="Trebuchet MS"/>
                <a:cs typeface="Trebuchet MS"/>
              </a:rPr>
              <a:t>new</a:t>
            </a:r>
            <a:endParaRPr sz="2650">
              <a:latin typeface="Trebuchet MS"/>
              <a:cs typeface="Trebuchet MS"/>
            </a:endParaRPr>
          </a:p>
          <a:p>
            <a:pPr marL="422275" marR="34925">
              <a:lnSpc>
                <a:spcPct val="70800"/>
              </a:lnSpc>
              <a:spcBef>
                <a:spcPts val="465"/>
              </a:spcBef>
            </a:pPr>
            <a:r>
              <a:rPr dirty="0" sz="2650" spc="-295">
                <a:latin typeface="Trebuchet MS"/>
                <a:cs typeface="Trebuchet MS"/>
              </a:rPr>
              <a:t>friendships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310">
                <a:latin typeface="Trebuchet MS"/>
                <a:cs typeface="Trebuchet MS"/>
              </a:rPr>
              <a:t>made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130">
                <a:latin typeface="Trebuchet MS"/>
                <a:cs typeface="Trebuchet MS"/>
              </a:rPr>
              <a:t>a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70">
                <a:latin typeface="Trebuchet MS"/>
                <a:cs typeface="Trebuchet MS"/>
              </a:rPr>
              <a:t>peer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00">
                <a:latin typeface="Trebuchet MS"/>
                <a:cs typeface="Trebuchet MS"/>
              </a:rPr>
              <a:t>support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320">
                <a:latin typeface="Trebuchet MS"/>
                <a:cs typeface="Trebuchet MS"/>
              </a:rPr>
              <a:t>network</a:t>
            </a:r>
            <a:r>
              <a:rPr dirty="0" sz="2100" spc="-320">
                <a:latin typeface="Arial MT"/>
                <a:cs typeface="Arial MT"/>
              </a:rPr>
              <a:t>.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650" spc="-315">
                <a:latin typeface="Trebuchet MS"/>
                <a:cs typeface="Trebuchet MS"/>
              </a:rPr>
              <a:t>PNP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20">
                <a:latin typeface="Trebuchet MS"/>
                <a:cs typeface="Trebuchet MS"/>
              </a:rPr>
              <a:t>Whats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305">
                <a:latin typeface="Trebuchet MS"/>
                <a:cs typeface="Trebuchet MS"/>
              </a:rPr>
              <a:t>App </a:t>
            </a:r>
            <a:r>
              <a:rPr dirty="0" sz="2650" spc="-265">
                <a:latin typeface="Trebuchet MS"/>
                <a:cs typeface="Trebuchet MS"/>
              </a:rPr>
              <a:t>group</a:t>
            </a:r>
            <a:r>
              <a:rPr dirty="0" sz="2650" spc="-225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keep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participants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85">
                <a:latin typeface="Trebuchet MS"/>
                <a:cs typeface="Trebuchet MS"/>
              </a:rPr>
              <a:t>connected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270">
                <a:latin typeface="Trebuchet MS"/>
                <a:cs typeface="Trebuchet MS"/>
              </a:rPr>
              <a:t>provides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90">
                <a:latin typeface="Trebuchet MS"/>
                <a:cs typeface="Trebuchet MS"/>
              </a:rPr>
              <a:t>an </a:t>
            </a:r>
            <a:r>
              <a:rPr dirty="0" sz="2650" spc="-315">
                <a:latin typeface="Trebuchet MS"/>
                <a:cs typeface="Trebuchet MS"/>
              </a:rPr>
              <a:t>information</a:t>
            </a:r>
            <a:r>
              <a:rPr dirty="0" sz="2650" spc="-225">
                <a:latin typeface="Trebuchet MS"/>
                <a:cs typeface="Trebuchet MS"/>
              </a:rPr>
              <a:t> </a:t>
            </a:r>
            <a:r>
              <a:rPr dirty="0" sz="2650" spc="-265">
                <a:latin typeface="Trebuchet MS"/>
                <a:cs typeface="Trebuchet MS"/>
              </a:rPr>
              <a:t>sharing</a:t>
            </a:r>
            <a:r>
              <a:rPr dirty="0" sz="2650" spc="-225">
                <a:latin typeface="Trebuchet MS"/>
                <a:cs typeface="Trebuchet MS"/>
              </a:rPr>
              <a:t> </a:t>
            </a:r>
            <a:r>
              <a:rPr dirty="0" sz="2650" spc="-305">
                <a:latin typeface="Trebuchet MS"/>
                <a:cs typeface="Trebuchet MS"/>
              </a:rPr>
              <a:t>platform</a:t>
            </a:r>
            <a:r>
              <a:rPr dirty="0" sz="2100" spc="-305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422275">
              <a:lnSpc>
                <a:spcPts val="1785"/>
              </a:lnSpc>
            </a:pPr>
            <a:r>
              <a:rPr dirty="0" sz="2650" spc="-270">
                <a:latin typeface="Trebuchet MS"/>
                <a:cs typeface="Trebuchet MS"/>
              </a:rPr>
              <a:t>Participants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85">
                <a:latin typeface="Trebuchet MS"/>
                <a:cs typeface="Trebuchet MS"/>
              </a:rPr>
              <a:t>connected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305">
                <a:latin typeface="Trebuchet MS"/>
                <a:cs typeface="Trebuchet MS"/>
              </a:rPr>
              <a:t>to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vital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275">
                <a:latin typeface="Trebuchet MS"/>
                <a:cs typeface="Trebuchet MS"/>
              </a:rPr>
              <a:t>services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370">
                <a:latin typeface="Trebuchet MS"/>
                <a:cs typeface="Trebuchet MS"/>
              </a:rPr>
              <a:t>with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270">
                <a:latin typeface="Trebuchet MS"/>
                <a:cs typeface="Trebuchet MS"/>
              </a:rPr>
              <a:t>increased</a:t>
            </a:r>
            <a:endParaRPr sz="2650">
              <a:latin typeface="Trebuchet MS"/>
              <a:cs typeface="Trebuchet MS"/>
            </a:endParaRPr>
          </a:p>
          <a:p>
            <a:pPr marL="422275" marR="607060">
              <a:lnSpc>
                <a:spcPct val="70800"/>
              </a:lnSpc>
              <a:spcBef>
                <a:spcPts val="465"/>
              </a:spcBef>
            </a:pPr>
            <a:r>
              <a:rPr dirty="0" sz="2650" spc="-295">
                <a:latin typeface="Trebuchet MS"/>
                <a:cs typeface="Trebuchet MS"/>
              </a:rPr>
              <a:t>understanding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of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40">
                <a:latin typeface="Trebuchet MS"/>
                <a:cs typeface="Trebuchet MS"/>
              </a:rPr>
              <a:t>local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90">
                <a:latin typeface="Trebuchet MS"/>
                <a:cs typeface="Trebuchet MS"/>
              </a:rPr>
              <a:t>pathways</a:t>
            </a:r>
            <a:r>
              <a:rPr dirty="0" sz="2100" spc="-290">
                <a:latin typeface="Arial MT"/>
                <a:cs typeface="Arial MT"/>
              </a:rPr>
              <a:t>,</a:t>
            </a:r>
            <a:r>
              <a:rPr dirty="0" sz="2100" spc="15">
                <a:latin typeface="Arial MT"/>
                <a:cs typeface="Arial MT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supporting</a:t>
            </a:r>
            <a:r>
              <a:rPr dirty="0" sz="2650" spc="-190">
                <a:latin typeface="Trebuchet MS"/>
                <a:cs typeface="Trebuchet MS"/>
              </a:rPr>
              <a:t> </a:t>
            </a:r>
            <a:r>
              <a:rPr dirty="0" sz="2650" spc="-275">
                <a:latin typeface="Trebuchet MS"/>
                <a:cs typeface="Trebuchet MS"/>
              </a:rPr>
              <a:t>services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70">
                <a:latin typeface="Trebuchet MS"/>
                <a:cs typeface="Trebuchet MS"/>
              </a:rPr>
              <a:t>and </a:t>
            </a:r>
            <a:r>
              <a:rPr dirty="0" sz="2650" spc="-300">
                <a:latin typeface="Trebuchet MS"/>
                <a:cs typeface="Trebuchet MS"/>
              </a:rPr>
              <a:t>materials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100">
                <a:latin typeface="Arial MT"/>
                <a:cs typeface="Arial MT"/>
              </a:rPr>
              <a:t>–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650" spc="-275">
                <a:latin typeface="Trebuchet MS"/>
                <a:cs typeface="Trebuchet MS"/>
              </a:rPr>
              <a:t>mitigating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295">
                <a:latin typeface="Trebuchet MS"/>
                <a:cs typeface="Trebuchet MS"/>
              </a:rPr>
              <a:t>impact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of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200">
                <a:latin typeface="Trebuchet MS"/>
                <a:cs typeface="Trebuchet MS"/>
              </a:rPr>
              <a:t>cost</a:t>
            </a:r>
            <a:r>
              <a:rPr dirty="0" sz="2100" spc="-200">
                <a:latin typeface="Arial MT"/>
                <a:cs typeface="Arial MT"/>
              </a:rPr>
              <a:t>-</a:t>
            </a:r>
            <a:r>
              <a:rPr dirty="0" sz="2650" spc="-145">
                <a:latin typeface="Trebuchet MS"/>
                <a:cs typeface="Trebuchet MS"/>
              </a:rPr>
              <a:t>of</a:t>
            </a:r>
            <a:r>
              <a:rPr dirty="0" sz="2100" spc="-145">
                <a:latin typeface="Arial MT"/>
                <a:cs typeface="Arial MT"/>
              </a:rPr>
              <a:t>-</a:t>
            </a:r>
            <a:r>
              <a:rPr dirty="0" sz="2650" spc="-265">
                <a:latin typeface="Trebuchet MS"/>
                <a:cs typeface="Trebuchet MS"/>
              </a:rPr>
              <a:t>living</a:t>
            </a:r>
            <a:r>
              <a:rPr dirty="0" sz="2650" spc="-204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crisis</a:t>
            </a:r>
            <a:r>
              <a:rPr dirty="0" sz="2100" spc="-65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422275">
              <a:lnSpc>
                <a:spcPts val="1785"/>
              </a:lnSpc>
            </a:pPr>
            <a:r>
              <a:rPr dirty="0" sz="2650" spc="-305">
                <a:latin typeface="Trebuchet MS"/>
                <a:cs typeface="Trebuchet MS"/>
              </a:rPr>
              <a:t>Transferrable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300">
                <a:latin typeface="Trebuchet MS"/>
                <a:cs typeface="Trebuchet MS"/>
              </a:rPr>
              <a:t>skills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300">
                <a:latin typeface="Trebuchet MS"/>
                <a:cs typeface="Trebuchet MS"/>
              </a:rPr>
              <a:t>learnt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providing</a:t>
            </a:r>
            <a:r>
              <a:rPr dirty="0" sz="2650" spc="-195">
                <a:latin typeface="Trebuchet MS"/>
                <a:cs typeface="Trebuchet MS"/>
              </a:rPr>
              <a:t> </a:t>
            </a:r>
            <a:r>
              <a:rPr dirty="0" sz="2650" spc="-225">
                <a:latin typeface="Trebuchet MS"/>
                <a:cs typeface="Trebuchet MS"/>
              </a:rPr>
              <a:t>stepping</a:t>
            </a:r>
            <a:r>
              <a:rPr dirty="0" sz="2100" spc="-225">
                <a:latin typeface="Arial MT"/>
                <a:cs typeface="Arial MT"/>
              </a:rPr>
              <a:t>-</a:t>
            </a:r>
            <a:r>
              <a:rPr dirty="0" sz="2650" spc="-315">
                <a:latin typeface="Trebuchet MS"/>
                <a:cs typeface="Trebuchet MS"/>
              </a:rPr>
              <a:t>stone</a:t>
            </a:r>
            <a:r>
              <a:rPr dirty="0" sz="2650" spc="-200">
                <a:latin typeface="Trebuchet MS"/>
                <a:cs typeface="Trebuchet MS"/>
              </a:rPr>
              <a:t> </a:t>
            </a:r>
            <a:r>
              <a:rPr dirty="0" sz="2650" spc="-330">
                <a:latin typeface="Trebuchet MS"/>
                <a:cs typeface="Trebuchet MS"/>
              </a:rPr>
              <a:t>to</a:t>
            </a:r>
            <a:endParaRPr sz="2650">
              <a:latin typeface="Trebuchet MS"/>
              <a:cs typeface="Trebuchet MS"/>
            </a:endParaRPr>
          </a:p>
          <a:p>
            <a:pPr marL="422275" marR="5080">
              <a:lnSpc>
                <a:spcPct val="70800"/>
              </a:lnSpc>
              <a:spcBef>
                <a:spcPts val="459"/>
              </a:spcBef>
            </a:pPr>
            <a:r>
              <a:rPr dirty="0" sz="2650" spc="-300">
                <a:latin typeface="Trebuchet MS"/>
                <a:cs typeface="Trebuchet MS"/>
              </a:rPr>
              <a:t>volunteering</a:t>
            </a:r>
            <a:r>
              <a:rPr dirty="0" sz="2100" spc="-300">
                <a:latin typeface="Arial MT"/>
                <a:cs typeface="Arial MT"/>
              </a:rPr>
              <a:t>,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650" spc="-345">
                <a:latin typeface="Trebuchet MS"/>
                <a:cs typeface="Trebuchet MS"/>
              </a:rPr>
              <a:t>further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70">
                <a:latin typeface="Trebuchet MS"/>
                <a:cs typeface="Trebuchet MS"/>
              </a:rPr>
              <a:t>education</a:t>
            </a:r>
            <a:r>
              <a:rPr dirty="0" sz="2100" spc="-270">
                <a:latin typeface="Arial MT"/>
                <a:cs typeface="Arial MT"/>
              </a:rPr>
              <a:t>,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650" spc="-260">
                <a:latin typeface="Trebuchet MS"/>
                <a:cs typeface="Trebuchet MS"/>
              </a:rPr>
              <a:t>training</a:t>
            </a:r>
            <a:r>
              <a:rPr dirty="0" sz="2100" spc="-260">
                <a:latin typeface="Arial MT"/>
                <a:cs typeface="Arial MT"/>
              </a:rPr>
              <a:t>,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50">
                <a:latin typeface="Trebuchet MS"/>
                <a:cs typeface="Trebuchet MS"/>
              </a:rPr>
              <a:t>the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340">
                <a:latin typeface="Trebuchet MS"/>
                <a:cs typeface="Trebuchet MS"/>
              </a:rPr>
              <a:t>pursuit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of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400">
                <a:latin typeface="Trebuchet MS"/>
                <a:cs typeface="Trebuchet MS"/>
              </a:rPr>
              <a:t>new </a:t>
            </a:r>
            <a:r>
              <a:rPr dirty="0" sz="2650" spc="-310">
                <a:latin typeface="Trebuchet MS"/>
                <a:cs typeface="Trebuchet MS"/>
              </a:rPr>
              <a:t>interests</a:t>
            </a:r>
            <a:r>
              <a:rPr dirty="0" sz="2100" spc="-31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422275">
              <a:lnSpc>
                <a:spcPts val="1785"/>
              </a:lnSpc>
            </a:pPr>
            <a:r>
              <a:rPr dirty="0" sz="2650" spc="-340">
                <a:latin typeface="Trebuchet MS"/>
                <a:cs typeface="Trebuchet MS"/>
              </a:rPr>
              <a:t>Frames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80">
                <a:latin typeface="Trebuchet MS"/>
                <a:cs typeface="Trebuchet MS"/>
              </a:rPr>
              <a:t>of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50">
                <a:latin typeface="Trebuchet MS"/>
                <a:cs typeface="Trebuchet MS"/>
              </a:rPr>
              <a:t>Mind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95">
                <a:latin typeface="Trebuchet MS"/>
                <a:cs typeface="Trebuchet MS"/>
              </a:rPr>
              <a:t>staff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65">
                <a:latin typeface="Trebuchet MS"/>
                <a:cs typeface="Trebuchet MS"/>
              </a:rPr>
              <a:t>trained</a:t>
            </a:r>
            <a:r>
              <a:rPr dirty="0" sz="2100" spc="-265">
                <a:latin typeface="Arial MT"/>
                <a:cs typeface="Arial MT"/>
              </a:rPr>
              <a:t>,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650" spc="-310">
                <a:latin typeface="Trebuchet MS"/>
                <a:cs typeface="Trebuchet MS"/>
              </a:rPr>
              <a:t>informed</a:t>
            </a:r>
            <a:r>
              <a:rPr dirty="0" sz="2100" spc="-310">
                <a:latin typeface="Arial MT"/>
                <a:cs typeface="Arial MT"/>
              </a:rPr>
              <a:t>,</a:t>
            </a:r>
            <a:r>
              <a:rPr dirty="0" sz="2100">
                <a:latin typeface="Arial MT"/>
                <a:cs typeface="Arial MT"/>
              </a:rPr>
              <a:t> </a:t>
            </a:r>
            <a:r>
              <a:rPr dirty="0" sz="2650" spc="-254">
                <a:latin typeface="Trebuchet MS"/>
                <a:cs typeface="Trebuchet MS"/>
              </a:rPr>
              <a:t>and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285">
                <a:latin typeface="Trebuchet MS"/>
                <a:cs typeface="Trebuchet MS"/>
              </a:rPr>
              <a:t>connected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390">
                <a:latin typeface="Trebuchet MS"/>
                <a:cs typeface="Trebuchet MS"/>
              </a:rPr>
              <a:t>with</a:t>
            </a:r>
            <a:endParaRPr sz="2650">
              <a:latin typeface="Trebuchet MS"/>
              <a:cs typeface="Trebuchet MS"/>
            </a:endParaRPr>
          </a:p>
          <a:p>
            <a:pPr marL="422275">
              <a:lnSpc>
                <a:spcPts val="2715"/>
              </a:lnSpc>
            </a:pPr>
            <a:r>
              <a:rPr dirty="0" sz="2650" spc="-320">
                <a:latin typeface="Trebuchet MS"/>
                <a:cs typeface="Trebuchet MS"/>
              </a:rPr>
              <a:t>other</a:t>
            </a:r>
            <a:r>
              <a:rPr dirty="0" sz="2650" spc="-210">
                <a:latin typeface="Trebuchet MS"/>
                <a:cs typeface="Trebuchet MS"/>
              </a:rPr>
              <a:t> </a:t>
            </a:r>
            <a:r>
              <a:rPr dirty="0" sz="2650" spc="-350">
                <a:latin typeface="Trebuchet MS"/>
                <a:cs typeface="Trebuchet MS"/>
              </a:rPr>
              <a:t>Newham</a:t>
            </a:r>
            <a:r>
              <a:rPr dirty="0" sz="2650" spc="-215">
                <a:latin typeface="Trebuchet MS"/>
                <a:cs typeface="Trebuchet MS"/>
              </a:rPr>
              <a:t> </a:t>
            </a:r>
            <a:r>
              <a:rPr dirty="0" sz="2650" spc="-175">
                <a:latin typeface="Trebuchet MS"/>
                <a:cs typeface="Trebuchet MS"/>
              </a:rPr>
              <a:t>organisations</a:t>
            </a:r>
            <a:r>
              <a:rPr dirty="0" sz="2100" spc="-175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511600" y="5441954"/>
            <a:ext cx="7934325" cy="4267200"/>
          </a:xfrm>
          <a:prstGeom prst="rect">
            <a:avLst/>
          </a:prstGeom>
        </p:spPr>
        <p:txBody>
          <a:bodyPr wrap="square" lIns="0" tIns="175895" rIns="0" bIns="0" rtlCol="0" vert="horz">
            <a:spAutoFit/>
          </a:bodyPr>
          <a:lstStyle/>
          <a:p>
            <a:pPr algn="ctr" marL="88900" marR="80645" indent="-635">
              <a:lnSpc>
                <a:spcPct val="67600"/>
              </a:lnSpc>
              <a:spcBef>
                <a:spcPts val="1385"/>
              </a:spcBef>
            </a:pPr>
            <a:r>
              <a:rPr dirty="0" sz="3300" spc="-390" b="1">
                <a:latin typeface="Arial"/>
                <a:cs typeface="Arial"/>
              </a:rPr>
              <a:t>People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30" b="1">
                <a:latin typeface="Arial"/>
                <a:cs typeface="Arial"/>
              </a:rPr>
              <a:t>Need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90" b="1">
                <a:latin typeface="Arial"/>
                <a:cs typeface="Arial"/>
              </a:rPr>
              <a:t>People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2900" spc="-295" b="1">
                <a:latin typeface="Arial"/>
                <a:cs typeface="Arial"/>
              </a:rPr>
              <a:t>(</a:t>
            </a:r>
            <a:r>
              <a:rPr dirty="0" sz="3300" spc="-295" b="1">
                <a:latin typeface="Arial"/>
                <a:cs typeface="Arial"/>
              </a:rPr>
              <a:t>PNP</a:t>
            </a:r>
            <a:r>
              <a:rPr dirty="0" sz="2900" spc="-295" b="1">
                <a:latin typeface="Arial"/>
                <a:cs typeface="Arial"/>
              </a:rPr>
              <a:t>)</a:t>
            </a:r>
            <a:r>
              <a:rPr dirty="0" sz="2900" spc="-55" b="1">
                <a:latin typeface="Arial"/>
                <a:cs typeface="Arial"/>
              </a:rPr>
              <a:t> </a:t>
            </a:r>
            <a:r>
              <a:rPr dirty="0" sz="3300" spc="-450" b="1">
                <a:latin typeface="Arial"/>
                <a:cs typeface="Arial"/>
              </a:rPr>
              <a:t>is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190" b="1">
                <a:latin typeface="Arial"/>
                <a:cs typeface="Arial"/>
              </a:rPr>
              <a:t>a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29" b="1">
                <a:latin typeface="Arial"/>
                <a:cs typeface="Arial"/>
              </a:rPr>
              <a:t>free</a:t>
            </a:r>
            <a:r>
              <a:rPr dirty="0" sz="2900" spc="-229" b="1">
                <a:latin typeface="Arial"/>
                <a:cs typeface="Arial"/>
              </a:rPr>
              <a:t>,</a:t>
            </a:r>
            <a:r>
              <a:rPr dirty="0" sz="2900" spc="-5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welcoming</a:t>
            </a:r>
            <a:r>
              <a:rPr dirty="0" sz="2900" spc="-360" b="1">
                <a:latin typeface="Arial"/>
                <a:cs typeface="Arial"/>
              </a:rPr>
              <a:t>, </a:t>
            </a:r>
            <a:r>
              <a:rPr dirty="0" sz="3300" spc="-275" b="1">
                <a:latin typeface="Arial"/>
                <a:cs typeface="Arial"/>
              </a:rPr>
              <a:t>creative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220" b="1">
                <a:latin typeface="Arial"/>
                <a:cs typeface="Arial"/>
              </a:rPr>
              <a:t>digital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inclusion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friendship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375" b="1">
                <a:latin typeface="Arial"/>
                <a:cs typeface="Arial"/>
              </a:rPr>
              <a:t>club </a:t>
            </a:r>
            <a:r>
              <a:rPr dirty="0" sz="3300" spc="-409" b="1">
                <a:latin typeface="Arial"/>
                <a:cs typeface="Arial"/>
              </a:rPr>
              <a:t>based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25" b="1">
                <a:latin typeface="Arial"/>
                <a:cs typeface="Arial"/>
              </a:rPr>
              <a:t>in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05" b="1">
                <a:latin typeface="Arial"/>
                <a:cs typeface="Arial"/>
              </a:rPr>
              <a:t>Stratford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Library</a:t>
            </a:r>
            <a:r>
              <a:rPr dirty="0" sz="2900" spc="-315" b="1">
                <a:latin typeface="Arial"/>
                <a:cs typeface="Arial"/>
              </a:rPr>
              <a:t>,</a:t>
            </a:r>
            <a:r>
              <a:rPr dirty="0" sz="2900" spc="-50" b="1">
                <a:latin typeface="Arial"/>
                <a:cs typeface="Arial"/>
              </a:rPr>
              <a:t> </a:t>
            </a:r>
            <a:r>
              <a:rPr dirty="0" sz="3300" spc="-380" b="1">
                <a:latin typeface="Arial"/>
                <a:cs typeface="Arial"/>
              </a:rPr>
              <a:t>where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00" b="1">
                <a:latin typeface="Arial"/>
                <a:cs typeface="Arial"/>
              </a:rPr>
              <a:t>participants </a:t>
            </a:r>
            <a:r>
              <a:rPr dirty="0" sz="3300" spc="-340" b="1">
                <a:latin typeface="Arial"/>
                <a:cs typeface="Arial"/>
              </a:rPr>
              <a:t>can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65" b="1">
                <a:latin typeface="Arial"/>
                <a:cs typeface="Arial"/>
              </a:rPr>
              <a:t>meet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430" b="1">
                <a:latin typeface="Arial"/>
                <a:cs typeface="Arial"/>
              </a:rPr>
              <a:t>new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people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400" b="1">
                <a:latin typeface="Arial"/>
                <a:cs typeface="Arial"/>
              </a:rPr>
              <a:t>discover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the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280" b="1">
                <a:latin typeface="Arial"/>
                <a:cs typeface="Arial"/>
              </a:rPr>
              <a:t>potential </a:t>
            </a:r>
            <a:r>
              <a:rPr dirty="0" sz="3300" spc="-320" b="1">
                <a:latin typeface="Arial"/>
                <a:cs typeface="Arial"/>
              </a:rPr>
              <a:t>of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75" b="1">
                <a:latin typeface="Arial"/>
                <a:cs typeface="Arial"/>
              </a:rPr>
              <a:t>their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smart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50" b="1">
                <a:latin typeface="Arial"/>
                <a:cs typeface="Arial"/>
              </a:rPr>
              <a:t>devices</a:t>
            </a:r>
            <a:r>
              <a:rPr dirty="0" sz="2900" spc="-350" b="1">
                <a:latin typeface="Arial"/>
                <a:cs typeface="Arial"/>
              </a:rPr>
              <a:t>,</a:t>
            </a:r>
            <a:r>
              <a:rPr dirty="0" sz="2900" spc="-50" b="1">
                <a:latin typeface="Arial"/>
                <a:cs typeface="Arial"/>
              </a:rPr>
              <a:t> </a:t>
            </a:r>
            <a:r>
              <a:rPr dirty="0" sz="3300" spc="-475" b="1">
                <a:latin typeface="Arial"/>
                <a:cs typeface="Arial"/>
              </a:rPr>
              <a:t>as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tools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05" b="1">
                <a:latin typeface="Arial"/>
                <a:cs typeface="Arial"/>
              </a:rPr>
              <a:t>for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personal </a:t>
            </a:r>
            <a:r>
              <a:rPr dirty="0" sz="3300" spc="-355" b="1">
                <a:latin typeface="Arial"/>
                <a:cs typeface="Arial"/>
              </a:rPr>
              <a:t>enablement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45" b="1">
                <a:latin typeface="Arial"/>
                <a:cs typeface="Arial"/>
              </a:rPr>
              <a:t>recovery</a:t>
            </a:r>
            <a:r>
              <a:rPr dirty="0" sz="2900" spc="-345" b="1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  <a:p>
            <a:pPr algn="ctr" marL="12700" marR="5080" indent="-635">
              <a:lnSpc>
                <a:spcPct val="67600"/>
              </a:lnSpc>
              <a:spcBef>
                <a:spcPts val="2675"/>
              </a:spcBef>
            </a:pPr>
            <a:r>
              <a:rPr dirty="0" sz="3300" spc="-475" b="1">
                <a:latin typeface="Arial"/>
                <a:cs typeface="Arial"/>
              </a:rPr>
              <a:t>Funded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415" b="1">
                <a:latin typeface="Arial"/>
                <a:cs typeface="Arial"/>
              </a:rPr>
              <a:t>by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434" b="1">
                <a:latin typeface="Arial"/>
                <a:cs typeface="Arial"/>
              </a:rPr>
              <a:t>Newhams</a:t>
            </a:r>
            <a:r>
              <a:rPr dirty="0" sz="2900" spc="-434" b="1">
                <a:latin typeface="Arial"/>
                <a:cs typeface="Arial"/>
              </a:rPr>
              <a:t>’</a:t>
            </a:r>
            <a:r>
              <a:rPr dirty="0" sz="2900" spc="-55" b="1">
                <a:latin typeface="Arial"/>
                <a:cs typeface="Arial"/>
              </a:rPr>
              <a:t> </a:t>
            </a:r>
            <a:r>
              <a:rPr dirty="0" sz="3300" spc="-440" b="1">
                <a:latin typeface="Arial"/>
                <a:cs typeface="Arial"/>
              </a:rPr>
              <a:t>community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85" b="1">
                <a:latin typeface="Arial"/>
                <a:cs typeface="Arial"/>
              </a:rPr>
              <a:t>funding</a:t>
            </a:r>
            <a:r>
              <a:rPr dirty="0" sz="3300" spc="-235" b="1">
                <a:latin typeface="Arial"/>
                <a:cs typeface="Arial"/>
              </a:rPr>
              <a:t> initiative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–</a:t>
            </a:r>
            <a:r>
              <a:rPr dirty="0" sz="2900" spc="-45" b="1">
                <a:latin typeface="Arial"/>
                <a:cs typeface="Arial"/>
              </a:rPr>
              <a:t> </a:t>
            </a:r>
            <a:r>
              <a:rPr dirty="0" sz="2900" spc="-355" b="1">
                <a:latin typeface="Arial"/>
                <a:cs typeface="Arial"/>
              </a:rPr>
              <a:t>‘</a:t>
            </a:r>
            <a:r>
              <a:rPr dirty="0" sz="3300" spc="-355" b="1">
                <a:latin typeface="Arial"/>
                <a:cs typeface="Arial"/>
              </a:rPr>
              <a:t>People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420" b="1">
                <a:latin typeface="Arial"/>
                <a:cs typeface="Arial"/>
              </a:rPr>
              <a:t>Powered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Places</a:t>
            </a:r>
            <a:r>
              <a:rPr dirty="0" sz="2900" spc="-360" b="1">
                <a:latin typeface="Arial"/>
                <a:cs typeface="Arial"/>
              </a:rPr>
              <a:t>’,</a:t>
            </a:r>
            <a:r>
              <a:rPr dirty="0" sz="2900" spc="-45" b="1">
                <a:latin typeface="Arial"/>
                <a:cs typeface="Arial"/>
              </a:rPr>
              <a:t> </a:t>
            </a:r>
            <a:r>
              <a:rPr dirty="0" sz="3300" spc="-390" b="1">
                <a:latin typeface="Arial"/>
                <a:cs typeface="Arial"/>
              </a:rPr>
              <a:t>People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50" b="1">
                <a:latin typeface="Arial"/>
                <a:cs typeface="Arial"/>
              </a:rPr>
              <a:t>Need </a:t>
            </a:r>
            <a:r>
              <a:rPr dirty="0" sz="3300" spc="-390" b="1">
                <a:latin typeface="Arial"/>
                <a:cs typeface="Arial"/>
              </a:rPr>
              <a:t>People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450" b="1">
                <a:latin typeface="Arial"/>
                <a:cs typeface="Arial"/>
              </a:rPr>
              <a:t>is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190" b="1">
                <a:latin typeface="Arial"/>
                <a:cs typeface="Arial"/>
              </a:rPr>
              <a:t>a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285" b="1">
                <a:latin typeface="Arial"/>
                <a:cs typeface="Arial"/>
              </a:rPr>
              <a:t>collaborative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approach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to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00" b="1">
                <a:latin typeface="Arial"/>
                <a:cs typeface="Arial"/>
              </a:rPr>
              <a:t>health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85" b="1">
                <a:latin typeface="Arial"/>
                <a:cs typeface="Arial"/>
              </a:rPr>
              <a:t>and </a:t>
            </a:r>
            <a:r>
              <a:rPr dirty="0" sz="3300" spc="-335" b="1">
                <a:latin typeface="Arial"/>
                <a:cs typeface="Arial"/>
              </a:rPr>
              <a:t>mental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85" b="1">
                <a:latin typeface="Arial"/>
                <a:cs typeface="Arial"/>
              </a:rPr>
              <a:t>wellbeing</a:t>
            </a:r>
            <a:r>
              <a:rPr dirty="0" sz="2900" spc="-285" b="1">
                <a:latin typeface="Arial"/>
                <a:cs typeface="Arial"/>
              </a:rPr>
              <a:t>,</a:t>
            </a:r>
            <a:r>
              <a:rPr dirty="0" sz="2900" spc="-50" b="1">
                <a:latin typeface="Arial"/>
                <a:cs typeface="Arial"/>
              </a:rPr>
              <a:t> </a:t>
            </a:r>
            <a:r>
              <a:rPr dirty="0" sz="3300" spc="-390" b="1">
                <a:latin typeface="Arial"/>
                <a:cs typeface="Arial"/>
              </a:rPr>
              <a:t>supporting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people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to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65" b="1">
                <a:latin typeface="Arial"/>
                <a:cs typeface="Arial"/>
              </a:rPr>
              <a:t>help </a:t>
            </a:r>
            <a:r>
              <a:rPr dirty="0" sz="3300" spc="-450" b="1">
                <a:latin typeface="Arial"/>
                <a:cs typeface="Arial"/>
              </a:rPr>
              <a:t>themselves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35" b="1">
                <a:latin typeface="Arial"/>
                <a:cs typeface="Arial"/>
              </a:rPr>
              <a:t>each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285" b="1">
                <a:latin typeface="Arial"/>
                <a:cs typeface="Arial"/>
              </a:rPr>
              <a:t>other</a:t>
            </a:r>
            <a:r>
              <a:rPr dirty="0" sz="2900" spc="-285" b="1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39380" y="146"/>
            <a:ext cx="8348980" cy="4491355"/>
            <a:chOff x="9939380" y="146"/>
            <a:chExt cx="8348980" cy="4491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0305" y="146"/>
              <a:ext cx="3937567" cy="28275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380" y="2528762"/>
              <a:ext cx="7077074" cy="19621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47688"/>
            <a:ext cx="11495405" cy="1049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844">
                <a:solidFill>
                  <a:srgbClr val="E60087"/>
                </a:solidFill>
              </a:rPr>
              <a:t>Case</a:t>
            </a:r>
            <a:r>
              <a:rPr dirty="0" spc="-345">
                <a:solidFill>
                  <a:srgbClr val="E60087"/>
                </a:solidFill>
              </a:rPr>
              <a:t> </a:t>
            </a:r>
            <a:r>
              <a:rPr dirty="0" spc="-760">
                <a:solidFill>
                  <a:srgbClr val="E60087"/>
                </a:solidFill>
              </a:rPr>
              <a:t>Study</a:t>
            </a:r>
            <a:r>
              <a:rPr dirty="0" sz="5050" spc="-760">
                <a:solidFill>
                  <a:srgbClr val="E60087"/>
                </a:solidFill>
                <a:latin typeface="Tahoma"/>
                <a:cs typeface="Tahoma"/>
              </a:rPr>
              <a:t>:</a:t>
            </a:r>
            <a:r>
              <a:rPr dirty="0" sz="5050" spc="45">
                <a:solidFill>
                  <a:srgbClr val="E60087"/>
                </a:solidFill>
                <a:latin typeface="Tahoma"/>
                <a:cs typeface="Tahoma"/>
              </a:rPr>
              <a:t> </a:t>
            </a:r>
            <a:r>
              <a:rPr dirty="0" spc="-545">
                <a:solidFill>
                  <a:srgbClr val="E60087"/>
                </a:solidFill>
              </a:rPr>
              <a:t>Meet</a:t>
            </a:r>
            <a:r>
              <a:rPr dirty="0" spc="-345">
                <a:solidFill>
                  <a:srgbClr val="E60087"/>
                </a:solidFill>
              </a:rPr>
              <a:t> </a:t>
            </a:r>
            <a:r>
              <a:rPr dirty="0" spc="-1035">
                <a:solidFill>
                  <a:srgbClr val="E60087"/>
                </a:solidFill>
              </a:rPr>
              <a:t>me</a:t>
            </a:r>
            <a:r>
              <a:rPr dirty="0" spc="-340">
                <a:solidFill>
                  <a:srgbClr val="E60087"/>
                </a:solidFill>
              </a:rPr>
              <a:t> </a:t>
            </a:r>
            <a:r>
              <a:rPr dirty="0" spc="-300">
                <a:solidFill>
                  <a:srgbClr val="E60087"/>
                </a:solidFill>
              </a:rPr>
              <a:t>at</a:t>
            </a:r>
            <a:r>
              <a:rPr dirty="0" spc="-340">
                <a:solidFill>
                  <a:srgbClr val="E60087"/>
                </a:solidFill>
              </a:rPr>
              <a:t> </a:t>
            </a:r>
            <a:r>
              <a:rPr dirty="0" spc="-620">
                <a:solidFill>
                  <a:srgbClr val="E60087"/>
                </a:solidFill>
              </a:rPr>
              <a:t>the</a:t>
            </a:r>
            <a:r>
              <a:rPr dirty="0" spc="-340">
                <a:solidFill>
                  <a:srgbClr val="E60087"/>
                </a:solidFill>
              </a:rPr>
              <a:t> </a:t>
            </a:r>
            <a:r>
              <a:rPr dirty="0" spc="-800">
                <a:solidFill>
                  <a:srgbClr val="E60087"/>
                </a:solidFill>
              </a:rPr>
              <a:t>Albany</a:t>
            </a:r>
            <a:endParaRPr sz="505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" y="3118023"/>
            <a:ext cx="95250" cy="9524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4465" rIns="0" bIns="0" rtlCol="0" vert="horz">
            <a:spAutoFit/>
          </a:bodyPr>
          <a:lstStyle/>
          <a:p>
            <a:pPr marL="12700" marR="74295">
              <a:lnSpc>
                <a:spcPct val="70900"/>
              </a:lnSpc>
              <a:spcBef>
                <a:spcPts val="1295"/>
              </a:spcBef>
            </a:pPr>
            <a:r>
              <a:rPr dirty="0" spc="-470"/>
              <a:t>At</a:t>
            </a:r>
            <a:r>
              <a:rPr dirty="0" spc="-285"/>
              <a:t> </a:t>
            </a:r>
            <a:r>
              <a:rPr dirty="0" spc="-434"/>
              <a:t>the</a:t>
            </a:r>
            <a:r>
              <a:rPr dirty="0" spc="-280"/>
              <a:t> </a:t>
            </a:r>
            <a:r>
              <a:rPr dirty="0" spc="-360"/>
              <a:t>heart</a:t>
            </a:r>
            <a:r>
              <a:rPr dirty="0" spc="-285"/>
              <a:t> </a:t>
            </a:r>
            <a:r>
              <a:rPr dirty="0" spc="-355"/>
              <a:t>of</a:t>
            </a:r>
            <a:r>
              <a:rPr dirty="0" spc="-285"/>
              <a:t> </a:t>
            </a:r>
            <a:r>
              <a:rPr dirty="0" spc="-434"/>
              <a:t>the</a:t>
            </a:r>
            <a:r>
              <a:rPr dirty="0" spc="-280"/>
              <a:t> </a:t>
            </a:r>
            <a:r>
              <a:rPr dirty="0" spc="-390"/>
              <a:t>programme</a:t>
            </a:r>
            <a:r>
              <a:rPr dirty="0" spc="-285"/>
              <a:t> </a:t>
            </a:r>
            <a:r>
              <a:rPr dirty="0" spc="-340"/>
              <a:t>is</a:t>
            </a:r>
            <a:r>
              <a:rPr dirty="0" spc="-285"/>
              <a:t> </a:t>
            </a:r>
            <a:r>
              <a:rPr dirty="0" spc="-325"/>
              <a:t>Meet</a:t>
            </a:r>
            <a:r>
              <a:rPr dirty="0" spc="-285"/>
              <a:t> </a:t>
            </a:r>
            <a:r>
              <a:rPr dirty="0" spc="-254"/>
              <a:t>Me</a:t>
            </a:r>
            <a:r>
              <a:rPr dirty="0" spc="-280"/>
              <a:t> </a:t>
            </a:r>
            <a:r>
              <a:rPr dirty="0" spc="-315"/>
              <a:t>at</a:t>
            </a:r>
            <a:r>
              <a:rPr dirty="0" spc="-285"/>
              <a:t> </a:t>
            </a:r>
            <a:r>
              <a:rPr dirty="0" spc="-459"/>
              <a:t>the </a:t>
            </a:r>
            <a:r>
              <a:rPr dirty="0" spc="-370"/>
              <a:t>Albany</a:t>
            </a:r>
            <a:r>
              <a:rPr dirty="0" spc="-285"/>
              <a:t> </a:t>
            </a:r>
            <a:r>
              <a:rPr dirty="0" sz="2400" spc="90">
                <a:latin typeface="Arial MT"/>
                <a:cs typeface="Arial MT"/>
              </a:rPr>
              <a:t>–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165"/>
              <a:t>a</a:t>
            </a:r>
            <a:r>
              <a:rPr dirty="0" spc="-285"/>
              <a:t> </a:t>
            </a:r>
            <a:r>
              <a:rPr dirty="0" spc="-415"/>
              <a:t>weekly</a:t>
            </a:r>
            <a:r>
              <a:rPr dirty="0" spc="-280"/>
              <a:t> </a:t>
            </a:r>
            <a:r>
              <a:rPr dirty="0" spc="-335"/>
              <a:t>arts</a:t>
            </a:r>
            <a:r>
              <a:rPr dirty="0" spc="-280"/>
              <a:t> </a:t>
            </a:r>
            <a:r>
              <a:rPr dirty="0" spc="-315"/>
              <a:t>and</a:t>
            </a:r>
            <a:r>
              <a:rPr dirty="0" spc="-280"/>
              <a:t> </a:t>
            </a:r>
            <a:r>
              <a:rPr dirty="0" spc="-290"/>
              <a:t>social</a:t>
            </a:r>
            <a:r>
              <a:rPr dirty="0" spc="-285"/>
              <a:t> </a:t>
            </a:r>
            <a:r>
              <a:rPr dirty="0" spc="-370"/>
              <a:t>club</a:t>
            </a:r>
            <a:r>
              <a:rPr dirty="0" spc="-280"/>
              <a:t> </a:t>
            </a:r>
            <a:r>
              <a:rPr dirty="0" spc="-315"/>
              <a:t>at</a:t>
            </a:r>
            <a:r>
              <a:rPr dirty="0" spc="-285"/>
              <a:t> </a:t>
            </a:r>
            <a:r>
              <a:rPr dirty="0" spc="-459"/>
              <a:t>the </a:t>
            </a:r>
            <a:r>
              <a:rPr dirty="0" spc="-370"/>
              <a:t>Albany</a:t>
            </a:r>
            <a:r>
              <a:rPr dirty="0" spc="-280"/>
              <a:t> </a:t>
            </a:r>
            <a:r>
              <a:rPr dirty="0" sz="2400" spc="90">
                <a:latin typeface="Arial MT"/>
                <a:cs typeface="Arial MT"/>
              </a:rPr>
              <a:t>–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385"/>
              <a:t>Members</a:t>
            </a:r>
            <a:r>
              <a:rPr dirty="0" spc="-275"/>
              <a:t> </a:t>
            </a:r>
            <a:r>
              <a:rPr dirty="0" spc="-300"/>
              <a:t>are</a:t>
            </a:r>
            <a:r>
              <a:rPr dirty="0" spc="-275"/>
              <a:t> </a:t>
            </a:r>
            <a:r>
              <a:rPr dirty="0" spc="-495"/>
              <a:t>just</a:t>
            </a:r>
            <a:r>
              <a:rPr dirty="0" spc="-285"/>
              <a:t> </a:t>
            </a:r>
            <a:r>
              <a:rPr dirty="0" spc="-270"/>
              <a:t>as</a:t>
            </a:r>
            <a:r>
              <a:rPr dirty="0" spc="-275"/>
              <a:t> </a:t>
            </a:r>
            <a:r>
              <a:rPr dirty="0" spc="-380"/>
              <a:t>likely</a:t>
            </a:r>
            <a:r>
              <a:rPr dirty="0" spc="-275"/>
              <a:t> </a:t>
            </a:r>
            <a:r>
              <a:rPr dirty="0" spc="-380"/>
              <a:t>to</a:t>
            </a:r>
            <a:r>
              <a:rPr dirty="0" spc="-280"/>
              <a:t> </a:t>
            </a:r>
            <a:r>
              <a:rPr dirty="0" spc="-330"/>
              <a:t>be </a:t>
            </a:r>
            <a:r>
              <a:rPr dirty="0" spc="-370"/>
              <a:t>suspended</a:t>
            </a:r>
            <a:r>
              <a:rPr dirty="0" spc="-280"/>
              <a:t> </a:t>
            </a:r>
            <a:r>
              <a:rPr dirty="0" spc="-395"/>
              <a:t>on</a:t>
            </a:r>
            <a:r>
              <a:rPr dirty="0" spc="-275"/>
              <a:t> </a:t>
            </a:r>
            <a:r>
              <a:rPr dirty="0" spc="-380"/>
              <a:t>silks</a:t>
            </a:r>
            <a:r>
              <a:rPr dirty="0" spc="-280"/>
              <a:t> </a:t>
            </a:r>
            <a:r>
              <a:rPr dirty="0" spc="-395"/>
              <a:t>in</a:t>
            </a:r>
            <a:r>
              <a:rPr dirty="0" spc="-280"/>
              <a:t> </a:t>
            </a:r>
            <a:r>
              <a:rPr dirty="0" spc="-165"/>
              <a:t>a</a:t>
            </a:r>
            <a:r>
              <a:rPr dirty="0" spc="-275"/>
              <a:t> </a:t>
            </a:r>
            <a:r>
              <a:rPr dirty="0" spc="-355"/>
              <a:t>circus</a:t>
            </a:r>
            <a:r>
              <a:rPr dirty="0" spc="-275"/>
              <a:t> </a:t>
            </a:r>
            <a:r>
              <a:rPr dirty="0" spc="-375"/>
              <a:t>workshop</a:t>
            </a:r>
            <a:r>
              <a:rPr dirty="0" sz="2400" spc="-375">
                <a:latin typeface="Arial MT"/>
                <a:cs typeface="Arial MT"/>
              </a:rPr>
              <a:t>,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385"/>
              <a:t>enjoying </a:t>
            </a:r>
            <a:r>
              <a:rPr dirty="0" spc="-165"/>
              <a:t>a</a:t>
            </a:r>
            <a:r>
              <a:rPr dirty="0" spc="-280"/>
              <a:t> </a:t>
            </a:r>
            <a:r>
              <a:rPr dirty="0" spc="-370"/>
              <a:t>performance</a:t>
            </a:r>
            <a:r>
              <a:rPr dirty="0" spc="-275"/>
              <a:t> </a:t>
            </a:r>
            <a:r>
              <a:rPr dirty="0" spc="-355"/>
              <a:t>of</a:t>
            </a:r>
            <a:r>
              <a:rPr dirty="0" spc="-280"/>
              <a:t> </a:t>
            </a:r>
            <a:r>
              <a:rPr dirty="0" spc="-320"/>
              <a:t>jazz</a:t>
            </a:r>
            <a:r>
              <a:rPr dirty="0" sz="2400" spc="-320">
                <a:latin typeface="Arial MT"/>
                <a:cs typeface="Arial MT"/>
              </a:rPr>
              <a:t>,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310"/>
              <a:t>creating</a:t>
            </a:r>
            <a:r>
              <a:rPr dirty="0" spc="-275"/>
              <a:t> </a:t>
            </a:r>
            <a:r>
              <a:rPr dirty="0" spc="-380"/>
              <a:t>sculpture</a:t>
            </a:r>
            <a:r>
              <a:rPr dirty="0" sz="2400" spc="-380">
                <a:latin typeface="Arial MT"/>
                <a:cs typeface="Arial MT"/>
              </a:rPr>
              <a:t>,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385"/>
              <a:t>writing </a:t>
            </a:r>
            <a:r>
              <a:rPr dirty="0" spc="-355"/>
              <a:t>poetry</a:t>
            </a:r>
            <a:r>
              <a:rPr dirty="0" spc="-285"/>
              <a:t> </a:t>
            </a:r>
            <a:r>
              <a:rPr dirty="0" spc="-350"/>
              <a:t>or</a:t>
            </a:r>
            <a:r>
              <a:rPr dirty="0" spc="-285"/>
              <a:t> </a:t>
            </a:r>
            <a:r>
              <a:rPr dirty="0" spc="-305"/>
              <a:t>singing</a:t>
            </a:r>
            <a:r>
              <a:rPr dirty="0" spc="-280"/>
              <a:t> </a:t>
            </a:r>
            <a:r>
              <a:rPr dirty="0" spc="-395"/>
              <a:t>in</a:t>
            </a:r>
            <a:r>
              <a:rPr dirty="0" spc="-285"/>
              <a:t> </a:t>
            </a:r>
            <a:r>
              <a:rPr dirty="0" spc="-434"/>
              <a:t>the</a:t>
            </a:r>
            <a:r>
              <a:rPr dirty="0" spc="-285"/>
              <a:t> </a:t>
            </a:r>
            <a:r>
              <a:rPr dirty="0" spc="-415"/>
              <a:t>weekly</a:t>
            </a:r>
            <a:r>
              <a:rPr dirty="0" spc="-285"/>
              <a:t> </a:t>
            </a:r>
            <a:r>
              <a:rPr dirty="0" spc="-315"/>
              <a:t>choir</a:t>
            </a:r>
            <a:r>
              <a:rPr dirty="0" sz="2400" spc="-315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70900"/>
              </a:lnSpc>
            </a:pPr>
            <a:r>
              <a:rPr dirty="0" spc="-335"/>
              <a:t>Since</a:t>
            </a:r>
            <a:r>
              <a:rPr dirty="0" spc="-280"/>
              <a:t> </a:t>
            </a:r>
            <a:r>
              <a:rPr dirty="0" spc="-390"/>
              <a:t>2013</a:t>
            </a:r>
            <a:r>
              <a:rPr dirty="0" spc="-285"/>
              <a:t> </a:t>
            </a:r>
            <a:r>
              <a:rPr dirty="0" spc="-434"/>
              <a:t>the</a:t>
            </a:r>
            <a:r>
              <a:rPr dirty="0" spc="-280"/>
              <a:t> </a:t>
            </a:r>
            <a:r>
              <a:rPr dirty="0" spc="-365"/>
              <a:t>project</a:t>
            </a:r>
            <a:r>
              <a:rPr dirty="0" spc="-285"/>
              <a:t> </a:t>
            </a:r>
            <a:r>
              <a:rPr dirty="0" spc="-350"/>
              <a:t>has</a:t>
            </a:r>
            <a:r>
              <a:rPr dirty="0" spc="-280"/>
              <a:t> </a:t>
            </a:r>
            <a:r>
              <a:rPr dirty="0" spc="-370"/>
              <a:t>grown</a:t>
            </a:r>
            <a:r>
              <a:rPr dirty="0" spc="-285"/>
              <a:t> </a:t>
            </a:r>
            <a:r>
              <a:rPr dirty="0" spc="-330"/>
              <a:t>far</a:t>
            </a:r>
            <a:r>
              <a:rPr dirty="0" spc="-280"/>
              <a:t> </a:t>
            </a:r>
            <a:r>
              <a:rPr dirty="0" spc="-350"/>
              <a:t>beyond</a:t>
            </a:r>
            <a:r>
              <a:rPr dirty="0" spc="-285"/>
              <a:t> </a:t>
            </a:r>
            <a:r>
              <a:rPr dirty="0" spc="-459"/>
              <a:t>the </a:t>
            </a:r>
            <a:r>
              <a:rPr dirty="0" spc="-415"/>
              <a:t>weekly</a:t>
            </a:r>
            <a:r>
              <a:rPr dirty="0" spc="-280"/>
              <a:t> </a:t>
            </a:r>
            <a:r>
              <a:rPr dirty="0" spc="-330"/>
              <a:t>club</a:t>
            </a:r>
            <a:r>
              <a:rPr dirty="0" sz="2400" spc="-330">
                <a:latin typeface="Arial MT"/>
                <a:cs typeface="Arial MT"/>
              </a:rPr>
              <a:t>.</a:t>
            </a:r>
            <a:r>
              <a:rPr dirty="0" sz="2400" spc="60">
                <a:latin typeface="Arial MT"/>
                <a:cs typeface="Arial MT"/>
              </a:rPr>
              <a:t> </a:t>
            </a:r>
            <a:r>
              <a:rPr dirty="0" spc="-395"/>
              <a:t>We</a:t>
            </a:r>
            <a:r>
              <a:rPr dirty="0" spc="-275"/>
              <a:t> </a:t>
            </a:r>
            <a:r>
              <a:rPr dirty="0" spc="-415"/>
              <a:t>host</a:t>
            </a:r>
            <a:r>
              <a:rPr dirty="0" spc="-285"/>
              <a:t> </a:t>
            </a:r>
            <a:r>
              <a:rPr dirty="0" spc="-165"/>
              <a:t>a</a:t>
            </a:r>
            <a:r>
              <a:rPr dirty="0" spc="-280"/>
              <a:t> </a:t>
            </a:r>
            <a:r>
              <a:rPr dirty="0" spc="-335"/>
              <a:t>regular</a:t>
            </a:r>
            <a:r>
              <a:rPr dirty="0" spc="-280"/>
              <a:t> </a:t>
            </a:r>
            <a:r>
              <a:rPr dirty="0" spc="-470"/>
              <a:t>film</a:t>
            </a:r>
            <a:r>
              <a:rPr dirty="0" spc="-280"/>
              <a:t> club</a:t>
            </a:r>
            <a:r>
              <a:rPr dirty="0" sz="2400" spc="-280">
                <a:latin typeface="Arial MT"/>
                <a:cs typeface="Arial MT"/>
              </a:rPr>
              <a:t>: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325"/>
              <a:t>Meet</a:t>
            </a:r>
            <a:r>
              <a:rPr dirty="0" spc="-285"/>
              <a:t> </a:t>
            </a:r>
            <a:r>
              <a:rPr dirty="0" spc="-25"/>
              <a:t>Me </a:t>
            </a:r>
            <a:r>
              <a:rPr dirty="0" spc="-315"/>
              <a:t>at</a:t>
            </a:r>
            <a:r>
              <a:rPr dirty="0" spc="-280"/>
              <a:t> </a:t>
            </a:r>
            <a:r>
              <a:rPr dirty="0" spc="-434"/>
              <a:t>the</a:t>
            </a:r>
            <a:r>
              <a:rPr dirty="0" spc="-275"/>
              <a:t> </a:t>
            </a:r>
            <a:r>
              <a:rPr dirty="0" spc="-300"/>
              <a:t>Movies</a:t>
            </a:r>
            <a:r>
              <a:rPr dirty="0" sz="2400" spc="-300">
                <a:latin typeface="Arial MT"/>
                <a:cs typeface="Arial MT"/>
              </a:rPr>
              <a:t>,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430"/>
              <a:t>where</a:t>
            </a:r>
            <a:r>
              <a:rPr dirty="0" spc="-280"/>
              <a:t> </a:t>
            </a:r>
            <a:r>
              <a:rPr dirty="0" spc="-455"/>
              <a:t>we</a:t>
            </a:r>
            <a:r>
              <a:rPr dirty="0" spc="-275"/>
              <a:t> </a:t>
            </a:r>
            <a:r>
              <a:rPr dirty="0" spc="-365"/>
              <a:t>have</a:t>
            </a:r>
            <a:r>
              <a:rPr dirty="0" spc="-280"/>
              <a:t> </a:t>
            </a:r>
            <a:r>
              <a:rPr dirty="0" spc="-385"/>
              <a:t>cinema</a:t>
            </a:r>
            <a:r>
              <a:rPr dirty="0" spc="-280"/>
              <a:t> </a:t>
            </a:r>
            <a:r>
              <a:rPr dirty="0" spc="-355"/>
              <a:t>screenings </a:t>
            </a:r>
            <a:r>
              <a:rPr dirty="0" spc="-375"/>
              <a:t>for</a:t>
            </a:r>
            <a:r>
              <a:rPr dirty="0" spc="-290"/>
              <a:t> </a:t>
            </a:r>
            <a:r>
              <a:rPr dirty="0" spc="-315"/>
              <a:t>and</a:t>
            </a:r>
            <a:r>
              <a:rPr dirty="0" spc="-280"/>
              <a:t> </a:t>
            </a:r>
            <a:r>
              <a:rPr dirty="0" spc="-375"/>
              <a:t>chosen</a:t>
            </a:r>
            <a:r>
              <a:rPr dirty="0" spc="-280"/>
              <a:t> </a:t>
            </a:r>
            <a:r>
              <a:rPr dirty="0" spc="-355"/>
              <a:t>by</a:t>
            </a:r>
            <a:r>
              <a:rPr dirty="0" spc="-280"/>
              <a:t> </a:t>
            </a:r>
            <a:r>
              <a:rPr dirty="0" spc="-335"/>
              <a:t>older</a:t>
            </a:r>
            <a:r>
              <a:rPr dirty="0" spc="-280"/>
              <a:t> </a:t>
            </a:r>
            <a:r>
              <a:rPr dirty="0" spc="-295"/>
              <a:t>people</a:t>
            </a:r>
            <a:r>
              <a:rPr dirty="0" sz="2400" spc="-295">
                <a:latin typeface="Arial MT"/>
                <a:cs typeface="Arial MT"/>
              </a:rPr>
              <a:t>.</a:t>
            </a:r>
            <a:r>
              <a:rPr dirty="0" sz="2400" spc="60">
                <a:latin typeface="Arial MT"/>
                <a:cs typeface="Arial MT"/>
              </a:rPr>
              <a:t> </a:t>
            </a:r>
            <a:r>
              <a:rPr dirty="0" spc="-395"/>
              <a:t>For</a:t>
            </a:r>
            <a:r>
              <a:rPr dirty="0" spc="-275"/>
              <a:t> </a:t>
            </a:r>
            <a:r>
              <a:rPr dirty="0" spc="-409"/>
              <a:t>cultural </a:t>
            </a:r>
            <a:r>
              <a:rPr dirty="0" spc="-360"/>
              <a:t>destinations</a:t>
            </a:r>
            <a:r>
              <a:rPr dirty="0" spc="-280"/>
              <a:t> </a:t>
            </a:r>
            <a:r>
              <a:rPr dirty="0" spc="-409"/>
              <a:t>there</a:t>
            </a:r>
            <a:r>
              <a:rPr dirty="0" spc="-280"/>
              <a:t> </a:t>
            </a:r>
            <a:r>
              <a:rPr dirty="0" spc="-340"/>
              <a:t>is</a:t>
            </a:r>
            <a:r>
              <a:rPr dirty="0" spc="-280"/>
              <a:t> </a:t>
            </a:r>
            <a:r>
              <a:rPr dirty="0" spc="-325"/>
              <a:t>Meet</a:t>
            </a:r>
            <a:r>
              <a:rPr dirty="0" spc="-285"/>
              <a:t> </a:t>
            </a:r>
            <a:r>
              <a:rPr dirty="0" spc="-254"/>
              <a:t>Me</a:t>
            </a:r>
            <a:r>
              <a:rPr dirty="0" spc="-280"/>
              <a:t> </a:t>
            </a:r>
            <a:r>
              <a:rPr dirty="0" spc="-395"/>
              <a:t>on</a:t>
            </a:r>
            <a:r>
              <a:rPr dirty="0" spc="-275"/>
              <a:t> </a:t>
            </a:r>
            <a:r>
              <a:rPr dirty="0" spc="-434"/>
              <a:t>the</a:t>
            </a:r>
            <a:r>
              <a:rPr dirty="0" spc="-285"/>
              <a:t> </a:t>
            </a:r>
            <a:r>
              <a:rPr dirty="0" spc="-10"/>
              <a:t>Move</a:t>
            </a:r>
            <a:r>
              <a:rPr dirty="0" sz="2400" spc="-10">
                <a:latin typeface="Arial MT"/>
                <a:cs typeface="Arial MT"/>
              </a:rPr>
              <a:t>: </a:t>
            </a:r>
            <a:r>
              <a:rPr dirty="0" spc="-480"/>
              <a:t>monthly</a:t>
            </a:r>
            <a:r>
              <a:rPr dirty="0" spc="-285"/>
              <a:t> </a:t>
            </a:r>
            <a:r>
              <a:rPr dirty="0" spc="-365"/>
              <a:t>trips</a:t>
            </a:r>
            <a:r>
              <a:rPr dirty="0" spc="-275"/>
              <a:t> </a:t>
            </a:r>
            <a:r>
              <a:rPr dirty="0" spc="-310"/>
              <a:t>across</a:t>
            </a:r>
            <a:r>
              <a:rPr dirty="0" spc="-275"/>
              <a:t> </a:t>
            </a:r>
            <a:r>
              <a:rPr dirty="0" spc="-380"/>
              <a:t>London</a:t>
            </a:r>
            <a:r>
              <a:rPr dirty="0" sz="2400" spc="-380">
                <a:latin typeface="Arial MT"/>
                <a:cs typeface="Arial MT"/>
              </a:rPr>
              <a:t>,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475"/>
              <a:t>from</a:t>
            </a:r>
            <a:r>
              <a:rPr dirty="0" spc="-270"/>
              <a:t> </a:t>
            </a:r>
            <a:r>
              <a:rPr dirty="0" spc="-434"/>
              <a:t>the</a:t>
            </a:r>
            <a:r>
              <a:rPr dirty="0" spc="-275"/>
              <a:t> </a:t>
            </a:r>
            <a:r>
              <a:rPr dirty="0" spc="-395"/>
              <a:t>Houses</a:t>
            </a:r>
            <a:r>
              <a:rPr dirty="0" spc="-275"/>
              <a:t> </a:t>
            </a:r>
            <a:r>
              <a:rPr dirty="0" spc="-380"/>
              <a:t>of </a:t>
            </a:r>
            <a:r>
              <a:rPr dirty="0" spc="-395"/>
              <a:t>Parliament</a:t>
            </a:r>
            <a:r>
              <a:rPr dirty="0" spc="-280"/>
              <a:t> </a:t>
            </a:r>
            <a:r>
              <a:rPr dirty="0" spc="-380"/>
              <a:t>to</a:t>
            </a:r>
            <a:r>
              <a:rPr dirty="0" spc="-280"/>
              <a:t> </a:t>
            </a:r>
            <a:r>
              <a:rPr dirty="0" spc="-434"/>
              <a:t>the</a:t>
            </a:r>
            <a:r>
              <a:rPr dirty="0" spc="-280"/>
              <a:t> </a:t>
            </a:r>
            <a:r>
              <a:rPr dirty="0" spc="-340"/>
              <a:t>Royal</a:t>
            </a:r>
            <a:r>
              <a:rPr dirty="0" spc="-280"/>
              <a:t> </a:t>
            </a:r>
            <a:r>
              <a:rPr dirty="0" spc="-370"/>
              <a:t>Festival</a:t>
            </a:r>
            <a:r>
              <a:rPr dirty="0" spc="-280"/>
              <a:t> Hall</a:t>
            </a:r>
            <a:r>
              <a:rPr dirty="0" sz="2400" spc="-280">
                <a:latin typeface="Arial MT"/>
                <a:cs typeface="Arial MT"/>
              </a:rPr>
              <a:t>.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pc="-420"/>
              <a:t>And</a:t>
            </a:r>
            <a:r>
              <a:rPr dirty="0" spc="-280"/>
              <a:t> </a:t>
            </a:r>
            <a:r>
              <a:rPr dirty="0" spc="-455"/>
              <a:t>we</a:t>
            </a:r>
            <a:r>
              <a:rPr dirty="0" spc="-280"/>
              <a:t> </a:t>
            </a:r>
            <a:r>
              <a:rPr dirty="0" spc="-385"/>
              <a:t>love </a:t>
            </a:r>
            <a:r>
              <a:rPr dirty="0" spc="-380"/>
              <a:t>to</a:t>
            </a:r>
            <a:r>
              <a:rPr dirty="0" spc="-290"/>
              <a:t> </a:t>
            </a:r>
            <a:r>
              <a:rPr dirty="0" spc="-409"/>
              <a:t>come</a:t>
            </a:r>
            <a:r>
              <a:rPr dirty="0" spc="-280"/>
              <a:t> </a:t>
            </a:r>
            <a:r>
              <a:rPr dirty="0" spc="-360"/>
              <a:t>together</a:t>
            </a:r>
            <a:r>
              <a:rPr dirty="0" spc="-280"/>
              <a:t> </a:t>
            </a:r>
            <a:r>
              <a:rPr dirty="0" spc="-380"/>
              <a:t>to</a:t>
            </a:r>
            <a:r>
              <a:rPr dirty="0" spc="-280"/>
              <a:t> </a:t>
            </a:r>
            <a:r>
              <a:rPr dirty="0" spc="-405"/>
              <a:t>perform</a:t>
            </a:r>
            <a:r>
              <a:rPr dirty="0" spc="-280"/>
              <a:t> </a:t>
            </a:r>
            <a:r>
              <a:rPr dirty="0" spc="-315"/>
              <a:t>and</a:t>
            </a:r>
            <a:r>
              <a:rPr dirty="0" spc="-280"/>
              <a:t> </a:t>
            </a:r>
            <a:r>
              <a:rPr dirty="0" spc="-360"/>
              <a:t>share</a:t>
            </a:r>
            <a:r>
              <a:rPr dirty="0" spc="-280"/>
              <a:t> </a:t>
            </a:r>
            <a:r>
              <a:rPr dirty="0" spc="-425"/>
              <a:t>our</a:t>
            </a:r>
            <a:r>
              <a:rPr dirty="0" spc="-280"/>
              <a:t> </a:t>
            </a:r>
            <a:r>
              <a:rPr dirty="0" spc="-450"/>
              <a:t>work </a:t>
            </a:r>
            <a:r>
              <a:rPr dirty="0" spc="-465"/>
              <a:t>with</a:t>
            </a:r>
            <a:r>
              <a:rPr dirty="0" spc="-290"/>
              <a:t> </a:t>
            </a:r>
            <a:r>
              <a:rPr dirty="0" spc="-400"/>
              <a:t>Entelechy</a:t>
            </a:r>
            <a:r>
              <a:rPr dirty="0" spc="-275"/>
              <a:t> </a:t>
            </a:r>
            <a:r>
              <a:rPr dirty="0" spc="-415"/>
              <a:t>Arts</a:t>
            </a:r>
            <a:r>
              <a:rPr dirty="0" spc="-280"/>
              <a:t> </a:t>
            </a:r>
            <a:r>
              <a:rPr dirty="0" spc="-315"/>
              <a:t>at</a:t>
            </a:r>
            <a:r>
              <a:rPr dirty="0" spc="-280"/>
              <a:t> </a:t>
            </a:r>
            <a:r>
              <a:rPr dirty="0" spc="-434"/>
              <a:t>the</a:t>
            </a:r>
            <a:r>
              <a:rPr dirty="0" spc="-275"/>
              <a:t> </a:t>
            </a:r>
            <a:r>
              <a:rPr dirty="0" spc="-390"/>
              <a:t>very</a:t>
            </a:r>
            <a:r>
              <a:rPr dirty="0" spc="-280"/>
              <a:t> </a:t>
            </a:r>
            <a:r>
              <a:rPr dirty="0" spc="-295"/>
              <a:t>special</a:t>
            </a:r>
            <a:r>
              <a:rPr dirty="0" spc="459"/>
              <a:t> </a:t>
            </a:r>
            <a:r>
              <a:rPr dirty="0" u="heavy" spc="-520">
                <a:uFill>
                  <a:solidFill>
                    <a:srgbClr val="000000"/>
                  </a:solidFill>
                </a:uFill>
                <a:hlinkClick r:id="rId5"/>
              </a:rPr>
              <a:t>21st</a:t>
            </a:r>
            <a:r>
              <a:rPr dirty="0" spc="-520"/>
              <a:t> </a:t>
            </a:r>
            <a:r>
              <a:rPr dirty="0" u="heavy" spc="-375">
                <a:uFill>
                  <a:solidFill>
                    <a:srgbClr val="000000"/>
                  </a:solidFill>
                </a:uFill>
                <a:hlinkClick r:id="rId5"/>
              </a:rPr>
              <a:t>Centu</a:t>
            </a:r>
            <a:r>
              <a:rPr dirty="0" u="heavy" spc="-305">
                <a:uFill>
                  <a:solidFill>
                    <a:srgbClr val="000000"/>
                  </a:solidFill>
                </a:uFill>
                <a:hlinkClick r:id="rId5"/>
              </a:rPr>
              <a:t>r</a:t>
            </a:r>
            <a:r>
              <a:rPr dirty="0" u="heavy" spc="-844">
                <a:uFill>
                  <a:solidFill>
                    <a:srgbClr val="000000"/>
                  </a:solidFill>
                </a:uFill>
                <a:hlinkClick r:id="rId5"/>
              </a:rPr>
              <a:t>y</a:t>
            </a:r>
            <a:r>
              <a:rPr dirty="0" u="heavy" sz="2400" spc="260">
                <a:uFill>
                  <a:solidFill>
                    <a:srgbClr val="000000"/>
                  </a:solidFill>
                </a:uFill>
                <a:hlinkClick r:id="rId5"/>
              </a:rPr>
              <a:t> </a:t>
            </a:r>
            <a:r>
              <a:rPr dirty="0" u="heavy" spc="-445">
                <a:uFill>
                  <a:solidFill>
                    <a:srgbClr val="000000"/>
                  </a:solidFill>
                </a:uFill>
                <a:hlinkClick r:id="rId5"/>
              </a:rPr>
              <a:t>Tea</a:t>
            </a:r>
            <a:r>
              <a:rPr dirty="0" u="heavy" spc="-285">
                <a:uFill>
                  <a:solidFill>
                    <a:srgbClr val="000000"/>
                  </a:solidFill>
                </a:uFill>
                <a:hlinkClick r:id="rId5"/>
              </a:rPr>
              <a:t> </a:t>
            </a:r>
            <a:r>
              <a:rPr dirty="0" u="heavy" spc="-295">
                <a:uFill>
                  <a:solidFill>
                    <a:srgbClr val="000000"/>
                  </a:solidFill>
                </a:uFill>
                <a:hlinkClick r:id="rId5"/>
              </a:rPr>
              <a:t>Dances</a:t>
            </a:r>
            <a:r>
              <a:rPr dirty="0" u="heavy" sz="2400" spc="-295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" y="5289723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16000" y="1470071"/>
            <a:ext cx="14831060" cy="73723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 marR="5080">
              <a:lnSpc>
                <a:spcPct val="75800"/>
              </a:lnSpc>
              <a:spcBef>
                <a:spcPts val="875"/>
              </a:spcBef>
            </a:pPr>
            <a:r>
              <a:rPr dirty="0" sz="2650" spc="-415" b="1">
                <a:latin typeface="Arial"/>
                <a:cs typeface="Arial"/>
              </a:rPr>
              <a:t>An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160" b="1">
                <a:latin typeface="Arial"/>
                <a:cs typeface="Arial"/>
              </a:rPr>
              <a:t>award</a:t>
            </a:r>
            <a:r>
              <a:rPr dirty="0" sz="2000" spc="-160" b="1">
                <a:latin typeface="Verdana"/>
                <a:cs typeface="Verdana"/>
              </a:rPr>
              <a:t>-</a:t>
            </a:r>
            <a:r>
              <a:rPr dirty="0" sz="2650" spc="-254" b="1">
                <a:latin typeface="Arial"/>
                <a:cs typeface="Arial"/>
              </a:rPr>
              <a:t>winning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programme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29" b="1">
                <a:latin typeface="Arial"/>
                <a:cs typeface="Arial"/>
              </a:rPr>
              <a:t>of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190" b="1">
                <a:latin typeface="Arial"/>
                <a:cs typeface="Arial"/>
              </a:rPr>
              <a:t>creative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and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40" b="1">
                <a:latin typeface="Arial"/>
                <a:cs typeface="Arial"/>
              </a:rPr>
              <a:t>social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185" b="1">
                <a:latin typeface="Arial"/>
                <a:cs typeface="Arial"/>
              </a:rPr>
              <a:t>activities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15" b="1">
                <a:latin typeface="Arial"/>
                <a:cs typeface="Arial"/>
              </a:rPr>
              <a:t>for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80" b="1">
                <a:latin typeface="Arial"/>
                <a:cs typeface="Arial"/>
              </a:rPr>
              <a:t>over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95" b="1">
                <a:latin typeface="Arial"/>
                <a:cs typeface="Arial"/>
              </a:rPr>
              <a:t>65s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90" b="1">
                <a:latin typeface="Arial"/>
                <a:cs typeface="Arial"/>
              </a:rPr>
              <a:t>at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10" b="1">
                <a:latin typeface="Arial"/>
                <a:cs typeface="Arial"/>
              </a:rPr>
              <a:t>the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Albany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and</a:t>
            </a:r>
            <a:r>
              <a:rPr dirty="0" sz="2650" spc="-100" b="1">
                <a:latin typeface="Arial"/>
                <a:cs typeface="Arial"/>
              </a:rPr>
              <a:t> </a:t>
            </a:r>
            <a:r>
              <a:rPr dirty="0" sz="2650" spc="-335" b="1">
                <a:latin typeface="Arial"/>
                <a:cs typeface="Arial"/>
              </a:rPr>
              <a:t>across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spc="-325" b="1">
                <a:latin typeface="Arial"/>
                <a:cs typeface="Arial"/>
              </a:rPr>
              <a:t>Lewisham</a:t>
            </a:r>
            <a:r>
              <a:rPr dirty="0" sz="2000" spc="-325" b="1">
                <a:latin typeface="Verdana"/>
                <a:cs typeface="Verdana"/>
              </a:rPr>
              <a:t>, </a:t>
            </a:r>
            <a:r>
              <a:rPr dirty="0" sz="2650" spc="-200" b="1">
                <a:latin typeface="Arial"/>
                <a:cs typeface="Arial"/>
              </a:rPr>
              <a:t>with</a:t>
            </a:r>
            <a:r>
              <a:rPr dirty="0" sz="2650" spc="-95" b="1">
                <a:latin typeface="Arial"/>
                <a:cs typeface="Arial"/>
              </a:rPr>
              <a:t> </a:t>
            </a:r>
            <a:r>
              <a:rPr dirty="0" sz="2650" spc="-240" b="1">
                <a:latin typeface="Arial"/>
                <a:cs typeface="Arial"/>
              </a:rPr>
              <a:t>partners</a:t>
            </a:r>
            <a:r>
              <a:rPr dirty="0" sz="2650" spc="-95" b="1">
                <a:latin typeface="Arial"/>
                <a:cs typeface="Arial"/>
              </a:rPr>
              <a:t> </a:t>
            </a:r>
            <a:r>
              <a:rPr dirty="0" sz="2650" spc="-270" b="1">
                <a:latin typeface="Arial"/>
                <a:cs typeface="Arial"/>
              </a:rPr>
              <a:t>Entelechy</a:t>
            </a:r>
            <a:r>
              <a:rPr dirty="0" sz="2650" spc="-95" b="1">
                <a:latin typeface="Arial"/>
                <a:cs typeface="Arial"/>
              </a:rPr>
              <a:t> </a:t>
            </a:r>
            <a:r>
              <a:rPr dirty="0" sz="2650" spc="-20" b="1">
                <a:latin typeface="Arial"/>
                <a:cs typeface="Arial"/>
              </a:rPr>
              <a:t>Arts</a:t>
            </a:r>
            <a:r>
              <a:rPr dirty="0" sz="2000" spc="-20" b="1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38380" y="5021105"/>
            <a:ext cx="7881620" cy="498348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196340" marR="689610" indent="-346710">
              <a:lnSpc>
                <a:spcPct val="69100"/>
              </a:lnSpc>
              <a:spcBef>
                <a:spcPts val="1000"/>
              </a:spcBef>
            </a:pPr>
            <a:r>
              <a:rPr dirty="0" sz="2350" spc="-190" b="1">
                <a:latin typeface="Arial"/>
                <a:cs typeface="Arial"/>
              </a:rPr>
              <a:t>Meet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40" b="1">
                <a:latin typeface="Arial"/>
                <a:cs typeface="Arial"/>
              </a:rPr>
              <a:t>Me</a:t>
            </a:r>
            <a:r>
              <a:rPr dirty="0" sz="2050" spc="-240" b="1">
                <a:latin typeface="Arial"/>
                <a:cs typeface="Arial"/>
              </a:rPr>
              <a:t>…</a:t>
            </a:r>
            <a:r>
              <a:rPr dirty="0" sz="2050" spc="-25" b="1">
                <a:latin typeface="Arial"/>
                <a:cs typeface="Arial"/>
              </a:rPr>
              <a:t> </a:t>
            </a:r>
            <a:r>
              <a:rPr dirty="0" sz="2350" spc="-245" b="1">
                <a:latin typeface="Arial"/>
                <a:cs typeface="Arial"/>
              </a:rPr>
              <a:t>grew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65" b="1">
                <a:latin typeface="Arial"/>
                <a:cs typeface="Arial"/>
              </a:rPr>
              <a:t>out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25" b="1">
                <a:latin typeface="Arial"/>
                <a:cs typeface="Arial"/>
              </a:rPr>
              <a:t>of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125" b="1">
                <a:latin typeface="Arial"/>
                <a:cs typeface="Arial"/>
              </a:rPr>
              <a:t>a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90" b="1">
                <a:latin typeface="Arial"/>
                <a:cs typeface="Arial"/>
              </a:rPr>
              <a:t>simple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85" b="1">
                <a:latin typeface="Arial"/>
                <a:cs typeface="Arial"/>
              </a:rPr>
              <a:t>question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80" b="1">
                <a:latin typeface="Arial"/>
                <a:cs typeface="Arial"/>
              </a:rPr>
              <a:t>shared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90" b="1">
                <a:latin typeface="Arial"/>
                <a:cs typeface="Arial"/>
              </a:rPr>
              <a:t>by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60" b="1">
                <a:latin typeface="Arial"/>
                <a:cs typeface="Arial"/>
              </a:rPr>
              <a:t>the </a:t>
            </a:r>
            <a:r>
              <a:rPr dirty="0" sz="2350" spc="-245" b="1">
                <a:latin typeface="Arial"/>
                <a:cs typeface="Arial"/>
              </a:rPr>
              <a:t>Albany</a:t>
            </a:r>
            <a:r>
              <a:rPr dirty="0" sz="2050" spc="-245" b="1">
                <a:latin typeface="Arial"/>
                <a:cs typeface="Arial"/>
              </a:rPr>
              <a:t>,</a:t>
            </a:r>
            <a:r>
              <a:rPr dirty="0" sz="2050" spc="-15" b="1">
                <a:latin typeface="Arial"/>
                <a:cs typeface="Arial"/>
              </a:rPr>
              <a:t> </a:t>
            </a:r>
            <a:r>
              <a:rPr dirty="0" sz="2350" spc="-265" b="1">
                <a:latin typeface="Arial"/>
                <a:cs typeface="Arial"/>
              </a:rPr>
              <a:t>Entelechy</a:t>
            </a:r>
            <a:r>
              <a:rPr dirty="0" sz="2350" spc="-100" b="1">
                <a:latin typeface="Arial"/>
                <a:cs typeface="Arial"/>
              </a:rPr>
              <a:t> </a:t>
            </a:r>
            <a:r>
              <a:rPr dirty="0" sz="2350" spc="-305" b="1">
                <a:latin typeface="Arial"/>
                <a:cs typeface="Arial"/>
              </a:rPr>
              <a:t>Arts</a:t>
            </a:r>
            <a:r>
              <a:rPr dirty="0" sz="2350" spc="-100" b="1">
                <a:latin typeface="Arial"/>
                <a:cs typeface="Arial"/>
              </a:rPr>
              <a:t> </a:t>
            </a:r>
            <a:r>
              <a:rPr dirty="0" sz="2350" spc="-254" b="1">
                <a:latin typeface="Arial"/>
                <a:cs typeface="Arial"/>
              </a:rPr>
              <a:t>and</a:t>
            </a:r>
            <a:r>
              <a:rPr dirty="0" sz="2350" spc="-100" b="1">
                <a:latin typeface="Arial"/>
                <a:cs typeface="Arial"/>
              </a:rPr>
              <a:t> </a:t>
            </a:r>
            <a:r>
              <a:rPr dirty="0" sz="2350" spc="-345" b="1">
                <a:latin typeface="Arial"/>
                <a:cs typeface="Arial"/>
              </a:rPr>
              <a:t>Lewisham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80" b="1">
                <a:latin typeface="Arial"/>
                <a:cs typeface="Arial"/>
              </a:rPr>
              <a:t>Council</a:t>
            </a:r>
            <a:r>
              <a:rPr dirty="0" sz="2050" spc="-80" b="1">
                <a:latin typeface="Arial"/>
                <a:cs typeface="Arial"/>
              </a:rPr>
              <a:t>: </a:t>
            </a:r>
            <a:r>
              <a:rPr dirty="0" sz="2050" spc="-210" b="1">
                <a:latin typeface="Arial"/>
                <a:cs typeface="Arial"/>
              </a:rPr>
              <a:t>‘</a:t>
            </a:r>
            <a:r>
              <a:rPr dirty="0" sz="2350" spc="-210" b="1">
                <a:latin typeface="Arial"/>
                <a:cs typeface="Arial"/>
              </a:rPr>
              <a:t>What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120" b="1">
                <a:latin typeface="Arial"/>
                <a:cs typeface="Arial"/>
              </a:rPr>
              <a:t>if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25" b="1">
                <a:latin typeface="Arial"/>
                <a:cs typeface="Arial"/>
              </a:rPr>
              <a:t>isolated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54" b="1">
                <a:latin typeface="Arial"/>
                <a:cs typeface="Arial"/>
              </a:rPr>
              <a:t>and</a:t>
            </a:r>
            <a:r>
              <a:rPr dirty="0" sz="2350" spc="-85" b="1">
                <a:latin typeface="Arial"/>
                <a:cs typeface="Arial"/>
              </a:rPr>
              <a:t> </a:t>
            </a:r>
            <a:r>
              <a:rPr dirty="0" sz="2350" spc="-245" b="1">
                <a:latin typeface="Arial"/>
                <a:cs typeface="Arial"/>
              </a:rPr>
              <a:t>lonely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29" b="1">
                <a:latin typeface="Arial"/>
                <a:cs typeface="Arial"/>
              </a:rPr>
              <a:t>older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45" b="1">
                <a:latin typeface="Arial"/>
                <a:cs typeface="Arial"/>
              </a:rPr>
              <a:t>people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54" b="1">
                <a:latin typeface="Arial"/>
                <a:cs typeface="Arial"/>
              </a:rPr>
              <a:t>had</a:t>
            </a:r>
            <a:r>
              <a:rPr dirty="0" sz="2350" spc="-90" b="1">
                <a:latin typeface="Arial"/>
                <a:cs typeface="Arial"/>
              </a:rPr>
              <a:t> </a:t>
            </a:r>
            <a:r>
              <a:rPr dirty="0" sz="2350" spc="-25" b="1">
                <a:latin typeface="Arial"/>
                <a:cs typeface="Arial"/>
              </a:rPr>
              <a:t>the</a:t>
            </a:r>
            <a:endParaRPr sz="2350">
              <a:latin typeface="Arial"/>
              <a:cs typeface="Arial"/>
            </a:endParaRPr>
          </a:p>
          <a:p>
            <a:pPr marL="3508375" marR="889635" indent="-2459355">
              <a:lnSpc>
                <a:spcPct val="69100"/>
              </a:lnSpc>
            </a:pPr>
            <a:r>
              <a:rPr dirty="0" sz="2350" spc="-245" b="1">
                <a:latin typeface="Arial"/>
                <a:cs typeface="Arial"/>
              </a:rPr>
              <a:t>opportunity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00" b="1">
                <a:latin typeface="Arial"/>
                <a:cs typeface="Arial"/>
              </a:rPr>
              <a:t>to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85" b="1">
                <a:latin typeface="Arial"/>
                <a:cs typeface="Arial"/>
              </a:rPr>
              <a:t>go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00" b="1">
                <a:latin typeface="Arial"/>
                <a:cs typeface="Arial"/>
              </a:rPr>
              <a:t>to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40" b="1">
                <a:latin typeface="Arial"/>
                <a:cs typeface="Arial"/>
              </a:rPr>
              <a:t>an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20" b="1">
                <a:latin typeface="Arial"/>
                <a:cs typeface="Arial"/>
              </a:rPr>
              <a:t>arts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10" b="1">
                <a:latin typeface="Arial"/>
                <a:cs typeface="Arial"/>
              </a:rPr>
              <a:t>centre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240" b="1">
                <a:latin typeface="Arial"/>
                <a:cs typeface="Arial"/>
              </a:rPr>
              <a:t>instead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225" b="1">
                <a:latin typeface="Arial"/>
                <a:cs typeface="Arial"/>
              </a:rPr>
              <a:t>of</a:t>
            </a:r>
            <a:r>
              <a:rPr dirty="0" sz="2350" spc="-105" b="1">
                <a:latin typeface="Arial"/>
                <a:cs typeface="Arial"/>
              </a:rPr>
              <a:t> </a:t>
            </a:r>
            <a:r>
              <a:rPr dirty="0" sz="2350" spc="-125" b="1">
                <a:latin typeface="Arial"/>
                <a:cs typeface="Arial"/>
              </a:rPr>
              <a:t>a</a:t>
            </a:r>
            <a:r>
              <a:rPr dirty="0" sz="2350" spc="-110" b="1">
                <a:latin typeface="Arial"/>
                <a:cs typeface="Arial"/>
              </a:rPr>
              <a:t> </a:t>
            </a:r>
            <a:r>
              <a:rPr dirty="0" sz="2350" spc="-70" b="1">
                <a:latin typeface="Arial"/>
                <a:cs typeface="Arial"/>
              </a:rPr>
              <a:t>day centre</a:t>
            </a:r>
            <a:r>
              <a:rPr dirty="0" sz="2050" spc="-70" b="1">
                <a:latin typeface="Arial"/>
                <a:cs typeface="Arial"/>
              </a:rPr>
              <a:t>?’</a:t>
            </a:r>
            <a:endParaRPr sz="2050">
              <a:latin typeface="Arial"/>
              <a:cs typeface="Arial"/>
            </a:endParaRPr>
          </a:p>
          <a:p>
            <a:pPr algn="ctr" marL="12700" marR="5080" indent="-635">
              <a:lnSpc>
                <a:spcPct val="67600"/>
              </a:lnSpc>
              <a:spcBef>
                <a:spcPts val="1625"/>
              </a:spcBef>
            </a:pPr>
            <a:r>
              <a:rPr dirty="0" sz="3300" spc="-270" b="1">
                <a:latin typeface="Arial"/>
                <a:cs typeface="Arial"/>
              </a:rPr>
              <a:t>Meet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5" b="1">
                <a:latin typeface="Arial"/>
                <a:cs typeface="Arial"/>
              </a:rPr>
              <a:t>Me</a:t>
            </a:r>
            <a:r>
              <a:rPr dirty="0" sz="2850" spc="-345" b="1">
                <a:latin typeface="Arial"/>
                <a:cs typeface="Arial"/>
              </a:rPr>
              <a:t>…</a:t>
            </a:r>
            <a:r>
              <a:rPr dirty="0" sz="2850" spc="-35" b="1">
                <a:latin typeface="Arial"/>
                <a:cs typeface="Arial"/>
              </a:rPr>
              <a:t> </a:t>
            </a:r>
            <a:r>
              <a:rPr dirty="0" sz="3300" spc="-405" b="1">
                <a:latin typeface="Arial"/>
                <a:cs typeface="Arial"/>
              </a:rPr>
              <a:t>brings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55" b="1">
                <a:latin typeface="Arial"/>
                <a:cs typeface="Arial"/>
              </a:rPr>
              <a:t>formerly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45" b="1">
                <a:latin typeface="Arial"/>
                <a:cs typeface="Arial"/>
              </a:rPr>
              <a:t>lonely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70" b="1">
                <a:latin typeface="Arial"/>
                <a:cs typeface="Arial"/>
              </a:rPr>
              <a:t>or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30" b="1">
                <a:latin typeface="Arial"/>
                <a:cs typeface="Arial"/>
              </a:rPr>
              <a:t>isolated </a:t>
            </a:r>
            <a:r>
              <a:rPr dirty="0" sz="3300" spc="-325" b="1">
                <a:latin typeface="Arial"/>
                <a:cs typeface="Arial"/>
              </a:rPr>
              <a:t>older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people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0" b="1">
                <a:latin typeface="Arial"/>
                <a:cs typeface="Arial"/>
              </a:rPr>
              <a:t>together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to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90" b="1">
                <a:latin typeface="Arial"/>
                <a:cs typeface="Arial"/>
              </a:rPr>
              <a:t>work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0" b="1">
                <a:latin typeface="Arial"/>
                <a:cs typeface="Arial"/>
              </a:rPr>
              <a:t>with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25" b="1">
                <a:latin typeface="Arial"/>
                <a:cs typeface="Arial"/>
              </a:rPr>
              <a:t>artists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to </a:t>
            </a:r>
            <a:r>
              <a:rPr dirty="0" sz="3300" spc="-290" b="1">
                <a:latin typeface="Arial"/>
                <a:cs typeface="Arial"/>
              </a:rPr>
              <a:t>learn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70" b="1">
                <a:latin typeface="Arial"/>
                <a:cs typeface="Arial"/>
              </a:rPr>
              <a:t>or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80" b="1">
                <a:latin typeface="Arial"/>
                <a:cs typeface="Arial"/>
              </a:rPr>
              <a:t>rediscover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275" b="1">
                <a:latin typeface="Arial"/>
                <a:cs typeface="Arial"/>
              </a:rPr>
              <a:t>creative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skills</a:t>
            </a:r>
            <a:r>
              <a:rPr dirty="0" sz="2850" spc="-340" b="1">
                <a:latin typeface="Arial"/>
                <a:cs typeface="Arial"/>
              </a:rPr>
              <a:t>,</a:t>
            </a:r>
            <a:r>
              <a:rPr dirty="0" sz="2850" spc="-30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make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375" b="1">
                <a:latin typeface="Arial"/>
                <a:cs typeface="Arial"/>
              </a:rPr>
              <a:t>friends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80" b="1">
                <a:latin typeface="Arial"/>
                <a:cs typeface="Arial"/>
              </a:rPr>
              <a:t>have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55" b="1">
                <a:latin typeface="Arial"/>
                <a:cs typeface="Arial"/>
              </a:rPr>
              <a:t>agency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90" b="1">
                <a:latin typeface="Arial"/>
                <a:cs typeface="Arial"/>
              </a:rPr>
              <a:t>over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75" b="1">
                <a:latin typeface="Arial"/>
                <a:cs typeface="Arial"/>
              </a:rPr>
              <a:t>their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social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05" b="1">
                <a:latin typeface="Arial"/>
                <a:cs typeface="Arial"/>
              </a:rPr>
              <a:t>lives</a:t>
            </a:r>
            <a:r>
              <a:rPr dirty="0" sz="2850" spc="-305" b="1">
                <a:latin typeface="Arial"/>
                <a:cs typeface="Arial"/>
              </a:rPr>
              <a:t>.</a:t>
            </a:r>
            <a:r>
              <a:rPr dirty="0" sz="2850" spc="-40" b="1">
                <a:latin typeface="Arial"/>
                <a:cs typeface="Arial"/>
              </a:rPr>
              <a:t> </a:t>
            </a:r>
            <a:r>
              <a:rPr dirty="0" sz="3300" spc="-455" b="1">
                <a:latin typeface="Arial"/>
                <a:cs typeface="Arial"/>
              </a:rPr>
              <a:t>We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offer </a:t>
            </a:r>
            <a:r>
              <a:rPr dirty="0" sz="3300" spc="-190" b="1">
                <a:latin typeface="Arial"/>
                <a:cs typeface="Arial"/>
              </a:rPr>
              <a:t>a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space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05" b="1">
                <a:latin typeface="Arial"/>
                <a:cs typeface="Arial"/>
              </a:rPr>
              <a:t>for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people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to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00" b="1">
                <a:latin typeface="Arial"/>
                <a:cs typeface="Arial"/>
              </a:rPr>
              <a:t>meet</a:t>
            </a:r>
            <a:r>
              <a:rPr dirty="0" sz="2850" spc="-300" b="1">
                <a:latin typeface="Arial"/>
                <a:cs typeface="Arial"/>
              </a:rPr>
              <a:t>,</a:t>
            </a:r>
            <a:r>
              <a:rPr dirty="0" sz="2850" spc="-30" b="1">
                <a:latin typeface="Arial"/>
                <a:cs typeface="Arial"/>
              </a:rPr>
              <a:t> </a:t>
            </a:r>
            <a:r>
              <a:rPr dirty="0" sz="3300" spc="-290" b="1">
                <a:latin typeface="Arial"/>
                <a:cs typeface="Arial"/>
              </a:rPr>
              <a:t>to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250" b="1">
                <a:latin typeface="Arial"/>
                <a:cs typeface="Arial"/>
              </a:rPr>
              <a:t>celebrate</a:t>
            </a:r>
            <a:r>
              <a:rPr dirty="0" sz="2850" spc="-250" b="1">
                <a:latin typeface="Arial"/>
                <a:cs typeface="Arial"/>
              </a:rPr>
              <a:t>,</a:t>
            </a:r>
            <a:r>
              <a:rPr dirty="0" sz="2850" spc="-3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to </a:t>
            </a:r>
            <a:r>
              <a:rPr dirty="0" sz="3300" spc="-325" b="1">
                <a:latin typeface="Arial"/>
                <a:cs typeface="Arial"/>
              </a:rPr>
              <a:t>experience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35" b="1">
                <a:latin typeface="Arial"/>
                <a:cs typeface="Arial"/>
              </a:rPr>
              <a:t>each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40" b="1">
                <a:latin typeface="Arial"/>
                <a:cs typeface="Arial"/>
              </a:rPr>
              <a:t>other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the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00" b="1">
                <a:latin typeface="Arial"/>
                <a:cs typeface="Arial"/>
              </a:rPr>
              <a:t>world</a:t>
            </a:r>
            <a:r>
              <a:rPr dirty="0" sz="2850" spc="-300" b="1">
                <a:latin typeface="Arial"/>
                <a:cs typeface="Arial"/>
              </a:rPr>
              <a:t>,</a:t>
            </a:r>
            <a:r>
              <a:rPr dirty="0" sz="2850" spc="-40" b="1">
                <a:latin typeface="Arial"/>
                <a:cs typeface="Arial"/>
              </a:rPr>
              <a:t> </a:t>
            </a:r>
            <a:r>
              <a:rPr dirty="0" sz="3300" spc="-190" b="1">
                <a:latin typeface="Arial"/>
                <a:cs typeface="Arial"/>
              </a:rPr>
              <a:t>a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95" b="1">
                <a:latin typeface="Arial"/>
                <a:cs typeface="Arial"/>
              </a:rPr>
              <a:t>space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to </a:t>
            </a:r>
            <a:r>
              <a:rPr dirty="0" sz="3300" spc="-365" b="1">
                <a:latin typeface="Arial"/>
                <a:cs typeface="Arial"/>
              </a:rPr>
              <a:t>inspire</a:t>
            </a:r>
            <a:r>
              <a:rPr dirty="0" sz="3300" spc="-155" b="1">
                <a:latin typeface="Arial"/>
                <a:cs typeface="Arial"/>
              </a:rPr>
              <a:t> </a:t>
            </a:r>
            <a:r>
              <a:rPr dirty="0" sz="3300" spc="-430" b="1">
                <a:latin typeface="Arial"/>
                <a:cs typeface="Arial"/>
              </a:rPr>
              <a:t>our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individual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285" b="1">
                <a:latin typeface="Arial"/>
                <a:cs typeface="Arial"/>
              </a:rPr>
              <a:t>collective</a:t>
            </a:r>
            <a:r>
              <a:rPr dirty="0" sz="3300" spc="-150" b="1">
                <a:latin typeface="Arial"/>
                <a:cs typeface="Arial"/>
              </a:rPr>
              <a:t> </a:t>
            </a:r>
            <a:r>
              <a:rPr dirty="0" sz="3300" spc="-295" b="1">
                <a:latin typeface="Arial"/>
                <a:cs typeface="Arial"/>
              </a:rPr>
              <a:t>imagination</a:t>
            </a:r>
            <a:r>
              <a:rPr dirty="0" sz="2850" spc="-295" b="1">
                <a:latin typeface="Arial"/>
                <a:cs typeface="Arial"/>
              </a:rPr>
              <a:t>.</a:t>
            </a:r>
            <a:endParaRPr sz="2850">
              <a:latin typeface="Arial"/>
              <a:cs typeface="Arial"/>
            </a:endParaRPr>
          </a:p>
          <a:p>
            <a:pPr algn="ctr">
              <a:lnSpc>
                <a:spcPts val="2035"/>
              </a:lnSpc>
            </a:pPr>
            <a:r>
              <a:rPr dirty="0" sz="3300" spc="-455" b="1">
                <a:latin typeface="Arial"/>
                <a:cs typeface="Arial"/>
              </a:rPr>
              <a:t>We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0" b="1">
                <a:latin typeface="Arial"/>
                <a:cs typeface="Arial"/>
              </a:rPr>
              <a:t>believe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the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15" b="1">
                <a:latin typeface="Arial"/>
                <a:cs typeface="Arial"/>
              </a:rPr>
              <a:t>arts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260" b="1">
                <a:latin typeface="Arial"/>
                <a:cs typeface="Arial"/>
              </a:rPr>
              <a:t>are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350" b="1">
                <a:latin typeface="Arial"/>
                <a:cs typeface="Arial"/>
              </a:rPr>
              <a:t>an</a:t>
            </a:r>
            <a:r>
              <a:rPr dirty="0" sz="3300" spc="-160" b="1">
                <a:latin typeface="Arial"/>
                <a:cs typeface="Arial"/>
              </a:rPr>
              <a:t> </a:t>
            </a:r>
            <a:r>
              <a:rPr dirty="0" sz="3300" spc="-365" b="1">
                <a:latin typeface="Arial"/>
                <a:cs typeface="Arial"/>
              </a:rPr>
              <a:t>essential</a:t>
            </a:r>
            <a:r>
              <a:rPr dirty="0" sz="3300" spc="-165" b="1">
                <a:latin typeface="Arial"/>
                <a:cs typeface="Arial"/>
              </a:rPr>
              <a:t> </a:t>
            </a:r>
            <a:r>
              <a:rPr dirty="0" sz="3300" spc="-434" b="1">
                <a:latin typeface="Arial"/>
                <a:cs typeface="Arial"/>
              </a:rPr>
              <a:t>component</a:t>
            </a:r>
            <a:endParaRPr sz="3300">
              <a:latin typeface="Arial"/>
              <a:cs typeface="Arial"/>
            </a:endParaRPr>
          </a:p>
          <a:p>
            <a:pPr algn="ctr" marL="92710" marR="85725">
              <a:lnSpc>
                <a:spcPct val="67600"/>
              </a:lnSpc>
              <a:spcBef>
                <a:spcPts val="645"/>
              </a:spcBef>
            </a:pPr>
            <a:r>
              <a:rPr dirty="0" sz="3300" spc="-325" b="1">
                <a:latin typeface="Arial"/>
                <a:cs typeface="Arial"/>
              </a:rPr>
              <a:t>in</a:t>
            </a:r>
            <a:r>
              <a:rPr dirty="0" sz="3300" spc="-175" b="1">
                <a:latin typeface="Arial"/>
                <a:cs typeface="Arial"/>
              </a:rPr>
              <a:t> </a:t>
            </a:r>
            <a:r>
              <a:rPr dirty="0" sz="3300" spc="-320" b="1">
                <a:latin typeface="Arial"/>
                <a:cs typeface="Arial"/>
              </a:rPr>
              <a:t>healthy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05" b="1">
                <a:latin typeface="Arial"/>
                <a:cs typeface="Arial"/>
              </a:rPr>
              <a:t>resilient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75" b="1">
                <a:latin typeface="Arial"/>
                <a:cs typeface="Arial"/>
              </a:rPr>
              <a:t>lives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60" b="1">
                <a:latin typeface="Arial"/>
                <a:cs typeface="Arial"/>
              </a:rPr>
              <a:t>and</a:t>
            </a:r>
            <a:r>
              <a:rPr dirty="0" sz="3300" spc="-175" b="1">
                <a:latin typeface="Arial"/>
                <a:cs typeface="Arial"/>
              </a:rPr>
              <a:t> </a:t>
            </a:r>
            <a:r>
              <a:rPr dirty="0" sz="3300" spc="-325" b="1">
                <a:latin typeface="Arial"/>
                <a:cs typeface="Arial"/>
              </a:rPr>
              <a:t>in</a:t>
            </a:r>
            <a:r>
              <a:rPr dirty="0" sz="3300" spc="-170" b="1">
                <a:latin typeface="Arial"/>
                <a:cs typeface="Arial"/>
              </a:rPr>
              <a:t> </a:t>
            </a:r>
            <a:r>
              <a:rPr dirty="0" sz="3300" spc="-385" b="1">
                <a:latin typeface="Arial"/>
                <a:cs typeface="Arial"/>
              </a:rPr>
              <a:t>transforming </a:t>
            </a:r>
            <a:r>
              <a:rPr dirty="0" sz="3300" spc="-405" b="1">
                <a:latin typeface="Arial"/>
                <a:cs typeface="Arial"/>
              </a:rPr>
              <a:t>communities</a:t>
            </a:r>
            <a:r>
              <a:rPr dirty="0" sz="2850" spc="-405" b="1">
                <a:latin typeface="Arial"/>
                <a:cs typeface="Arial"/>
              </a:rPr>
              <a:t>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0305" y="146"/>
            <a:ext cx="3937567" cy="282759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0897" y="5757127"/>
            <a:ext cx="6324599" cy="3476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38883"/>
            <a:ext cx="10922000" cy="1764030"/>
          </a:xfrm>
          <a:prstGeom prst="rect"/>
        </p:spPr>
        <p:txBody>
          <a:bodyPr wrap="square" lIns="0" tIns="321310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2530"/>
              </a:spcBef>
            </a:pPr>
            <a:r>
              <a:rPr dirty="0" spc="-745">
                <a:solidFill>
                  <a:srgbClr val="36A8E1"/>
                </a:solidFill>
              </a:rPr>
              <a:t>Building</a:t>
            </a:r>
            <a:r>
              <a:rPr dirty="0" spc="-345">
                <a:solidFill>
                  <a:srgbClr val="36A8E1"/>
                </a:solidFill>
              </a:rPr>
              <a:t> </a:t>
            </a:r>
            <a:r>
              <a:rPr dirty="0" spc="-680">
                <a:solidFill>
                  <a:srgbClr val="36A8E1"/>
                </a:solidFill>
              </a:rPr>
              <a:t>an</a:t>
            </a:r>
            <a:r>
              <a:rPr dirty="0" spc="-340">
                <a:solidFill>
                  <a:srgbClr val="36A8E1"/>
                </a:solidFill>
              </a:rPr>
              <a:t> </a:t>
            </a:r>
            <a:r>
              <a:rPr dirty="0" spc="-1000">
                <a:solidFill>
                  <a:srgbClr val="36A8E1"/>
                </a:solidFill>
              </a:rPr>
              <a:t>NHS</a:t>
            </a:r>
            <a:r>
              <a:rPr dirty="0" spc="-345">
                <a:solidFill>
                  <a:srgbClr val="36A8E1"/>
                </a:solidFill>
              </a:rPr>
              <a:t> </a:t>
            </a:r>
            <a:r>
              <a:rPr dirty="0" spc="-300">
                <a:solidFill>
                  <a:srgbClr val="36A8E1"/>
                </a:solidFill>
              </a:rPr>
              <a:t>fit</a:t>
            </a:r>
            <a:r>
              <a:rPr dirty="0" spc="-340">
                <a:solidFill>
                  <a:srgbClr val="36A8E1"/>
                </a:solidFill>
              </a:rPr>
              <a:t> </a:t>
            </a:r>
            <a:r>
              <a:rPr dirty="0" spc="-605">
                <a:solidFill>
                  <a:srgbClr val="36A8E1"/>
                </a:solidFill>
              </a:rPr>
              <a:t>for</a:t>
            </a:r>
            <a:r>
              <a:rPr dirty="0" spc="-340">
                <a:solidFill>
                  <a:srgbClr val="36A8E1"/>
                </a:solidFill>
              </a:rPr>
              <a:t> </a:t>
            </a:r>
            <a:r>
              <a:rPr dirty="0" spc="-620">
                <a:solidFill>
                  <a:srgbClr val="36A8E1"/>
                </a:solidFill>
              </a:rPr>
              <a:t>the</a:t>
            </a:r>
            <a:r>
              <a:rPr dirty="0" spc="-345">
                <a:solidFill>
                  <a:srgbClr val="36A8E1"/>
                </a:solidFill>
              </a:rPr>
              <a:t> </a:t>
            </a:r>
            <a:r>
              <a:rPr dirty="0" spc="-590">
                <a:solidFill>
                  <a:srgbClr val="36A8E1"/>
                </a:solidFill>
              </a:rPr>
              <a:t>future</a:t>
            </a:r>
            <a:r>
              <a:rPr dirty="0" sz="5050" spc="-590">
                <a:solidFill>
                  <a:srgbClr val="36A8E1"/>
                </a:solidFill>
                <a:latin typeface="Tahoma"/>
                <a:cs typeface="Tahoma"/>
              </a:rPr>
              <a:t>: </a:t>
            </a:r>
            <a:r>
              <a:rPr dirty="0" spc="-1019">
                <a:solidFill>
                  <a:srgbClr val="36A8E1"/>
                </a:solidFill>
              </a:rPr>
              <a:t>The</a:t>
            </a:r>
            <a:r>
              <a:rPr dirty="0" spc="-345">
                <a:solidFill>
                  <a:srgbClr val="36A8E1"/>
                </a:solidFill>
              </a:rPr>
              <a:t> </a:t>
            </a:r>
            <a:r>
              <a:rPr dirty="0" spc="-685">
                <a:solidFill>
                  <a:srgbClr val="36A8E1"/>
                </a:solidFill>
              </a:rPr>
              <a:t>shift</a:t>
            </a:r>
            <a:r>
              <a:rPr dirty="0" spc="-340">
                <a:solidFill>
                  <a:srgbClr val="36A8E1"/>
                </a:solidFill>
              </a:rPr>
              <a:t> </a:t>
            </a:r>
            <a:r>
              <a:rPr dirty="0" spc="-565">
                <a:solidFill>
                  <a:srgbClr val="36A8E1"/>
                </a:solidFill>
              </a:rPr>
              <a:t>to</a:t>
            </a:r>
            <a:r>
              <a:rPr dirty="0" spc="-340">
                <a:solidFill>
                  <a:srgbClr val="36A8E1"/>
                </a:solidFill>
              </a:rPr>
              <a:t> </a:t>
            </a:r>
            <a:r>
              <a:rPr dirty="0" spc="-715">
                <a:solidFill>
                  <a:srgbClr val="36A8E1"/>
                </a:solidFill>
              </a:rPr>
              <a:t>prevention</a:t>
            </a:r>
            <a:endParaRPr sz="505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3093932"/>
            <a:ext cx="95250" cy="952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5265632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5989532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7437332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534070" y="7159265"/>
            <a:ext cx="14992350" cy="291592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 marR="11504295">
              <a:lnSpc>
                <a:spcPct val="76600"/>
              </a:lnSpc>
              <a:spcBef>
                <a:spcPts val="1010"/>
              </a:spcBef>
            </a:pPr>
            <a:r>
              <a:rPr dirty="0" sz="3100" spc="-540" b="1">
                <a:latin typeface="Arial"/>
                <a:cs typeface="Arial"/>
              </a:rPr>
              <a:t>A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254" b="1">
                <a:latin typeface="Arial"/>
                <a:cs typeface="Arial"/>
              </a:rPr>
              <a:t>shift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220" b="1">
                <a:latin typeface="Arial"/>
                <a:cs typeface="Arial"/>
              </a:rPr>
              <a:t>to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280" b="1">
                <a:latin typeface="Arial"/>
                <a:cs typeface="Arial"/>
              </a:rPr>
              <a:t>prevention</a:t>
            </a:r>
            <a:r>
              <a:rPr dirty="0" sz="3100" spc="775" b="1">
                <a:latin typeface="Arial"/>
                <a:cs typeface="Arial"/>
              </a:rPr>
              <a:t> </a:t>
            </a:r>
            <a:r>
              <a:rPr dirty="0" sz="3100" spc="-540" b="1">
                <a:latin typeface="Arial"/>
                <a:cs typeface="Arial"/>
              </a:rPr>
              <a:t>A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254" b="1">
                <a:latin typeface="Arial"/>
                <a:cs typeface="Arial"/>
              </a:rPr>
              <a:t>shift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220" b="1">
                <a:latin typeface="Arial"/>
                <a:cs typeface="Arial"/>
              </a:rPr>
              <a:t>to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340" b="1">
                <a:latin typeface="Arial"/>
                <a:cs typeface="Arial"/>
              </a:rPr>
              <a:t>communities</a:t>
            </a:r>
            <a:endParaRPr sz="3100">
              <a:latin typeface="Arial"/>
              <a:cs typeface="Arial"/>
            </a:endParaRPr>
          </a:p>
          <a:p>
            <a:pPr marL="12700" marR="7610475">
              <a:lnSpc>
                <a:spcPct val="76600"/>
              </a:lnSpc>
            </a:pPr>
            <a:r>
              <a:rPr dirty="0" sz="3100" spc="-85" b="1">
                <a:latin typeface="Arial"/>
                <a:cs typeface="Arial"/>
              </a:rPr>
              <a:t>re</a:t>
            </a:r>
            <a:r>
              <a:rPr dirty="0" sz="2800" spc="-85" b="1">
                <a:latin typeface="Trebuchet MS"/>
                <a:cs typeface="Trebuchet MS"/>
              </a:rPr>
              <a:t>-</a:t>
            </a:r>
            <a:r>
              <a:rPr dirty="0" sz="3100" spc="-254" b="1">
                <a:latin typeface="Arial"/>
                <a:cs typeface="Arial"/>
              </a:rPr>
              <a:t>engaging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spc="-215" b="1">
                <a:latin typeface="Arial"/>
                <a:cs typeface="Arial"/>
              </a:rPr>
              <a:t>staff</a:t>
            </a:r>
            <a:r>
              <a:rPr dirty="0" sz="3100" spc="-95" b="1">
                <a:latin typeface="Arial"/>
                <a:cs typeface="Arial"/>
              </a:rPr>
              <a:t> </a:t>
            </a:r>
            <a:r>
              <a:rPr dirty="0" sz="3100" spc="-265" b="1">
                <a:latin typeface="Arial"/>
                <a:cs typeface="Arial"/>
              </a:rPr>
              <a:t>and</a:t>
            </a:r>
            <a:r>
              <a:rPr dirty="0" sz="3100" spc="-95" b="1">
                <a:latin typeface="Arial"/>
                <a:cs typeface="Arial"/>
              </a:rPr>
              <a:t> </a:t>
            </a:r>
            <a:r>
              <a:rPr dirty="0" sz="3100" spc="-85" b="1">
                <a:latin typeface="Arial"/>
                <a:cs typeface="Arial"/>
              </a:rPr>
              <a:t>re</a:t>
            </a:r>
            <a:r>
              <a:rPr dirty="0" sz="2800" spc="-85" b="1">
                <a:latin typeface="Trebuchet MS"/>
                <a:cs typeface="Trebuchet MS"/>
              </a:rPr>
              <a:t>-</a:t>
            </a:r>
            <a:r>
              <a:rPr dirty="0" sz="3100" spc="-305" b="1">
                <a:latin typeface="Arial"/>
                <a:cs typeface="Arial"/>
              </a:rPr>
              <a:t>empowering</a:t>
            </a:r>
            <a:r>
              <a:rPr dirty="0" sz="3100" spc="-95" b="1">
                <a:latin typeface="Arial"/>
                <a:cs typeface="Arial"/>
              </a:rPr>
              <a:t> </a:t>
            </a:r>
            <a:r>
              <a:rPr dirty="0" sz="3100" spc="-200" b="1">
                <a:latin typeface="Arial"/>
                <a:cs typeface="Arial"/>
              </a:rPr>
              <a:t>patients Integrated</a:t>
            </a:r>
            <a:r>
              <a:rPr dirty="0" sz="3100" spc="-90" b="1">
                <a:latin typeface="Arial"/>
                <a:cs typeface="Arial"/>
              </a:rPr>
              <a:t> </a:t>
            </a:r>
            <a:r>
              <a:rPr dirty="0" sz="3100" spc="-210" b="1">
                <a:latin typeface="Arial"/>
                <a:cs typeface="Arial"/>
              </a:rPr>
              <a:t>care</a:t>
            </a:r>
            <a:r>
              <a:rPr dirty="0" sz="3100" spc="-90" b="1">
                <a:latin typeface="Arial"/>
                <a:cs typeface="Arial"/>
              </a:rPr>
              <a:t> </a:t>
            </a:r>
            <a:r>
              <a:rPr dirty="0" sz="3100" spc="-465" b="1">
                <a:latin typeface="Arial"/>
                <a:cs typeface="Arial"/>
              </a:rPr>
              <a:t>systems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2400">
              <a:latin typeface="Arial"/>
              <a:cs typeface="Arial"/>
            </a:endParaRPr>
          </a:p>
          <a:p>
            <a:pPr algn="ctr" marL="9161145" marR="5080">
              <a:lnSpc>
                <a:spcPct val="70300"/>
              </a:lnSpc>
              <a:spcBef>
                <a:spcPts val="5"/>
              </a:spcBef>
            </a:pPr>
            <a:r>
              <a:rPr dirty="0" sz="2400" spc="-280">
                <a:latin typeface="Trebuchet MS"/>
                <a:cs typeface="Trebuchet MS"/>
              </a:rPr>
              <a:t>Our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45">
                <a:latin typeface="Trebuchet MS"/>
                <a:cs typeface="Trebuchet MS"/>
              </a:rPr>
              <a:t>NHS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54">
                <a:latin typeface="Trebuchet MS"/>
                <a:cs typeface="Trebuchet MS"/>
              </a:rPr>
              <a:t>Stories</a:t>
            </a:r>
            <a:r>
              <a:rPr dirty="0" sz="1700" spc="-254">
                <a:latin typeface="Arial MT"/>
                <a:cs typeface="Arial MT"/>
              </a:rPr>
              <a:t>,</a:t>
            </a:r>
            <a:r>
              <a:rPr dirty="0" sz="1700" spc="60">
                <a:latin typeface="Arial MT"/>
                <a:cs typeface="Arial MT"/>
              </a:rPr>
              <a:t> </a:t>
            </a:r>
            <a:r>
              <a:rPr dirty="0" sz="2400" spc="-240">
                <a:latin typeface="Trebuchet MS"/>
                <a:cs typeface="Trebuchet MS"/>
              </a:rPr>
              <a:t>National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05">
                <a:latin typeface="Trebuchet MS"/>
                <a:cs typeface="Trebuchet MS"/>
              </a:rPr>
              <a:t>Arts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300">
                <a:latin typeface="Trebuchet MS"/>
                <a:cs typeface="Trebuchet MS"/>
              </a:rPr>
              <a:t>in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54">
                <a:latin typeface="Trebuchet MS"/>
                <a:cs typeface="Trebuchet MS"/>
              </a:rPr>
              <a:t>Hospitals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54">
                <a:latin typeface="Trebuchet MS"/>
                <a:cs typeface="Trebuchet MS"/>
              </a:rPr>
              <a:t>Network</a:t>
            </a:r>
            <a:r>
              <a:rPr dirty="0" sz="1700" spc="-254">
                <a:latin typeface="Arial MT"/>
                <a:cs typeface="Arial MT"/>
              </a:rPr>
              <a:t>:</a:t>
            </a:r>
            <a:r>
              <a:rPr dirty="0" sz="1700" spc="60">
                <a:latin typeface="Arial MT"/>
                <a:cs typeface="Arial MT"/>
              </a:rPr>
              <a:t> </a:t>
            </a:r>
            <a:r>
              <a:rPr dirty="0" sz="2400" spc="-405">
                <a:latin typeface="Trebuchet MS"/>
                <a:cs typeface="Trebuchet MS"/>
              </a:rPr>
              <a:t>A </a:t>
            </a:r>
            <a:r>
              <a:rPr dirty="0" sz="2400" spc="-245">
                <a:latin typeface="Trebuchet MS"/>
                <a:cs typeface="Trebuchet MS"/>
              </a:rPr>
              <a:t>collaboration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05">
                <a:latin typeface="Trebuchet MS"/>
                <a:cs typeface="Trebuchet MS"/>
              </a:rPr>
              <a:t>between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375">
                <a:latin typeface="Trebuchet MS"/>
                <a:cs typeface="Trebuchet MS"/>
              </a:rPr>
              <a:t>19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60">
                <a:latin typeface="Trebuchet MS"/>
                <a:cs typeface="Trebuchet MS"/>
              </a:rPr>
              <a:t>hospital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330">
                <a:latin typeface="Trebuchet MS"/>
                <a:cs typeface="Trebuchet MS"/>
              </a:rPr>
              <a:t>trusts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45">
                <a:latin typeface="Trebuchet MS"/>
                <a:cs typeface="Trebuchet MS"/>
              </a:rPr>
              <a:t>and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a</a:t>
            </a:r>
            <a:r>
              <a:rPr dirty="0" sz="2400" spc="-190">
                <a:latin typeface="Trebuchet MS"/>
                <a:cs typeface="Trebuchet MS"/>
              </a:rPr>
              <a:t> </a:t>
            </a:r>
            <a:r>
              <a:rPr dirty="0" sz="2400" spc="-265">
                <a:latin typeface="Trebuchet MS"/>
                <a:cs typeface="Trebuchet MS"/>
              </a:rPr>
              <a:t>creative </a:t>
            </a:r>
            <a:r>
              <a:rPr dirty="0" sz="2400" spc="-325">
                <a:latin typeface="Trebuchet MS"/>
                <a:cs typeface="Trebuchet MS"/>
              </a:rPr>
              <a:t>team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54">
                <a:latin typeface="Trebuchet MS"/>
                <a:cs typeface="Trebuchet MS"/>
              </a:rPr>
              <a:t>led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70">
                <a:latin typeface="Trebuchet MS"/>
                <a:cs typeface="Trebuchet MS"/>
              </a:rPr>
              <a:t>by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340">
                <a:latin typeface="Trebuchet MS"/>
                <a:cs typeface="Trebuchet MS"/>
              </a:rPr>
              <a:t>Kwame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210">
                <a:latin typeface="Trebuchet MS"/>
                <a:cs typeface="Trebuchet MS"/>
              </a:rPr>
              <a:t>Kwei</a:t>
            </a:r>
            <a:r>
              <a:rPr dirty="0" sz="1700" spc="-210">
                <a:latin typeface="Arial MT"/>
                <a:cs typeface="Arial MT"/>
              </a:rPr>
              <a:t>-</a:t>
            </a:r>
            <a:r>
              <a:rPr dirty="0" sz="2400" spc="-355">
                <a:latin typeface="Trebuchet MS"/>
                <a:cs typeface="Trebuchet MS"/>
              </a:rPr>
              <a:t>Armah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7799282"/>
            <a:ext cx="95250" cy="952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8161232"/>
            <a:ext cx="95250" cy="952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8523182"/>
            <a:ext cx="95250" cy="9524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145048" y="2081571"/>
            <a:ext cx="917638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500" b="1">
                <a:latin typeface="Arial"/>
                <a:cs typeface="Arial"/>
              </a:rPr>
              <a:t>A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-340" b="1">
                <a:latin typeface="Arial"/>
                <a:cs typeface="Arial"/>
              </a:rPr>
              <a:t>response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-204" b="1">
                <a:latin typeface="Arial"/>
                <a:cs typeface="Arial"/>
              </a:rPr>
              <a:t>to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350" b="1">
                <a:latin typeface="Arial"/>
                <a:cs typeface="Arial"/>
              </a:rPr>
              <a:t>Lord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260" b="1">
                <a:latin typeface="Arial"/>
                <a:cs typeface="Arial"/>
              </a:rPr>
              <a:t>Darzi</a:t>
            </a:r>
            <a:r>
              <a:rPr dirty="0" sz="1900" spc="-260" b="1">
                <a:latin typeface="Arial"/>
                <a:cs typeface="Arial"/>
              </a:rPr>
              <a:t>’</a:t>
            </a:r>
            <a:r>
              <a:rPr dirty="0" sz="2450" spc="-260" b="1">
                <a:latin typeface="Arial"/>
                <a:cs typeface="Arial"/>
              </a:rPr>
              <a:t>s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-250" b="1">
                <a:latin typeface="Arial"/>
                <a:cs typeface="Arial"/>
              </a:rPr>
              <a:t>Independent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229" b="1">
                <a:latin typeface="Arial"/>
                <a:cs typeface="Arial"/>
              </a:rPr>
              <a:t>Investigation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225" b="1">
                <a:latin typeface="Arial"/>
                <a:cs typeface="Arial"/>
              </a:rPr>
              <a:t>of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-225" b="1">
                <a:latin typeface="Arial"/>
                <a:cs typeface="Arial"/>
              </a:rPr>
              <a:t>the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365" b="1">
                <a:latin typeface="Arial"/>
                <a:cs typeface="Arial"/>
              </a:rPr>
              <a:t>NHS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450" spc="-235" b="1">
                <a:latin typeface="Arial"/>
                <a:cs typeface="Arial"/>
              </a:rPr>
              <a:t>in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-290" b="1">
                <a:latin typeface="Arial"/>
                <a:cs typeface="Arial"/>
              </a:rPr>
              <a:t>England</a:t>
            </a:r>
            <a:r>
              <a:rPr dirty="0" sz="2450" spc="-100" b="1">
                <a:latin typeface="Arial"/>
                <a:cs typeface="Arial"/>
              </a:rPr>
              <a:t> </a:t>
            </a:r>
            <a:r>
              <a:rPr dirty="0" sz="2150" spc="145" b="1">
                <a:latin typeface="Trebuchet MS"/>
                <a:cs typeface="Trebuchet MS"/>
              </a:rPr>
              <a:t>-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45048" y="2330985"/>
            <a:ext cx="7748905" cy="461454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400" spc="-130" b="1">
                <a:latin typeface="Arial"/>
                <a:cs typeface="Arial"/>
              </a:rPr>
              <a:t>National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195" b="1">
                <a:latin typeface="Arial"/>
                <a:cs typeface="Arial"/>
              </a:rPr>
              <a:t>Centre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185" b="1">
                <a:latin typeface="Arial"/>
                <a:cs typeface="Arial"/>
              </a:rPr>
              <a:t>for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165" b="1">
                <a:latin typeface="Arial"/>
                <a:cs typeface="Arial"/>
              </a:rPr>
              <a:t>Creative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155" b="1">
                <a:latin typeface="Arial"/>
                <a:cs typeface="Arial"/>
              </a:rPr>
              <a:t>Health</a:t>
            </a:r>
            <a:r>
              <a:rPr dirty="0" u="heavy" sz="1850" spc="1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sz="2150" spc="-150" b="1">
                <a:latin typeface="Trebuchet MS"/>
                <a:cs typeface="Trebuchet MS"/>
                <a:hlinkClick r:id="rId5"/>
              </a:rPr>
              <a:t>(</a:t>
            </a:r>
            <a:r>
              <a:rPr dirty="0" u="sng" sz="24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linked</a:t>
            </a:r>
            <a:r>
              <a:rPr dirty="0" u="sng" sz="24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here</a:t>
            </a:r>
            <a:r>
              <a:rPr dirty="0" sz="2150" spc="-10" b="1">
                <a:latin typeface="Trebuchet MS"/>
                <a:cs typeface="Trebuchet MS"/>
                <a:hlinkClick r:id="rId5"/>
              </a:rPr>
              <a:t>)</a:t>
            </a:r>
            <a:endParaRPr sz="2150">
              <a:latin typeface="Trebuchet MS"/>
              <a:cs typeface="Trebuchet MS"/>
            </a:endParaRPr>
          </a:p>
          <a:p>
            <a:pPr marL="401320" marR="5080">
              <a:lnSpc>
                <a:spcPct val="70900"/>
              </a:lnSpc>
              <a:spcBef>
                <a:spcPts val="1585"/>
              </a:spcBef>
            </a:pPr>
            <a:r>
              <a:rPr dirty="0" sz="3350" spc="-310">
                <a:latin typeface="Trebuchet MS"/>
                <a:cs typeface="Trebuchet MS"/>
              </a:rPr>
              <a:t>Creative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95">
                <a:latin typeface="Trebuchet MS"/>
                <a:cs typeface="Trebuchet MS"/>
              </a:rPr>
              <a:t>health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75">
                <a:latin typeface="Trebuchet MS"/>
                <a:cs typeface="Trebuchet MS"/>
              </a:rPr>
              <a:t>offers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165">
                <a:latin typeface="Trebuchet MS"/>
                <a:cs typeface="Trebuchet MS"/>
              </a:rPr>
              <a:t>a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holistic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80">
                <a:latin typeface="Trebuchet MS"/>
                <a:cs typeface="Trebuchet MS"/>
              </a:rPr>
              <a:t> person</a:t>
            </a:r>
            <a:r>
              <a:rPr dirty="0" sz="2400" spc="-280">
                <a:latin typeface="Arial MT"/>
                <a:cs typeface="Arial MT"/>
              </a:rPr>
              <a:t>- </a:t>
            </a:r>
            <a:r>
              <a:rPr dirty="0" sz="3350" spc="-365">
                <a:latin typeface="Trebuchet MS"/>
                <a:cs typeface="Trebuchet MS"/>
              </a:rPr>
              <a:t>centred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290">
                <a:latin typeface="Trebuchet MS"/>
                <a:cs typeface="Trebuchet MS"/>
              </a:rPr>
              <a:t>approach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425">
                <a:latin typeface="Trebuchet MS"/>
                <a:cs typeface="Trebuchet MS"/>
              </a:rPr>
              <a:t>which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295">
                <a:latin typeface="Trebuchet MS"/>
                <a:cs typeface="Trebuchet MS"/>
              </a:rPr>
              <a:t>can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05">
                <a:latin typeface="Trebuchet MS"/>
                <a:cs typeface="Trebuchet MS"/>
              </a:rPr>
              <a:t>improve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70">
                <a:latin typeface="Trebuchet MS"/>
                <a:cs typeface="Trebuchet MS"/>
              </a:rPr>
              <a:t>quality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of </a:t>
            </a:r>
            <a:r>
              <a:rPr dirty="0" sz="3350" spc="-355">
                <a:latin typeface="Trebuchet MS"/>
                <a:cs typeface="Trebuchet MS"/>
              </a:rPr>
              <a:t>life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30">
                <a:latin typeface="Trebuchet MS"/>
                <a:cs typeface="Trebuchet MS"/>
              </a:rPr>
              <a:t>empower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people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to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35">
                <a:latin typeface="Trebuchet MS"/>
                <a:cs typeface="Trebuchet MS"/>
              </a:rPr>
              <a:t>manage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05">
                <a:latin typeface="Trebuchet MS"/>
                <a:cs typeface="Trebuchet MS"/>
              </a:rPr>
              <a:t>their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70">
                <a:latin typeface="Trebuchet MS"/>
                <a:cs typeface="Trebuchet MS"/>
              </a:rPr>
              <a:t>health</a:t>
            </a:r>
            <a:r>
              <a:rPr dirty="0" sz="2400" spc="-370">
                <a:latin typeface="Arial MT"/>
                <a:cs typeface="Arial MT"/>
              </a:rPr>
              <a:t>, </a:t>
            </a:r>
            <a:r>
              <a:rPr dirty="0" sz="3350" spc="-340">
                <a:latin typeface="Trebuchet MS"/>
                <a:cs typeface="Trebuchet MS"/>
              </a:rPr>
              <a:t>reducing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385">
                <a:latin typeface="Trebuchet MS"/>
                <a:cs typeface="Trebuchet MS"/>
              </a:rPr>
              <a:t>pressures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95">
                <a:latin typeface="Trebuchet MS"/>
                <a:cs typeface="Trebuchet MS"/>
              </a:rPr>
              <a:t>on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95">
                <a:latin typeface="Trebuchet MS"/>
                <a:cs typeface="Trebuchet MS"/>
              </a:rPr>
              <a:t>health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290">
                <a:latin typeface="Trebuchet MS"/>
                <a:cs typeface="Trebuchet MS"/>
              </a:rPr>
              <a:t>social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05">
                <a:latin typeface="Trebuchet MS"/>
                <a:cs typeface="Trebuchet MS"/>
              </a:rPr>
              <a:t>care </a:t>
            </a:r>
            <a:r>
              <a:rPr dirty="0" sz="3350" spc="-355">
                <a:latin typeface="Trebuchet MS"/>
                <a:cs typeface="Trebuchet MS"/>
              </a:rPr>
              <a:t>services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55">
                <a:latin typeface="Trebuchet MS"/>
                <a:cs typeface="Trebuchet MS"/>
              </a:rPr>
              <a:t>supporting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people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to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09">
                <a:latin typeface="Trebuchet MS"/>
                <a:cs typeface="Trebuchet MS"/>
              </a:rPr>
              <a:t>remain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20">
                <a:latin typeface="Trebuchet MS"/>
                <a:cs typeface="Trebuchet MS"/>
              </a:rPr>
              <a:t>in </a:t>
            </a:r>
            <a:r>
              <a:rPr dirty="0" sz="3350" spc="-434">
                <a:latin typeface="Trebuchet MS"/>
                <a:cs typeface="Trebuchet MS"/>
              </a:rPr>
              <a:t>employment</a:t>
            </a:r>
            <a:r>
              <a:rPr dirty="0" sz="2400" spc="-434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401320" marR="112395">
              <a:lnSpc>
                <a:spcPct val="70900"/>
              </a:lnSpc>
            </a:pPr>
            <a:r>
              <a:rPr dirty="0" sz="3350" spc="-365">
                <a:latin typeface="Trebuchet MS"/>
                <a:cs typeface="Trebuchet MS"/>
              </a:rPr>
              <a:t>effective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225">
                <a:latin typeface="Trebuchet MS"/>
                <a:cs typeface="Trebuchet MS"/>
              </a:rPr>
              <a:t>cost</a:t>
            </a:r>
            <a:r>
              <a:rPr dirty="0" sz="2400" spc="-225">
                <a:latin typeface="Arial MT"/>
                <a:cs typeface="Arial MT"/>
              </a:rPr>
              <a:t>-</a:t>
            </a:r>
            <a:r>
              <a:rPr dirty="0" sz="3350" spc="-365">
                <a:latin typeface="Trebuchet MS"/>
                <a:cs typeface="Trebuchet MS"/>
              </a:rPr>
              <a:t>effective</a:t>
            </a:r>
            <a:r>
              <a:rPr dirty="0" sz="3350" spc="-270">
                <a:latin typeface="Trebuchet MS"/>
                <a:cs typeface="Trebuchet MS"/>
              </a:rPr>
              <a:t> </a:t>
            </a:r>
            <a:r>
              <a:rPr dirty="0" sz="3350" spc="-390">
                <a:latin typeface="Trebuchet MS"/>
                <a:cs typeface="Trebuchet MS"/>
              </a:rPr>
              <a:t>way</a:t>
            </a:r>
            <a:r>
              <a:rPr dirty="0" sz="3350" spc="-270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to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35">
                <a:latin typeface="Trebuchet MS"/>
                <a:cs typeface="Trebuchet MS"/>
              </a:rPr>
              <a:t>manage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40">
                <a:latin typeface="Trebuchet MS"/>
                <a:cs typeface="Trebuchet MS"/>
              </a:rPr>
              <a:t>and </a:t>
            </a:r>
            <a:r>
              <a:rPr dirty="0" sz="3350" spc="-350">
                <a:latin typeface="Trebuchet MS"/>
                <a:cs typeface="Trebuchet MS"/>
              </a:rPr>
              <a:t>recover</a:t>
            </a:r>
            <a:r>
              <a:rPr dirty="0" sz="3350" spc="-290">
                <a:latin typeface="Trebuchet MS"/>
                <a:cs typeface="Trebuchet MS"/>
              </a:rPr>
              <a:t> </a:t>
            </a:r>
            <a:r>
              <a:rPr dirty="0" sz="3350" spc="-475">
                <a:latin typeface="Trebuchet MS"/>
                <a:cs typeface="Trebuchet MS"/>
              </a:rPr>
              <a:t>from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poor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34">
                <a:latin typeface="Trebuchet MS"/>
                <a:cs typeface="Trebuchet MS"/>
              </a:rPr>
              <a:t>mental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405">
                <a:latin typeface="Trebuchet MS"/>
                <a:cs typeface="Trebuchet MS"/>
              </a:rPr>
              <a:t>health</a:t>
            </a:r>
            <a:endParaRPr sz="3350">
              <a:latin typeface="Trebuchet MS"/>
              <a:cs typeface="Trebuchet MS"/>
            </a:endParaRPr>
          </a:p>
          <a:p>
            <a:pPr marL="401320" marR="95250">
              <a:lnSpc>
                <a:spcPct val="70900"/>
              </a:lnSpc>
            </a:pPr>
            <a:r>
              <a:rPr dirty="0" sz="3350" spc="-375">
                <a:latin typeface="Trebuchet MS"/>
                <a:cs typeface="Trebuchet MS"/>
              </a:rPr>
              <a:t>supports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people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65">
                <a:latin typeface="Trebuchet MS"/>
                <a:cs typeface="Trebuchet MS"/>
              </a:rPr>
              <a:t>with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290">
                <a:latin typeface="Trebuchet MS"/>
                <a:cs typeface="Trebuchet MS"/>
              </a:rPr>
              <a:t>social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285">
                <a:latin typeface="Trebuchet MS"/>
                <a:cs typeface="Trebuchet MS"/>
              </a:rPr>
              <a:t>care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65">
                <a:latin typeface="Trebuchet MS"/>
                <a:cs typeface="Trebuchet MS"/>
              </a:rPr>
              <a:t>needs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to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85">
                <a:latin typeface="Trebuchet MS"/>
                <a:cs typeface="Trebuchet MS"/>
              </a:rPr>
              <a:t>live </a:t>
            </a:r>
            <a:r>
              <a:rPr dirty="0" sz="3350" spc="-375">
                <a:latin typeface="Trebuchet MS"/>
                <a:cs typeface="Trebuchet MS"/>
              </a:rPr>
              <a:t>independently</a:t>
            </a:r>
            <a:r>
              <a:rPr dirty="0" sz="3350" spc="-285">
                <a:latin typeface="Trebuchet MS"/>
                <a:cs typeface="Trebuchet MS"/>
              </a:rPr>
              <a:t> </a:t>
            </a:r>
            <a:r>
              <a:rPr dirty="0" sz="3350" spc="-375">
                <a:latin typeface="Trebuchet MS"/>
                <a:cs typeface="Trebuchet MS"/>
              </a:rPr>
              <a:t>for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30">
                <a:latin typeface="Trebuchet MS"/>
                <a:cs typeface="Trebuchet MS"/>
              </a:rPr>
              <a:t>longer</a:t>
            </a:r>
            <a:r>
              <a:rPr dirty="0" sz="3350" spc="-280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</a:rPr>
              <a:t>and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405">
                <a:latin typeface="Trebuchet MS"/>
                <a:cs typeface="Trebuchet MS"/>
              </a:rPr>
              <a:t>improves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70">
                <a:latin typeface="Trebuchet MS"/>
                <a:cs typeface="Trebuchet MS"/>
              </a:rPr>
              <a:t>quality</a:t>
            </a:r>
            <a:r>
              <a:rPr dirty="0" sz="3350" spc="-275">
                <a:latin typeface="Trebuchet MS"/>
                <a:cs typeface="Trebuchet MS"/>
              </a:rPr>
              <a:t> </a:t>
            </a:r>
            <a:r>
              <a:rPr dirty="0" sz="3350" spc="-380">
                <a:latin typeface="Trebuchet MS"/>
                <a:cs typeface="Trebuchet MS"/>
              </a:rPr>
              <a:t>of </a:t>
            </a:r>
            <a:r>
              <a:rPr dirty="0" sz="3350" spc="-375">
                <a:latin typeface="Trebuchet MS"/>
                <a:cs typeface="Trebuchet MS"/>
              </a:rPr>
              <a:t>life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76471" y="2368911"/>
            <a:ext cx="7531734" cy="311975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algn="ctr" marL="12700" marR="5080">
              <a:lnSpc>
                <a:spcPct val="75000"/>
              </a:lnSpc>
              <a:spcBef>
                <a:spcPts val="1065"/>
              </a:spcBef>
            </a:pPr>
            <a:r>
              <a:rPr dirty="0" sz="2900" spc="-254" b="1">
                <a:latin typeface="Trebuchet MS"/>
                <a:cs typeface="Trebuchet MS"/>
              </a:rPr>
              <a:t>“</a:t>
            </a:r>
            <a:r>
              <a:rPr dirty="0" sz="3250" spc="-254" b="1">
                <a:latin typeface="Arial"/>
                <a:cs typeface="Arial"/>
              </a:rPr>
              <a:t>Creative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50" b="1">
                <a:latin typeface="Arial"/>
                <a:cs typeface="Arial"/>
              </a:rPr>
              <a:t>health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offers</a:t>
            </a:r>
            <a:r>
              <a:rPr dirty="0" sz="3250" spc="-150" b="1">
                <a:latin typeface="Arial"/>
                <a:cs typeface="Arial"/>
              </a:rPr>
              <a:t> </a:t>
            </a:r>
            <a:r>
              <a:rPr dirty="0" sz="3250" spc="-145" b="1">
                <a:latin typeface="Arial"/>
                <a:cs typeface="Arial"/>
              </a:rPr>
              <a:t>a </a:t>
            </a:r>
            <a:r>
              <a:rPr dirty="0" sz="3250" spc="-225" b="1">
                <a:latin typeface="Arial"/>
                <a:cs typeface="Arial"/>
              </a:rPr>
              <a:t>different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305" b="1">
                <a:latin typeface="Arial"/>
                <a:cs typeface="Arial"/>
              </a:rPr>
              <a:t>approach</a:t>
            </a:r>
            <a:r>
              <a:rPr dirty="0" sz="3250" spc="-250" b="1">
                <a:latin typeface="Arial"/>
                <a:cs typeface="Arial"/>
              </a:rPr>
              <a:t> to</a:t>
            </a:r>
            <a:r>
              <a:rPr dirty="0" sz="3250" spc="-155" b="1">
                <a:latin typeface="Arial"/>
                <a:cs typeface="Arial"/>
              </a:rPr>
              <a:t> </a:t>
            </a:r>
            <a:r>
              <a:rPr dirty="0" sz="3250" spc="-250" b="1">
                <a:latin typeface="Arial"/>
                <a:cs typeface="Arial"/>
              </a:rPr>
              <a:t>health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and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70" b="1">
                <a:latin typeface="Arial"/>
                <a:cs typeface="Arial"/>
              </a:rPr>
              <a:t>wellbeing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2900" spc="605" b="1">
                <a:latin typeface="Trebuchet MS"/>
                <a:cs typeface="Trebuchet MS"/>
              </a:rPr>
              <a:t>–</a:t>
            </a:r>
            <a:r>
              <a:rPr dirty="0" sz="2900" spc="-114" b="1">
                <a:latin typeface="Trebuchet MS"/>
                <a:cs typeface="Trebuchet MS"/>
              </a:rPr>
              <a:t> </a:t>
            </a:r>
            <a:r>
              <a:rPr dirty="0" sz="3250" spc="-380" b="1">
                <a:latin typeface="Arial"/>
                <a:cs typeface="Arial"/>
              </a:rPr>
              <a:t>one</a:t>
            </a:r>
            <a:r>
              <a:rPr dirty="0" sz="3250" spc="-140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which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395" b="1">
                <a:latin typeface="Arial"/>
                <a:cs typeface="Arial"/>
              </a:rPr>
              <a:t>mobilises </a:t>
            </a:r>
            <a:r>
              <a:rPr dirty="0" sz="3250" spc="-240" b="1">
                <a:latin typeface="Arial"/>
                <a:cs typeface="Arial"/>
              </a:rPr>
              <a:t>creative</a:t>
            </a:r>
            <a:r>
              <a:rPr dirty="0" sz="2900" spc="-240" b="1">
                <a:latin typeface="Trebuchet MS"/>
                <a:cs typeface="Trebuchet MS"/>
              </a:rPr>
              <a:t>,</a:t>
            </a:r>
            <a:r>
              <a:rPr dirty="0" sz="2900" spc="-105" b="1">
                <a:latin typeface="Trebuchet MS"/>
                <a:cs typeface="Trebuchet MS"/>
              </a:rPr>
              <a:t> </a:t>
            </a:r>
            <a:r>
              <a:rPr dirty="0" sz="3250" spc="-229" b="1">
                <a:latin typeface="Arial"/>
                <a:cs typeface="Arial"/>
              </a:rPr>
              <a:t>cultural</a:t>
            </a:r>
            <a:r>
              <a:rPr dirty="0" sz="3250" spc="-125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and</a:t>
            </a:r>
            <a:r>
              <a:rPr dirty="0" sz="3250" spc="-135" b="1">
                <a:latin typeface="Arial"/>
                <a:cs typeface="Arial"/>
              </a:rPr>
              <a:t> </a:t>
            </a:r>
            <a:r>
              <a:rPr dirty="0" sz="3250" spc="-370" b="1">
                <a:latin typeface="Arial"/>
                <a:cs typeface="Arial"/>
              </a:rPr>
              <a:t>community</a:t>
            </a:r>
            <a:r>
              <a:rPr dirty="0" sz="3250" spc="-130" b="1">
                <a:latin typeface="Arial"/>
                <a:cs typeface="Arial"/>
              </a:rPr>
              <a:t> </a:t>
            </a:r>
            <a:r>
              <a:rPr dirty="0" sz="3250" spc="-425" b="1">
                <a:latin typeface="Arial"/>
                <a:cs typeface="Arial"/>
              </a:rPr>
              <a:t>assets</a:t>
            </a:r>
            <a:r>
              <a:rPr dirty="0" sz="2900" spc="-425" b="1">
                <a:latin typeface="Trebuchet MS"/>
                <a:cs typeface="Trebuchet MS"/>
              </a:rPr>
              <a:t>, </a:t>
            </a:r>
            <a:r>
              <a:rPr dirty="0" sz="3250" spc="-340" b="1">
                <a:latin typeface="Arial"/>
                <a:cs typeface="Arial"/>
              </a:rPr>
              <a:t>supporting</a:t>
            </a:r>
            <a:r>
              <a:rPr dirty="0" sz="3250" spc="-155" b="1">
                <a:latin typeface="Arial"/>
                <a:cs typeface="Arial"/>
              </a:rPr>
              <a:t> </a:t>
            </a:r>
            <a:r>
              <a:rPr dirty="0" sz="3250" spc="-310" b="1">
                <a:latin typeface="Arial"/>
                <a:cs typeface="Arial"/>
              </a:rPr>
              <a:t>people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50" b="1">
                <a:latin typeface="Arial"/>
                <a:cs typeface="Arial"/>
              </a:rPr>
              <a:t>to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45" b="1">
                <a:latin typeface="Arial"/>
                <a:cs typeface="Arial"/>
              </a:rPr>
              <a:t>live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29" b="1">
                <a:latin typeface="Arial"/>
                <a:cs typeface="Arial"/>
              </a:rPr>
              <a:t>well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54" b="1">
                <a:latin typeface="Arial"/>
                <a:cs typeface="Arial"/>
              </a:rPr>
              <a:t>for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290" b="1">
                <a:latin typeface="Arial"/>
                <a:cs typeface="Arial"/>
              </a:rPr>
              <a:t>longer</a:t>
            </a:r>
            <a:r>
              <a:rPr dirty="0" sz="2900" spc="-290" b="1"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  <a:p>
            <a:pPr algn="ctr" marL="236220" marR="228600">
              <a:lnSpc>
                <a:spcPct val="75000"/>
              </a:lnSpc>
            </a:pPr>
            <a:r>
              <a:rPr dirty="0" sz="3250" spc="-400" b="1">
                <a:latin typeface="Arial"/>
                <a:cs typeface="Arial"/>
              </a:rPr>
              <a:t>Embedding</a:t>
            </a:r>
            <a:r>
              <a:rPr dirty="0" sz="3250" spc="-130" b="1">
                <a:latin typeface="Arial"/>
                <a:cs typeface="Arial"/>
              </a:rPr>
              <a:t> </a:t>
            </a:r>
            <a:r>
              <a:rPr dirty="0" sz="3250" spc="-240" b="1">
                <a:latin typeface="Arial"/>
                <a:cs typeface="Arial"/>
              </a:rPr>
              <a:t>creative</a:t>
            </a:r>
            <a:r>
              <a:rPr dirty="0" sz="3250" spc="-130" b="1">
                <a:latin typeface="Arial"/>
                <a:cs typeface="Arial"/>
              </a:rPr>
              <a:t> </a:t>
            </a:r>
            <a:r>
              <a:rPr dirty="0" sz="3250" spc="-250" b="1">
                <a:latin typeface="Arial"/>
                <a:cs typeface="Arial"/>
              </a:rPr>
              <a:t>health</a:t>
            </a:r>
            <a:r>
              <a:rPr dirty="0" sz="3250" spc="-135" b="1">
                <a:latin typeface="Arial"/>
                <a:cs typeface="Arial"/>
              </a:rPr>
              <a:t> </a:t>
            </a:r>
            <a:r>
              <a:rPr dirty="0" sz="3250" spc="-265" b="1">
                <a:latin typeface="Arial"/>
                <a:cs typeface="Arial"/>
              </a:rPr>
              <a:t>in</a:t>
            </a:r>
            <a:r>
              <a:rPr dirty="0" sz="3250" spc="-130" b="1">
                <a:latin typeface="Arial"/>
                <a:cs typeface="Arial"/>
              </a:rPr>
              <a:t> </a:t>
            </a:r>
            <a:r>
              <a:rPr dirty="0" sz="3250" spc="-500" b="1">
                <a:latin typeface="Arial"/>
                <a:cs typeface="Arial"/>
              </a:rPr>
              <a:t>systems</a:t>
            </a:r>
            <a:r>
              <a:rPr dirty="0" sz="3250" spc="-135" b="1">
                <a:latin typeface="Arial"/>
                <a:cs typeface="Arial"/>
              </a:rPr>
              <a:t> </a:t>
            </a:r>
            <a:r>
              <a:rPr dirty="0" sz="3250" spc="-20" b="1">
                <a:latin typeface="Arial"/>
                <a:cs typeface="Arial"/>
              </a:rPr>
              <a:t>will </a:t>
            </a:r>
            <a:r>
              <a:rPr dirty="0" sz="3250" spc="-245" b="1">
                <a:latin typeface="Arial"/>
                <a:cs typeface="Arial"/>
              </a:rPr>
              <a:t>benefit</a:t>
            </a:r>
            <a:r>
              <a:rPr dirty="0" sz="3250" spc="-150" b="1">
                <a:latin typeface="Arial"/>
                <a:cs typeface="Arial"/>
              </a:rPr>
              <a:t> </a:t>
            </a:r>
            <a:r>
              <a:rPr dirty="0" sz="3250" spc="-300" b="1">
                <a:latin typeface="Arial"/>
                <a:cs typeface="Arial"/>
              </a:rPr>
              <a:t>individuals</a:t>
            </a:r>
            <a:r>
              <a:rPr dirty="0" sz="2900" spc="-300" b="1">
                <a:latin typeface="Trebuchet MS"/>
                <a:cs typeface="Trebuchet MS"/>
              </a:rPr>
              <a:t>,</a:t>
            </a:r>
            <a:r>
              <a:rPr dirty="0" sz="2900" spc="-110" b="1">
                <a:latin typeface="Trebuchet MS"/>
                <a:cs typeface="Trebuchet MS"/>
              </a:rPr>
              <a:t> </a:t>
            </a:r>
            <a:r>
              <a:rPr dirty="0" sz="3250" spc="-370" b="1">
                <a:latin typeface="Arial"/>
                <a:cs typeface="Arial"/>
              </a:rPr>
              <a:t>communities</a:t>
            </a:r>
            <a:r>
              <a:rPr dirty="0" sz="3250" spc="-135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and</a:t>
            </a:r>
            <a:r>
              <a:rPr dirty="0" sz="3250" spc="-135" b="1">
                <a:latin typeface="Arial"/>
                <a:cs typeface="Arial"/>
              </a:rPr>
              <a:t> </a:t>
            </a:r>
            <a:r>
              <a:rPr dirty="0" sz="3250" spc="-285" b="1">
                <a:latin typeface="Arial"/>
                <a:cs typeface="Arial"/>
              </a:rPr>
              <a:t>public </a:t>
            </a:r>
            <a:r>
              <a:rPr dirty="0" sz="3250" spc="-360" b="1">
                <a:latin typeface="Arial"/>
                <a:cs typeface="Arial"/>
              </a:rPr>
              <a:t>services</a:t>
            </a:r>
            <a:r>
              <a:rPr dirty="0" sz="2900" spc="-360" b="1">
                <a:latin typeface="Trebuchet MS"/>
                <a:cs typeface="Trebuchet MS"/>
              </a:rPr>
              <a:t>,</a:t>
            </a:r>
            <a:r>
              <a:rPr dirty="0" sz="2900" spc="-120" b="1">
                <a:latin typeface="Trebuchet MS"/>
                <a:cs typeface="Trebuchet MS"/>
              </a:rPr>
              <a:t> </a:t>
            </a:r>
            <a:r>
              <a:rPr dirty="0" sz="3250" spc="-235" b="1">
                <a:latin typeface="Arial"/>
                <a:cs typeface="Arial"/>
              </a:rPr>
              <a:t>ultimately</a:t>
            </a:r>
            <a:r>
              <a:rPr dirty="0" sz="3250" spc="-140" b="1">
                <a:latin typeface="Arial"/>
                <a:cs typeface="Arial"/>
              </a:rPr>
              <a:t> </a:t>
            </a:r>
            <a:r>
              <a:rPr dirty="0" sz="3250" spc="-254" b="1">
                <a:latin typeface="Arial"/>
                <a:cs typeface="Arial"/>
              </a:rPr>
              <a:t>leading</a:t>
            </a:r>
            <a:r>
              <a:rPr dirty="0" sz="3250" spc="-150" b="1">
                <a:latin typeface="Arial"/>
                <a:cs typeface="Arial"/>
              </a:rPr>
              <a:t> </a:t>
            </a:r>
            <a:r>
              <a:rPr dirty="0" sz="3250" spc="-250" b="1">
                <a:latin typeface="Arial"/>
                <a:cs typeface="Arial"/>
              </a:rPr>
              <a:t>to</a:t>
            </a:r>
            <a:r>
              <a:rPr dirty="0" sz="3250" spc="-145" b="1">
                <a:latin typeface="Arial"/>
                <a:cs typeface="Arial"/>
              </a:rPr>
              <a:t> a </a:t>
            </a:r>
            <a:r>
              <a:rPr dirty="0" sz="3250" spc="-100" b="1">
                <a:latin typeface="Arial"/>
                <a:cs typeface="Arial"/>
              </a:rPr>
              <a:t>healthier </a:t>
            </a:r>
            <a:r>
              <a:rPr dirty="0" sz="3250" spc="-290" b="1">
                <a:latin typeface="Arial"/>
                <a:cs typeface="Arial"/>
              </a:rPr>
              <a:t>population</a:t>
            </a:r>
            <a:r>
              <a:rPr dirty="0" sz="3250" spc="-155" b="1">
                <a:latin typeface="Arial"/>
                <a:cs typeface="Arial"/>
              </a:rPr>
              <a:t> </a:t>
            </a:r>
            <a:r>
              <a:rPr dirty="0" sz="3250" spc="-320" b="1">
                <a:latin typeface="Arial"/>
                <a:cs typeface="Arial"/>
              </a:rPr>
              <a:t>and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390" b="1">
                <a:latin typeface="Arial"/>
                <a:cs typeface="Arial"/>
              </a:rPr>
              <a:t>more</a:t>
            </a:r>
            <a:r>
              <a:rPr dirty="0" sz="3250" spc="-145" b="1">
                <a:latin typeface="Arial"/>
                <a:cs typeface="Arial"/>
              </a:rPr>
              <a:t> </a:t>
            </a:r>
            <a:r>
              <a:rPr dirty="0" sz="3250" spc="-420" b="1">
                <a:latin typeface="Arial"/>
                <a:cs typeface="Arial"/>
              </a:rPr>
              <a:t>prosperous</a:t>
            </a:r>
            <a:r>
              <a:rPr dirty="0" sz="3250" spc="-140" b="1">
                <a:latin typeface="Arial"/>
                <a:cs typeface="Arial"/>
              </a:rPr>
              <a:t> </a:t>
            </a:r>
            <a:r>
              <a:rPr dirty="0" sz="3250" spc="-340" b="1">
                <a:latin typeface="Arial"/>
                <a:cs typeface="Arial"/>
              </a:rPr>
              <a:t>society</a:t>
            </a:r>
            <a:r>
              <a:rPr dirty="0" sz="2900" spc="-340" b="1">
                <a:latin typeface="Trebuchet MS"/>
                <a:cs typeface="Trebuchet MS"/>
              </a:rPr>
              <a:t>.”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966" y="1234505"/>
            <a:ext cx="8258809" cy="673862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 marR="104139">
              <a:lnSpc>
                <a:spcPts val="2900"/>
              </a:lnSpc>
              <a:spcBef>
                <a:spcPts val="750"/>
              </a:spcBef>
            </a:pPr>
            <a:r>
              <a:rPr dirty="0" sz="2950" spc="-280">
                <a:latin typeface="Trebuchet MS"/>
                <a:cs typeface="Trebuchet MS"/>
              </a:rPr>
              <a:t>Opened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by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80">
                <a:latin typeface="Trebuchet MS"/>
                <a:cs typeface="Trebuchet MS"/>
              </a:rPr>
              <a:t>NHS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North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East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65">
                <a:latin typeface="Trebuchet MS"/>
                <a:cs typeface="Trebuchet MS"/>
              </a:rPr>
              <a:t>London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35">
                <a:latin typeface="Trebuchet MS"/>
                <a:cs typeface="Trebuchet MS"/>
              </a:rPr>
              <a:t>Health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0">
                <a:latin typeface="Trebuchet MS"/>
                <a:cs typeface="Trebuchet MS"/>
              </a:rPr>
              <a:t>Care </a:t>
            </a:r>
            <a:r>
              <a:rPr dirty="0" sz="2950" spc="-340">
                <a:latin typeface="Trebuchet MS"/>
                <a:cs typeface="Trebuchet MS"/>
              </a:rPr>
              <a:t>Partnership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in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November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260">
                <a:latin typeface="Trebuchet MS"/>
                <a:cs typeface="Trebuchet MS"/>
              </a:rPr>
              <a:t>2024</a:t>
            </a:r>
            <a:r>
              <a:rPr dirty="0" sz="2350" spc="-260">
                <a:latin typeface="Trebuchet MS"/>
                <a:cs typeface="Trebuchet MS"/>
              </a:rPr>
              <a:t>,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345">
                <a:latin typeface="Trebuchet MS"/>
                <a:cs typeface="Trebuchet MS"/>
              </a:rPr>
              <a:t>St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90">
                <a:latin typeface="Trebuchet MS"/>
                <a:cs typeface="Trebuchet MS"/>
              </a:rPr>
              <a:t>George</a:t>
            </a:r>
            <a:r>
              <a:rPr dirty="0" sz="2350" spc="-290">
                <a:latin typeface="Trebuchet MS"/>
                <a:cs typeface="Trebuchet MS"/>
              </a:rPr>
              <a:t>’</a:t>
            </a:r>
            <a:r>
              <a:rPr dirty="0" sz="2950" spc="-290">
                <a:latin typeface="Trebuchet MS"/>
                <a:cs typeface="Trebuchet MS"/>
              </a:rPr>
              <a:t>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35">
                <a:latin typeface="Trebuchet MS"/>
                <a:cs typeface="Trebuchet MS"/>
              </a:rPr>
              <a:t>Health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and </a:t>
            </a:r>
            <a:r>
              <a:rPr dirty="0" sz="2950" spc="-305">
                <a:latin typeface="Trebuchet MS"/>
                <a:cs typeface="Trebuchet MS"/>
              </a:rPr>
              <a:t>Wellbeing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75">
                <a:latin typeface="Trebuchet MS"/>
                <a:cs typeface="Trebuchet MS"/>
              </a:rPr>
              <a:t>Hub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95">
                <a:latin typeface="Trebuchet MS"/>
                <a:cs typeface="Trebuchet MS"/>
              </a:rPr>
              <a:t>is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130">
                <a:latin typeface="Trebuchet MS"/>
                <a:cs typeface="Trebuchet MS"/>
              </a:rPr>
              <a:t>a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future</a:t>
            </a:r>
            <a:r>
              <a:rPr dirty="0" sz="2350" spc="-350">
                <a:latin typeface="Trebuchet MS"/>
                <a:cs typeface="Trebuchet MS"/>
              </a:rPr>
              <a:t>-</a:t>
            </a:r>
            <a:r>
              <a:rPr dirty="0" sz="2950" spc="-315">
                <a:latin typeface="Trebuchet MS"/>
                <a:cs typeface="Trebuchet MS"/>
              </a:rPr>
              <a:t>orientated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70">
                <a:latin typeface="Trebuchet MS"/>
                <a:cs typeface="Trebuchet MS"/>
              </a:rPr>
              <a:t>model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of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integrated</a:t>
            </a:r>
            <a:r>
              <a:rPr dirty="0" sz="2950" spc="735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care</a:t>
            </a:r>
            <a:r>
              <a:rPr dirty="0" sz="2350" spc="-275">
                <a:latin typeface="Trebuchet MS"/>
                <a:cs typeface="Trebuchet MS"/>
              </a:rPr>
              <a:t>.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470">
                <a:latin typeface="Trebuchet MS"/>
                <a:cs typeface="Trebuchet MS"/>
              </a:rPr>
              <a:t>The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409">
                <a:latin typeface="Trebuchet MS"/>
                <a:cs typeface="Trebuchet MS"/>
              </a:rPr>
              <a:t>hub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75">
                <a:latin typeface="Trebuchet MS"/>
                <a:cs typeface="Trebuchet MS"/>
              </a:rPr>
              <a:t>works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0">
                <a:latin typeface="Trebuchet MS"/>
                <a:cs typeface="Trebuchet MS"/>
              </a:rPr>
              <a:t>across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80">
                <a:latin typeface="Trebuchet MS"/>
                <a:cs typeface="Trebuchet MS"/>
              </a:rPr>
              <a:t>social</a:t>
            </a:r>
            <a:r>
              <a:rPr dirty="0" sz="2350" spc="-280">
                <a:latin typeface="Trebuchet MS"/>
                <a:cs typeface="Trebuchet MS"/>
              </a:rPr>
              <a:t>,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355">
                <a:latin typeface="Trebuchet MS"/>
                <a:cs typeface="Trebuchet MS"/>
              </a:rPr>
              <a:t>health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60">
                <a:latin typeface="Trebuchet MS"/>
                <a:cs typeface="Trebuchet MS"/>
              </a:rPr>
              <a:t>voluntary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sectors </a:t>
            </a:r>
            <a:r>
              <a:rPr dirty="0" sz="2950" spc="-340">
                <a:latin typeface="Trebuchet MS"/>
                <a:cs typeface="Trebuchet MS"/>
              </a:rPr>
              <a:t>to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05">
                <a:latin typeface="Trebuchet MS"/>
                <a:cs typeface="Trebuchet MS"/>
              </a:rPr>
              <a:t>encourage</a:t>
            </a:r>
            <a:r>
              <a:rPr dirty="0" sz="2350" spc="-305">
                <a:latin typeface="Trebuchet MS"/>
                <a:cs typeface="Trebuchet MS"/>
              </a:rPr>
              <a:t>,</a:t>
            </a:r>
            <a:r>
              <a:rPr dirty="0" sz="2350" spc="-55">
                <a:latin typeface="Trebuchet MS"/>
                <a:cs typeface="Trebuchet MS"/>
              </a:rPr>
              <a:t> </a:t>
            </a:r>
            <a:r>
              <a:rPr dirty="0" sz="2950" spc="-305">
                <a:latin typeface="Trebuchet MS"/>
                <a:cs typeface="Trebuchet MS"/>
              </a:rPr>
              <a:t>develop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maintain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physical</a:t>
            </a:r>
            <a:r>
              <a:rPr dirty="0" sz="2350" spc="-310">
                <a:latin typeface="Trebuchet MS"/>
                <a:cs typeface="Trebuchet MS"/>
              </a:rPr>
              <a:t>,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390">
                <a:latin typeface="Trebuchet MS"/>
                <a:cs typeface="Trebuchet MS"/>
              </a:rPr>
              <a:t>mental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and </a:t>
            </a:r>
            <a:r>
              <a:rPr dirty="0" sz="2950" spc="-254">
                <a:latin typeface="Trebuchet MS"/>
                <a:cs typeface="Trebuchet MS"/>
              </a:rPr>
              <a:t>social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65">
                <a:latin typeface="Trebuchet MS"/>
                <a:cs typeface="Trebuchet MS"/>
              </a:rPr>
              <a:t>health</a:t>
            </a:r>
            <a:r>
              <a:rPr dirty="0" sz="2350" spc="-365">
                <a:latin typeface="Trebuchet MS"/>
                <a:cs typeface="Trebuchet MS"/>
              </a:rPr>
              <a:t>,</a:t>
            </a:r>
            <a:r>
              <a:rPr dirty="0" sz="2350" spc="-55">
                <a:latin typeface="Trebuchet MS"/>
                <a:cs typeface="Trebuchet MS"/>
              </a:rPr>
              <a:t> </a:t>
            </a:r>
            <a:r>
              <a:rPr dirty="0" sz="2950" spc="-320">
                <a:latin typeface="Trebuchet MS"/>
                <a:cs typeface="Trebuchet MS"/>
              </a:rPr>
              <a:t>wellbeing</a:t>
            </a:r>
            <a:r>
              <a:rPr dirty="0" sz="2950" spc="-229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30">
                <a:latin typeface="Trebuchet MS"/>
                <a:cs typeface="Trebuchet MS"/>
              </a:rPr>
              <a:t>independence</a:t>
            </a:r>
            <a:r>
              <a:rPr dirty="0" sz="2350" spc="-33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62865">
              <a:lnSpc>
                <a:spcPts val="2900"/>
              </a:lnSpc>
            </a:pPr>
            <a:r>
              <a:rPr dirty="0" sz="2950" spc="-470">
                <a:latin typeface="Trebuchet MS"/>
                <a:cs typeface="Trebuchet MS"/>
              </a:rPr>
              <a:t>The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409">
                <a:latin typeface="Trebuchet MS"/>
                <a:cs typeface="Trebuchet MS"/>
              </a:rPr>
              <a:t>hub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55">
                <a:latin typeface="Trebuchet MS"/>
                <a:cs typeface="Trebuchet MS"/>
              </a:rPr>
              <a:t>aims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to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utilise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00">
                <a:latin typeface="Trebuchet MS"/>
                <a:cs typeface="Trebuchet MS"/>
              </a:rPr>
              <a:t>CH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to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280">
                <a:latin typeface="Trebuchet MS"/>
                <a:cs typeface="Trebuchet MS"/>
              </a:rPr>
              <a:t>address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loneliness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isolation </a:t>
            </a:r>
            <a:r>
              <a:rPr dirty="0" sz="2950" spc="-365">
                <a:latin typeface="Trebuchet MS"/>
                <a:cs typeface="Trebuchet MS"/>
              </a:rPr>
              <a:t>through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130">
                <a:latin typeface="Trebuchet MS"/>
                <a:cs typeface="Trebuchet MS"/>
              </a:rPr>
              <a:t>a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planned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programme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of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00">
                <a:latin typeface="Trebuchet MS"/>
                <a:cs typeface="Trebuchet MS"/>
              </a:rPr>
              <a:t>CH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activities</a:t>
            </a:r>
            <a:r>
              <a:rPr dirty="0" sz="2350" spc="-315">
                <a:latin typeface="Trebuchet MS"/>
                <a:cs typeface="Trebuchet MS"/>
              </a:rPr>
              <a:t>,</a:t>
            </a:r>
            <a:r>
              <a:rPr dirty="0" sz="2350" spc="-55">
                <a:latin typeface="Trebuchet MS"/>
                <a:cs typeface="Trebuchet MS"/>
              </a:rPr>
              <a:t> </a:t>
            </a:r>
            <a:r>
              <a:rPr dirty="0" sz="2950" spc="-385">
                <a:latin typeface="Trebuchet MS"/>
                <a:cs typeface="Trebuchet MS"/>
              </a:rPr>
              <a:t>woven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45">
                <a:latin typeface="Trebuchet MS"/>
                <a:cs typeface="Trebuchet MS"/>
              </a:rPr>
              <a:t>into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420">
                <a:latin typeface="Trebuchet MS"/>
                <a:cs typeface="Trebuchet MS"/>
              </a:rPr>
              <a:t>the </a:t>
            </a:r>
            <a:r>
              <a:rPr dirty="0" sz="2950" spc="-345">
                <a:latin typeface="Trebuchet MS"/>
                <a:cs typeface="Trebuchet MS"/>
              </a:rPr>
              <a:t>SP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35">
                <a:latin typeface="Trebuchet MS"/>
                <a:cs typeface="Trebuchet MS"/>
              </a:rPr>
              <a:t>offer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0">
                <a:latin typeface="Trebuchet MS"/>
                <a:cs typeface="Trebuchet MS"/>
              </a:rPr>
              <a:t>alongside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partners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80">
                <a:latin typeface="Trebuchet MS"/>
                <a:cs typeface="Trebuchet MS"/>
              </a:rPr>
              <a:t>such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35">
                <a:latin typeface="Trebuchet MS"/>
                <a:cs typeface="Trebuchet MS"/>
              </a:rPr>
              <a:t>as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90">
                <a:latin typeface="Trebuchet MS"/>
                <a:cs typeface="Trebuchet MS"/>
              </a:rPr>
              <a:t>Havering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295">
                <a:latin typeface="Trebuchet MS"/>
                <a:cs typeface="Trebuchet MS"/>
              </a:rPr>
              <a:t>Music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School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and </a:t>
            </a:r>
            <a:r>
              <a:rPr dirty="0" sz="2950" spc="-280">
                <a:latin typeface="Trebuchet MS"/>
                <a:cs typeface="Trebuchet MS"/>
              </a:rPr>
              <a:t>Creative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335">
                <a:latin typeface="Trebuchet MS"/>
                <a:cs typeface="Trebuchet MS"/>
              </a:rPr>
              <a:t>Health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Havering</a:t>
            </a:r>
            <a:r>
              <a:rPr dirty="0" sz="2350" spc="-300">
                <a:latin typeface="Trebuchet MS"/>
                <a:cs typeface="Trebuchet MS"/>
              </a:rPr>
              <a:t>.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290">
                <a:latin typeface="Trebuchet MS"/>
                <a:cs typeface="Trebuchet MS"/>
              </a:rPr>
              <a:t>Havering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05">
                <a:latin typeface="Trebuchet MS"/>
                <a:cs typeface="Trebuchet MS"/>
              </a:rPr>
              <a:t>has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95">
                <a:latin typeface="Trebuchet MS"/>
                <a:cs typeface="Trebuchet MS"/>
              </a:rPr>
              <a:t>the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20">
                <a:latin typeface="Trebuchet MS"/>
                <a:cs typeface="Trebuchet MS"/>
              </a:rPr>
              <a:t>oldest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population </a:t>
            </a:r>
            <a:r>
              <a:rPr dirty="0" sz="2950" spc="-350">
                <a:latin typeface="Trebuchet MS"/>
                <a:cs typeface="Trebuchet MS"/>
              </a:rPr>
              <a:t>in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65">
                <a:latin typeface="Trebuchet MS"/>
                <a:cs typeface="Trebuchet MS"/>
              </a:rPr>
              <a:t>London</a:t>
            </a:r>
            <a:r>
              <a:rPr dirty="0" sz="2350" spc="-365">
                <a:latin typeface="Trebuchet MS"/>
                <a:cs typeface="Trebuchet MS"/>
              </a:rPr>
              <a:t>.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409">
                <a:latin typeface="Trebuchet MS"/>
                <a:cs typeface="Trebuchet MS"/>
              </a:rPr>
              <a:t>Almost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half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350" spc="-120">
                <a:latin typeface="Trebuchet MS"/>
                <a:cs typeface="Trebuchet MS"/>
              </a:rPr>
              <a:t>(</a:t>
            </a:r>
            <a:r>
              <a:rPr dirty="0" sz="2950" spc="-120">
                <a:latin typeface="Trebuchet MS"/>
                <a:cs typeface="Trebuchet MS"/>
              </a:rPr>
              <a:t>48</a:t>
            </a:r>
            <a:r>
              <a:rPr dirty="0" sz="2350" spc="-120">
                <a:latin typeface="Trebuchet MS"/>
                <a:cs typeface="Trebuchet MS"/>
              </a:rPr>
              <a:t>%)</a:t>
            </a:r>
            <a:r>
              <a:rPr dirty="0" sz="2350" spc="-5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of</a:t>
            </a:r>
            <a:r>
              <a:rPr dirty="0" sz="2950" spc="-240">
                <a:latin typeface="Trebuchet MS"/>
                <a:cs typeface="Trebuchet MS"/>
              </a:rPr>
              <a:t> one</a:t>
            </a:r>
            <a:r>
              <a:rPr dirty="0" sz="2350" spc="-240">
                <a:latin typeface="Trebuchet MS"/>
                <a:cs typeface="Trebuchet MS"/>
              </a:rPr>
              <a:t>-</a:t>
            </a:r>
            <a:r>
              <a:rPr dirty="0" sz="2950" spc="-325">
                <a:latin typeface="Trebuchet MS"/>
                <a:cs typeface="Trebuchet MS"/>
              </a:rPr>
              <a:t>person</a:t>
            </a:r>
            <a:r>
              <a:rPr dirty="0" sz="2950" spc="-235">
                <a:latin typeface="Trebuchet MS"/>
                <a:cs typeface="Trebuchet MS"/>
              </a:rPr>
              <a:t> </a:t>
            </a:r>
            <a:r>
              <a:rPr dirty="0" sz="2950" spc="-355">
                <a:latin typeface="Trebuchet MS"/>
                <a:cs typeface="Trebuchet MS"/>
              </a:rPr>
              <a:t>households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75">
                <a:latin typeface="Trebuchet MS"/>
                <a:cs typeface="Trebuchet MS"/>
              </a:rPr>
              <a:t>in </a:t>
            </a:r>
            <a:r>
              <a:rPr dirty="0" sz="2950" spc="-290">
                <a:latin typeface="Trebuchet MS"/>
                <a:cs typeface="Trebuchet MS"/>
              </a:rPr>
              <a:t>Havering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65">
                <a:latin typeface="Trebuchet MS"/>
                <a:cs typeface="Trebuchet MS"/>
              </a:rPr>
              <a:t>are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85">
                <a:latin typeface="Trebuchet MS"/>
                <a:cs typeface="Trebuchet MS"/>
              </a:rPr>
              <a:t>occupied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by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290">
                <a:latin typeface="Trebuchet MS"/>
                <a:cs typeface="Trebuchet MS"/>
              </a:rPr>
              <a:t>people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30">
                <a:latin typeface="Trebuchet MS"/>
                <a:cs typeface="Trebuchet MS"/>
              </a:rPr>
              <a:t>over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80">
                <a:latin typeface="Trebuchet MS"/>
                <a:cs typeface="Trebuchet MS"/>
              </a:rPr>
              <a:t>65</a:t>
            </a:r>
            <a:r>
              <a:rPr dirty="0" sz="2350" spc="-28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ts val="2900"/>
              </a:lnSpc>
            </a:pPr>
            <a:r>
              <a:rPr dirty="0" sz="2950" spc="-470">
                <a:latin typeface="Trebuchet MS"/>
                <a:cs typeface="Trebuchet MS"/>
              </a:rPr>
              <a:t>The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409">
                <a:latin typeface="Trebuchet MS"/>
                <a:cs typeface="Trebuchet MS"/>
              </a:rPr>
              <a:t>hub</a:t>
            </a:r>
            <a:r>
              <a:rPr dirty="0" sz="2950" spc="-240">
                <a:latin typeface="Trebuchet MS"/>
                <a:cs typeface="Trebuchet MS"/>
              </a:rPr>
              <a:t> </a:t>
            </a:r>
            <a:r>
              <a:rPr dirty="0" sz="2950" spc="-305">
                <a:latin typeface="Trebuchet MS"/>
                <a:cs typeface="Trebuchet MS"/>
              </a:rPr>
              <a:t>has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430">
                <a:latin typeface="Trebuchet MS"/>
                <a:cs typeface="Trebuchet MS"/>
              </a:rPr>
              <a:t>community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60">
                <a:latin typeface="Trebuchet MS"/>
                <a:cs typeface="Trebuchet MS"/>
              </a:rPr>
              <a:t>gardening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80">
                <a:latin typeface="Trebuchet MS"/>
                <a:cs typeface="Trebuchet MS"/>
              </a:rPr>
              <a:t>space</a:t>
            </a:r>
            <a:r>
              <a:rPr dirty="0" sz="2350" spc="-280">
                <a:latin typeface="Trebuchet MS"/>
                <a:cs typeface="Trebuchet MS"/>
              </a:rPr>
              <a:t>,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290">
                <a:latin typeface="Trebuchet MS"/>
                <a:cs typeface="Trebuchet MS"/>
              </a:rPr>
              <a:t>corridor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70">
                <a:latin typeface="Trebuchet MS"/>
                <a:cs typeface="Trebuchet MS"/>
              </a:rPr>
              <a:t>meeting </a:t>
            </a:r>
            <a:r>
              <a:rPr dirty="0" sz="2950" spc="-260">
                <a:latin typeface="Trebuchet MS"/>
                <a:cs typeface="Trebuchet MS"/>
              </a:rPr>
              <a:t>spaces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75">
                <a:latin typeface="Trebuchet MS"/>
                <a:cs typeface="Trebuchet MS"/>
              </a:rPr>
              <a:t>and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130">
                <a:latin typeface="Trebuchet MS"/>
                <a:cs typeface="Trebuchet MS"/>
              </a:rPr>
              <a:t>a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54">
                <a:latin typeface="Trebuchet MS"/>
                <a:cs typeface="Trebuchet MS"/>
              </a:rPr>
              <a:t>cafe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in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80">
                <a:latin typeface="Trebuchet MS"/>
                <a:cs typeface="Trebuchet MS"/>
              </a:rPr>
              <a:t>which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to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35">
                <a:latin typeface="Trebuchet MS"/>
                <a:cs typeface="Trebuchet MS"/>
              </a:rPr>
              <a:t>offer</a:t>
            </a:r>
            <a:r>
              <a:rPr dirty="0" sz="2950" spc="-250">
                <a:latin typeface="Trebuchet MS"/>
                <a:cs typeface="Trebuchet MS"/>
              </a:rPr>
              <a:t> </a:t>
            </a:r>
            <a:r>
              <a:rPr dirty="0" sz="2950" spc="-130">
                <a:latin typeface="Trebuchet MS"/>
                <a:cs typeface="Trebuchet MS"/>
              </a:rPr>
              <a:t>a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50">
                <a:latin typeface="Trebuchet MS"/>
                <a:cs typeface="Trebuchet MS"/>
              </a:rPr>
              <a:t>programme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5">
                <a:latin typeface="Trebuchet MS"/>
                <a:cs typeface="Trebuchet MS"/>
              </a:rPr>
              <a:t>of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10">
                <a:latin typeface="Trebuchet MS"/>
                <a:cs typeface="Trebuchet MS"/>
              </a:rPr>
              <a:t>activities offering</a:t>
            </a:r>
            <a:r>
              <a:rPr dirty="0" sz="2950" spc="-254">
                <a:latin typeface="Trebuchet MS"/>
                <a:cs typeface="Trebuchet MS"/>
              </a:rPr>
              <a:t> </a:t>
            </a:r>
            <a:r>
              <a:rPr dirty="0" sz="2950" spc="-130">
                <a:latin typeface="Trebuchet MS"/>
                <a:cs typeface="Trebuchet MS"/>
              </a:rPr>
              <a:t>a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75">
                <a:latin typeface="Trebuchet MS"/>
                <a:cs typeface="Trebuchet MS"/>
              </a:rPr>
              <a:t>whole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person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54">
                <a:latin typeface="Trebuchet MS"/>
                <a:cs typeface="Trebuchet MS"/>
              </a:rPr>
              <a:t>approach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40">
                <a:latin typeface="Trebuchet MS"/>
                <a:cs typeface="Trebuchet MS"/>
              </a:rPr>
              <a:t>to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285">
                <a:latin typeface="Trebuchet MS"/>
                <a:cs typeface="Trebuchet MS"/>
              </a:rPr>
              <a:t>care</a:t>
            </a:r>
            <a:r>
              <a:rPr dirty="0" sz="2350" spc="-285">
                <a:latin typeface="Trebuchet MS"/>
                <a:cs typeface="Trebuchet MS"/>
              </a:rPr>
              <a:t>,</a:t>
            </a:r>
            <a:r>
              <a:rPr dirty="0" sz="2350" spc="-60">
                <a:latin typeface="Trebuchet MS"/>
                <a:cs typeface="Trebuchet MS"/>
              </a:rPr>
              <a:t> </a:t>
            </a:r>
            <a:r>
              <a:rPr dirty="0" sz="2950" spc="-325">
                <a:latin typeface="Trebuchet MS"/>
                <a:cs typeface="Trebuchet MS"/>
              </a:rPr>
              <a:t>connection</a:t>
            </a:r>
            <a:r>
              <a:rPr dirty="0" sz="2950" spc="-245">
                <a:latin typeface="Trebuchet MS"/>
                <a:cs typeface="Trebuchet MS"/>
              </a:rPr>
              <a:t> </a:t>
            </a:r>
            <a:r>
              <a:rPr dirty="0" sz="2950" spc="-300">
                <a:latin typeface="Trebuchet MS"/>
                <a:cs typeface="Trebuchet MS"/>
              </a:rPr>
              <a:t>and </a:t>
            </a:r>
            <a:r>
              <a:rPr dirty="0" sz="2950" spc="-434">
                <a:latin typeface="Trebuchet MS"/>
                <a:cs typeface="Trebuchet MS"/>
              </a:rPr>
              <a:t>community</a:t>
            </a:r>
            <a:r>
              <a:rPr dirty="0" sz="2350" spc="-434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" y="7742054"/>
            <a:ext cx="3877761" cy="254494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446534" y="0"/>
            <a:ext cx="8841740" cy="9949815"/>
            <a:chOff x="9446534" y="0"/>
            <a:chExt cx="8841740" cy="994981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0131" y="0"/>
              <a:ext cx="4876799" cy="32575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1859" y="2925055"/>
              <a:ext cx="7238999" cy="48291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2982" y="6958866"/>
              <a:ext cx="4895849" cy="29908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6534" y="6958866"/>
              <a:ext cx="2666999" cy="29908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50305" y="146"/>
              <a:ext cx="3937567" cy="282759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1966" y="358307"/>
            <a:ext cx="7741284" cy="6686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00" spc="-400">
                <a:solidFill>
                  <a:srgbClr val="36A8E1"/>
                </a:solidFill>
              </a:rPr>
              <a:t>St</a:t>
            </a:r>
            <a:r>
              <a:rPr dirty="0" sz="3200" spc="-400" b="0">
                <a:solidFill>
                  <a:srgbClr val="36A8E1"/>
                </a:solidFill>
                <a:latin typeface="Arial Black"/>
                <a:cs typeface="Arial Black"/>
              </a:rPr>
              <a:t>.</a:t>
            </a:r>
            <a:r>
              <a:rPr dirty="0" sz="3200" spc="-229" b="0">
                <a:solidFill>
                  <a:srgbClr val="36A8E1"/>
                </a:solidFill>
                <a:latin typeface="Arial Black"/>
                <a:cs typeface="Arial Black"/>
              </a:rPr>
              <a:t> </a:t>
            </a:r>
            <a:r>
              <a:rPr dirty="0" sz="4200" spc="-525">
                <a:solidFill>
                  <a:srgbClr val="36A8E1"/>
                </a:solidFill>
              </a:rPr>
              <a:t>George</a:t>
            </a:r>
            <a:r>
              <a:rPr dirty="0" sz="3200" spc="-525" b="0">
                <a:solidFill>
                  <a:srgbClr val="36A8E1"/>
                </a:solidFill>
                <a:latin typeface="Arial Black"/>
                <a:cs typeface="Arial Black"/>
              </a:rPr>
              <a:t>’</a:t>
            </a:r>
            <a:r>
              <a:rPr dirty="0" sz="4200" spc="-525">
                <a:solidFill>
                  <a:srgbClr val="36A8E1"/>
                </a:solidFill>
              </a:rPr>
              <a:t>s</a:t>
            </a:r>
            <a:r>
              <a:rPr dirty="0" sz="4200" spc="-330">
                <a:solidFill>
                  <a:srgbClr val="36A8E1"/>
                </a:solidFill>
              </a:rPr>
              <a:t> </a:t>
            </a:r>
            <a:r>
              <a:rPr dirty="0" sz="4200" spc="-409">
                <a:solidFill>
                  <a:srgbClr val="36A8E1"/>
                </a:solidFill>
              </a:rPr>
              <a:t>Health</a:t>
            </a:r>
            <a:r>
              <a:rPr dirty="0" sz="4200" spc="-325">
                <a:solidFill>
                  <a:srgbClr val="36A8E1"/>
                </a:solidFill>
              </a:rPr>
              <a:t> </a:t>
            </a:r>
            <a:r>
              <a:rPr dirty="0" sz="4200" spc="-484">
                <a:solidFill>
                  <a:srgbClr val="36A8E1"/>
                </a:solidFill>
              </a:rPr>
              <a:t>and</a:t>
            </a:r>
            <a:r>
              <a:rPr dirty="0" sz="4200" spc="-330">
                <a:solidFill>
                  <a:srgbClr val="36A8E1"/>
                </a:solidFill>
              </a:rPr>
              <a:t> </a:t>
            </a:r>
            <a:r>
              <a:rPr dirty="0" sz="4200" spc="-459">
                <a:solidFill>
                  <a:srgbClr val="36A8E1"/>
                </a:solidFill>
              </a:rPr>
              <a:t>Wellbeing</a:t>
            </a:r>
            <a:r>
              <a:rPr dirty="0" sz="4200" spc="-325">
                <a:solidFill>
                  <a:srgbClr val="36A8E1"/>
                </a:solidFill>
              </a:rPr>
              <a:t> </a:t>
            </a:r>
            <a:r>
              <a:rPr dirty="0" sz="4200" spc="-655">
                <a:solidFill>
                  <a:srgbClr val="36A8E1"/>
                </a:solidFill>
              </a:rPr>
              <a:t>Hub</a:t>
            </a:r>
            <a:endParaRPr sz="4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244" y="569803"/>
            <a:ext cx="4915535" cy="13703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800" spc="-615">
                <a:solidFill>
                  <a:srgbClr val="000000"/>
                </a:solidFill>
              </a:rPr>
              <a:t>Thank</a:t>
            </a:r>
            <a:r>
              <a:rPr dirty="0" sz="8800" spc="-835">
                <a:solidFill>
                  <a:srgbClr val="000000"/>
                </a:solidFill>
              </a:rPr>
              <a:t> </a:t>
            </a:r>
            <a:r>
              <a:rPr dirty="0" sz="8800" spc="-660">
                <a:solidFill>
                  <a:srgbClr val="000000"/>
                </a:solidFill>
              </a:rPr>
              <a:t>you</a:t>
            </a:r>
            <a:endParaRPr sz="8800"/>
          </a:p>
        </p:txBody>
      </p:sp>
      <p:sp>
        <p:nvSpPr>
          <p:cNvPr id="3" name="object 3" descr=""/>
          <p:cNvSpPr txBox="1"/>
          <p:nvPr/>
        </p:nvSpPr>
        <p:spPr>
          <a:xfrm>
            <a:off x="11221406" y="8844646"/>
            <a:ext cx="6537959" cy="108013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645"/>
              </a:spcBef>
            </a:pPr>
            <a:r>
              <a:rPr dirty="0" sz="3650" spc="-440">
                <a:latin typeface="Trebuchet MS"/>
                <a:cs typeface="Trebuchet MS"/>
                <a:hlinkClick r:id="rId2"/>
              </a:rPr>
              <a:t>anna</a:t>
            </a:r>
            <a:r>
              <a:rPr dirty="0" sz="2300" spc="-440">
                <a:latin typeface="Trebuchet MS"/>
                <a:cs typeface="Trebuchet MS"/>
                <a:hlinkClick r:id="rId2"/>
              </a:rPr>
              <a:t>@</a:t>
            </a:r>
            <a:r>
              <a:rPr dirty="0" sz="3650" spc="-440">
                <a:latin typeface="Trebuchet MS"/>
                <a:cs typeface="Trebuchet MS"/>
                <a:hlinkClick r:id="rId2"/>
              </a:rPr>
              <a:t>londonartsandhealth</a:t>
            </a:r>
            <a:r>
              <a:rPr dirty="0" sz="2300" spc="-440">
                <a:latin typeface="Trebuchet MS"/>
                <a:cs typeface="Trebuchet MS"/>
                <a:hlinkClick r:id="rId2"/>
              </a:rPr>
              <a:t>.</a:t>
            </a:r>
            <a:r>
              <a:rPr dirty="0" sz="3650" spc="-440">
                <a:latin typeface="Trebuchet MS"/>
                <a:cs typeface="Trebuchet MS"/>
                <a:hlinkClick r:id="rId2"/>
              </a:rPr>
              <a:t>org</a:t>
            </a:r>
            <a:r>
              <a:rPr dirty="0" sz="2300" spc="-440">
                <a:latin typeface="Trebuchet MS"/>
                <a:cs typeface="Trebuchet MS"/>
                <a:hlinkClick r:id="rId2"/>
              </a:rPr>
              <a:t>.</a:t>
            </a:r>
            <a:r>
              <a:rPr dirty="0" sz="3650" spc="-440">
                <a:latin typeface="Trebuchet MS"/>
                <a:cs typeface="Trebuchet MS"/>
                <a:hlinkClick r:id="rId2"/>
              </a:rPr>
              <a:t>uk</a:t>
            </a:r>
            <a:r>
              <a:rPr dirty="0" sz="3650" spc="-440">
                <a:latin typeface="Trebuchet MS"/>
                <a:cs typeface="Trebuchet MS"/>
              </a:rPr>
              <a:t> </a:t>
            </a:r>
            <a:r>
              <a:rPr dirty="0" sz="3650" spc="-450">
                <a:latin typeface="Trebuchet MS"/>
                <a:cs typeface="Trebuchet MS"/>
                <a:hlinkClick r:id="rId3"/>
              </a:rPr>
              <a:t>victoria</a:t>
            </a:r>
            <a:r>
              <a:rPr dirty="0" sz="2300" spc="-450">
                <a:latin typeface="Trebuchet MS"/>
                <a:cs typeface="Trebuchet MS"/>
                <a:hlinkClick r:id="rId3"/>
              </a:rPr>
              <a:t>@</a:t>
            </a:r>
            <a:r>
              <a:rPr dirty="0" sz="3650" spc="-450">
                <a:latin typeface="Trebuchet MS"/>
                <a:cs typeface="Trebuchet MS"/>
                <a:hlinkClick r:id="rId3"/>
              </a:rPr>
              <a:t>culturehealthandwellbeing</a:t>
            </a:r>
            <a:r>
              <a:rPr dirty="0" sz="2300" spc="-450">
                <a:latin typeface="Trebuchet MS"/>
                <a:cs typeface="Trebuchet MS"/>
                <a:hlinkClick r:id="rId3"/>
              </a:rPr>
              <a:t>.</a:t>
            </a:r>
            <a:r>
              <a:rPr dirty="0" sz="3650" spc="-450">
                <a:latin typeface="Trebuchet MS"/>
                <a:cs typeface="Trebuchet MS"/>
                <a:hlinkClick r:id="rId3"/>
              </a:rPr>
              <a:t>org</a:t>
            </a:r>
            <a:r>
              <a:rPr dirty="0" sz="2300" spc="-450">
                <a:latin typeface="Trebuchet MS"/>
                <a:cs typeface="Trebuchet MS"/>
                <a:hlinkClick r:id="rId3"/>
              </a:rPr>
              <a:t>.</a:t>
            </a:r>
            <a:r>
              <a:rPr dirty="0" sz="3650" spc="-450">
                <a:latin typeface="Trebuchet MS"/>
                <a:cs typeface="Trebuchet MS"/>
                <a:hlinkClick r:id="rId3"/>
              </a:rPr>
              <a:t>uk</a:t>
            </a:r>
            <a:endParaRPr sz="365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" y="7464282"/>
            <a:ext cx="3861409" cy="2822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697023" y="1733220"/>
            <a:ext cx="0" cy="8096250"/>
          </a:xfrm>
          <a:custGeom>
            <a:avLst/>
            <a:gdLst/>
            <a:ahLst/>
            <a:cxnLst/>
            <a:rect l="l" t="t" r="r" b="b"/>
            <a:pathLst>
              <a:path w="0" h="8096250">
                <a:moveTo>
                  <a:pt x="0" y="809622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705766" y="2228477"/>
            <a:ext cx="6351270" cy="1463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85090">
              <a:lnSpc>
                <a:spcPts val="3840"/>
              </a:lnSpc>
              <a:spcBef>
                <a:spcPts val="130"/>
              </a:spcBef>
            </a:pPr>
            <a:r>
              <a:rPr dirty="0" sz="3400" spc="-385">
                <a:latin typeface="Trebuchet MS"/>
                <a:cs typeface="Trebuchet MS"/>
              </a:rPr>
              <a:t>Join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490">
                <a:latin typeface="Trebuchet MS"/>
                <a:cs typeface="Trebuchet MS"/>
              </a:rPr>
              <a:t>us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for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free</a:t>
            </a:r>
            <a:r>
              <a:rPr dirty="0" sz="3400" spc="-275">
                <a:latin typeface="Trebuchet MS"/>
                <a:cs typeface="Trebuchet MS"/>
              </a:rPr>
              <a:t> </a:t>
            </a:r>
            <a:r>
              <a:rPr dirty="0" sz="3400" spc="-345">
                <a:latin typeface="Trebuchet MS"/>
                <a:cs typeface="Trebuchet MS"/>
              </a:rPr>
              <a:t>and</a:t>
            </a:r>
            <a:endParaRPr sz="3400">
              <a:latin typeface="Trebuchet MS"/>
              <a:cs typeface="Trebuchet MS"/>
            </a:endParaRPr>
          </a:p>
          <a:p>
            <a:pPr algn="ctr" marL="12700" marR="5080">
              <a:lnSpc>
                <a:spcPts val="3600"/>
              </a:lnSpc>
              <a:spcBef>
                <a:spcPts val="280"/>
              </a:spcBef>
            </a:pPr>
            <a:r>
              <a:rPr dirty="0" sz="3400" spc="-385">
                <a:latin typeface="Trebuchet MS"/>
                <a:cs typeface="Trebuchet MS"/>
              </a:rPr>
              <a:t>become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170">
                <a:latin typeface="Trebuchet MS"/>
                <a:cs typeface="Trebuchet MS"/>
              </a:rPr>
              <a:t>a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500">
                <a:latin typeface="Trebuchet MS"/>
                <a:cs typeface="Trebuchet MS"/>
              </a:rPr>
              <a:t>LAH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495">
                <a:latin typeface="Trebuchet MS"/>
                <a:cs typeface="Trebuchet MS"/>
              </a:rPr>
              <a:t>member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to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50">
                <a:latin typeface="Trebuchet MS"/>
                <a:cs typeface="Trebuchet MS"/>
              </a:rPr>
              <a:t>receive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370">
                <a:latin typeface="Trebuchet MS"/>
                <a:cs typeface="Trebuchet MS"/>
              </a:rPr>
              <a:t>sector </a:t>
            </a:r>
            <a:r>
              <a:rPr dirty="0" sz="3400" spc="-365">
                <a:latin typeface="Trebuchet MS"/>
                <a:cs typeface="Trebuchet MS"/>
              </a:rPr>
              <a:t>updates</a:t>
            </a:r>
            <a:r>
              <a:rPr dirty="0" sz="3400" spc="-270">
                <a:latin typeface="Trebuchet MS"/>
                <a:cs typeface="Trebuchet MS"/>
              </a:rPr>
              <a:t> </a:t>
            </a:r>
            <a:r>
              <a:rPr dirty="0" sz="3400" spc="-370">
                <a:latin typeface="Trebuchet MS"/>
                <a:cs typeface="Trebuchet MS"/>
              </a:rPr>
              <a:t>about</a:t>
            </a:r>
            <a:r>
              <a:rPr dirty="0" sz="3400" spc="-270">
                <a:latin typeface="Trebuchet MS"/>
                <a:cs typeface="Trebuchet MS"/>
              </a:rPr>
              <a:t> </a:t>
            </a:r>
            <a:r>
              <a:rPr dirty="0" sz="3400" spc="-340">
                <a:latin typeface="Trebuchet MS"/>
                <a:cs typeface="Trebuchet MS"/>
              </a:rPr>
              <a:t>jobs</a:t>
            </a:r>
            <a:r>
              <a:rPr dirty="0" sz="2400" spc="-340">
                <a:latin typeface="Arial MT"/>
                <a:cs typeface="Arial MT"/>
              </a:rPr>
              <a:t>,</a:t>
            </a:r>
            <a:r>
              <a:rPr dirty="0" sz="2400" spc="85">
                <a:latin typeface="Arial MT"/>
                <a:cs typeface="Arial MT"/>
              </a:rPr>
              <a:t> </a:t>
            </a:r>
            <a:r>
              <a:rPr dirty="0" sz="3400" spc="-355">
                <a:latin typeface="Trebuchet MS"/>
                <a:cs typeface="Trebuchet MS"/>
              </a:rPr>
              <a:t>trainings</a:t>
            </a:r>
            <a:r>
              <a:rPr dirty="0" sz="3400" spc="-265">
                <a:latin typeface="Trebuchet MS"/>
                <a:cs typeface="Trebuchet MS"/>
              </a:rPr>
              <a:t> </a:t>
            </a:r>
            <a:r>
              <a:rPr dirty="0" sz="3400" spc="-320">
                <a:latin typeface="Trebuchet MS"/>
                <a:cs typeface="Trebuchet MS"/>
              </a:rPr>
              <a:t>and</a:t>
            </a:r>
            <a:r>
              <a:rPr dirty="0" sz="3400" spc="-270">
                <a:latin typeface="Trebuchet MS"/>
                <a:cs typeface="Trebuchet MS"/>
              </a:rPr>
              <a:t> </a:t>
            </a:r>
            <a:r>
              <a:rPr dirty="0" sz="3400" spc="-365">
                <a:latin typeface="Trebuchet MS"/>
                <a:cs typeface="Trebuchet MS"/>
              </a:rPr>
              <a:t>funding</a:t>
            </a:r>
            <a:r>
              <a:rPr dirty="0" sz="2400" spc="-365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79941" y="6572769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3"/>
                </a:lnTo>
                <a:lnTo>
                  <a:pt x="81615" y="1322537"/>
                </a:lnTo>
                <a:lnTo>
                  <a:pt x="57227" y="1281776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6"/>
                </a:lnTo>
                <a:lnTo>
                  <a:pt x="1556866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6"/>
                </a:lnTo>
                <a:lnTo>
                  <a:pt x="1653162" y="1322537"/>
                </a:lnTo>
                <a:lnTo>
                  <a:pt x="1624767" y="1360893"/>
                </a:lnTo>
                <a:lnTo>
                  <a:pt x="1592498" y="1396524"/>
                </a:lnTo>
                <a:lnTo>
                  <a:pt x="1556866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E600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238286" y="8302590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2"/>
                </a:lnTo>
                <a:lnTo>
                  <a:pt x="81615" y="1322537"/>
                </a:lnTo>
                <a:lnTo>
                  <a:pt x="57227" y="1281775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5"/>
                </a:lnTo>
                <a:lnTo>
                  <a:pt x="1556867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5"/>
                </a:lnTo>
                <a:lnTo>
                  <a:pt x="1653162" y="1322537"/>
                </a:lnTo>
                <a:lnTo>
                  <a:pt x="1624767" y="1360892"/>
                </a:lnTo>
                <a:lnTo>
                  <a:pt x="1592498" y="1396524"/>
                </a:lnTo>
                <a:lnTo>
                  <a:pt x="1556867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36A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9941" y="8302590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2"/>
                </a:lnTo>
                <a:lnTo>
                  <a:pt x="81615" y="1322537"/>
                </a:lnTo>
                <a:lnTo>
                  <a:pt x="57227" y="1281775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5"/>
                </a:lnTo>
                <a:lnTo>
                  <a:pt x="1556866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5"/>
                </a:lnTo>
                <a:lnTo>
                  <a:pt x="1653162" y="1322537"/>
                </a:lnTo>
                <a:lnTo>
                  <a:pt x="1624767" y="1360892"/>
                </a:lnTo>
                <a:lnTo>
                  <a:pt x="1592498" y="1396524"/>
                </a:lnTo>
                <a:lnTo>
                  <a:pt x="1556866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E1D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235473" y="6572769"/>
            <a:ext cx="1737360" cy="1539240"/>
          </a:xfrm>
          <a:custGeom>
            <a:avLst/>
            <a:gdLst/>
            <a:ahLst/>
            <a:cxnLst/>
            <a:rect l="l" t="t" r="r" b="b"/>
            <a:pathLst>
              <a:path w="1737360" h="1539240">
                <a:moveTo>
                  <a:pt x="1251816" y="1538804"/>
                </a:moveTo>
                <a:lnTo>
                  <a:pt x="485775" y="1538804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7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3"/>
                </a:lnTo>
                <a:lnTo>
                  <a:pt x="81615" y="1322537"/>
                </a:lnTo>
                <a:lnTo>
                  <a:pt x="57227" y="1281776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2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51816" y="0"/>
                </a:lnTo>
                <a:lnTo>
                  <a:pt x="1299829" y="2377"/>
                </a:lnTo>
                <a:lnTo>
                  <a:pt x="1347028" y="9420"/>
                </a:lnTo>
                <a:lnTo>
                  <a:pt x="1393096" y="20997"/>
                </a:lnTo>
                <a:lnTo>
                  <a:pt x="1437714" y="36977"/>
                </a:lnTo>
                <a:lnTo>
                  <a:pt x="1480563" y="57227"/>
                </a:lnTo>
                <a:lnTo>
                  <a:pt x="1521324" y="81616"/>
                </a:lnTo>
                <a:lnTo>
                  <a:pt x="1559679" y="110011"/>
                </a:lnTo>
                <a:lnTo>
                  <a:pt x="1595311" y="142280"/>
                </a:lnTo>
                <a:lnTo>
                  <a:pt x="1627580" y="177911"/>
                </a:lnTo>
                <a:lnTo>
                  <a:pt x="1655975" y="216266"/>
                </a:lnTo>
                <a:lnTo>
                  <a:pt x="1680363" y="257028"/>
                </a:lnTo>
                <a:lnTo>
                  <a:pt x="1700613" y="299877"/>
                </a:lnTo>
                <a:lnTo>
                  <a:pt x="1716593" y="344494"/>
                </a:lnTo>
                <a:lnTo>
                  <a:pt x="1728170" y="390562"/>
                </a:lnTo>
                <a:lnTo>
                  <a:pt x="1735214" y="437762"/>
                </a:lnTo>
                <a:lnTo>
                  <a:pt x="1737165" y="477183"/>
                </a:lnTo>
                <a:lnTo>
                  <a:pt x="1737165" y="1061621"/>
                </a:lnTo>
                <a:lnTo>
                  <a:pt x="1735214" y="1101042"/>
                </a:lnTo>
                <a:lnTo>
                  <a:pt x="1728170" y="1148241"/>
                </a:lnTo>
                <a:lnTo>
                  <a:pt x="1716593" y="1194309"/>
                </a:lnTo>
                <a:lnTo>
                  <a:pt x="1700613" y="1238927"/>
                </a:lnTo>
                <a:lnTo>
                  <a:pt x="1680363" y="1281776"/>
                </a:lnTo>
                <a:lnTo>
                  <a:pt x="1655975" y="1322537"/>
                </a:lnTo>
                <a:lnTo>
                  <a:pt x="1627580" y="1360893"/>
                </a:lnTo>
                <a:lnTo>
                  <a:pt x="1595311" y="1396524"/>
                </a:lnTo>
                <a:lnTo>
                  <a:pt x="1559679" y="1428793"/>
                </a:lnTo>
                <a:lnTo>
                  <a:pt x="1521324" y="1457188"/>
                </a:lnTo>
                <a:lnTo>
                  <a:pt x="1480563" y="1481577"/>
                </a:lnTo>
                <a:lnTo>
                  <a:pt x="1437714" y="1501826"/>
                </a:lnTo>
                <a:lnTo>
                  <a:pt x="1393096" y="1517806"/>
                </a:lnTo>
                <a:lnTo>
                  <a:pt x="1347028" y="1529383"/>
                </a:lnTo>
                <a:lnTo>
                  <a:pt x="1299829" y="1536426"/>
                </a:lnTo>
                <a:lnTo>
                  <a:pt x="1251816" y="1538804"/>
                </a:lnTo>
                <a:close/>
              </a:path>
            </a:pathLst>
          </a:custGeom>
          <a:solidFill>
            <a:srgbClr val="3AAA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672682" y="8701707"/>
            <a:ext cx="866140" cy="588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00" spc="-545" b="1">
                <a:latin typeface="Arial"/>
                <a:cs typeface="Arial"/>
              </a:rPr>
              <a:t>Jobs</a:t>
            </a:r>
            <a:endParaRPr sz="3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19216" y="8699502"/>
            <a:ext cx="1456690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415" b="1">
                <a:latin typeface="Arial"/>
                <a:cs typeface="Arial"/>
              </a:rPr>
              <a:t>Funding</a:t>
            </a:r>
            <a:endParaRPr sz="35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25523" y="6969680"/>
            <a:ext cx="1157605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480" b="1">
                <a:latin typeface="Arial"/>
                <a:cs typeface="Arial"/>
              </a:rPr>
              <a:t>Events</a:t>
            </a:r>
            <a:endParaRPr sz="35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46315" y="6992389"/>
            <a:ext cx="1002030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434" b="1">
                <a:latin typeface="Arial"/>
                <a:cs typeface="Arial"/>
              </a:rPr>
              <a:t>News</a:t>
            </a:r>
            <a:endParaRPr sz="355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2360631" y="4341672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623455" y="249377"/>
                </a:moveTo>
                <a:lnTo>
                  <a:pt x="249377" y="249377"/>
                </a:lnTo>
                <a:lnTo>
                  <a:pt x="249377" y="374065"/>
                </a:lnTo>
                <a:lnTo>
                  <a:pt x="249377" y="498767"/>
                </a:lnTo>
                <a:lnTo>
                  <a:pt x="249377" y="623455"/>
                </a:lnTo>
                <a:lnTo>
                  <a:pt x="623455" y="623455"/>
                </a:lnTo>
                <a:lnTo>
                  <a:pt x="623455" y="498767"/>
                </a:lnTo>
                <a:lnTo>
                  <a:pt x="623455" y="374065"/>
                </a:lnTo>
                <a:lnTo>
                  <a:pt x="623455" y="249377"/>
                </a:lnTo>
                <a:close/>
              </a:path>
              <a:path w="873125" h="873125">
                <a:moveTo>
                  <a:pt x="872832" y="0"/>
                </a:moveTo>
                <a:lnTo>
                  <a:pt x="748144" y="0"/>
                </a:lnTo>
                <a:lnTo>
                  <a:pt x="748144" y="124688"/>
                </a:lnTo>
                <a:lnTo>
                  <a:pt x="748144" y="249377"/>
                </a:lnTo>
                <a:lnTo>
                  <a:pt x="748144" y="374065"/>
                </a:lnTo>
                <a:lnTo>
                  <a:pt x="748144" y="498767"/>
                </a:lnTo>
                <a:lnTo>
                  <a:pt x="748144" y="623455"/>
                </a:lnTo>
                <a:lnTo>
                  <a:pt x="748144" y="748144"/>
                </a:lnTo>
                <a:lnTo>
                  <a:pt x="124688" y="748144"/>
                </a:lnTo>
                <a:lnTo>
                  <a:pt x="124688" y="124688"/>
                </a:lnTo>
                <a:lnTo>
                  <a:pt x="748144" y="124688"/>
                </a:lnTo>
                <a:lnTo>
                  <a:pt x="748144" y="0"/>
                </a:lnTo>
                <a:lnTo>
                  <a:pt x="0" y="0"/>
                </a:lnTo>
                <a:lnTo>
                  <a:pt x="0" y="124688"/>
                </a:lnTo>
                <a:lnTo>
                  <a:pt x="0" y="249377"/>
                </a:lnTo>
                <a:lnTo>
                  <a:pt x="0" y="872832"/>
                </a:lnTo>
                <a:lnTo>
                  <a:pt x="872832" y="872832"/>
                </a:lnTo>
                <a:lnTo>
                  <a:pt x="872832" y="124688"/>
                </a:lnTo>
                <a:lnTo>
                  <a:pt x="872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2360635" y="4341663"/>
            <a:ext cx="3616325" cy="3616325"/>
            <a:chOff x="12360635" y="4341663"/>
            <a:chExt cx="3616325" cy="3616325"/>
          </a:xfrm>
        </p:grpSpPr>
        <p:sp>
          <p:nvSpPr>
            <p:cNvPr id="14" name="object 14" descr=""/>
            <p:cNvSpPr/>
            <p:nvPr/>
          </p:nvSpPr>
          <p:spPr>
            <a:xfrm>
              <a:off x="12360631" y="4341672"/>
              <a:ext cx="3616325" cy="1746250"/>
            </a:xfrm>
            <a:custGeom>
              <a:avLst/>
              <a:gdLst/>
              <a:ahLst/>
              <a:cxnLst/>
              <a:rect l="l" t="t" r="r" b="b"/>
              <a:pathLst>
                <a:path w="3616325" h="1746250">
                  <a:moveTo>
                    <a:pt x="124688" y="1620977"/>
                  </a:moveTo>
                  <a:lnTo>
                    <a:pt x="0" y="1620977"/>
                  </a:lnTo>
                  <a:lnTo>
                    <a:pt x="0" y="1745665"/>
                  </a:lnTo>
                  <a:lnTo>
                    <a:pt x="124688" y="1745665"/>
                  </a:lnTo>
                  <a:lnTo>
                    <a:pt x="124688" y="1620977"/>
                  </a:lnTo>
                  <a:close/>
                </a:path>
                <a:path w="3616325" h="1746250">
                  <a:moveTo>
                    <a:pt x="124688" y="1246911"/>
                  </a:moveTo>
                  <a:lnTo>
                    <a:pt x="0" y="1246911"/>
                  </a:lnTo>
                  <a:lnTo>
                    <a:pt x="0" y="1371600"/>
                  </a:lnTo>
                  <a:lnTo>
                    <a:pt x="124688" y="1371600"/>
                  </a:lnTo>
                  <a:lnTo>
                    <a:pt x="124688" y="1246911"/>
                  </a:lnTo>
                  <a:close/>
                </a:path>
                <a:path w="3616325" h="1746250">
                  <a:moveTo>
                    <a:pt x="249377" y="1371600"/>
                  </a:moveTo>
                  <a:lnTo>
                    <a:pt x="124688" y="1371600"/>
                  </a:lnTo>
                  <a:lnTo>
                    <a:pt x="124688" y="1496288"/>
                  </a:lnTo>
                  <a:lnTo>
                    <a:pt x="124688" y="1620977"/>
                  </a:lnTo>
                  <a:lnTo>
                    <a:pt x="249377" y="1620977"/>
                  </a:lnTo>
                  <a:lnTo>
                    <a:pt x="249377" y="1496288"/>
                  </a:lnTo>
                  <a:lnTo>
                    <a:pt x="249377" y="1371600"/>
                  </a:lnTo>
                  <a:close/>
                </a:path>
                <a:path w="3616325" h="1746250">
                  <a:moveTo>
                    <a:pt x="374065" y="1246911"/>
                  </a:moveTo>
                  <a:lnTo>
                    <a:pt x="249377" y="1246911"/>
                  </a:lnTo>
                  <a:lnTo>
                    <a:pt x="249377" y="1371600"/>
                  </a:lnTo>
                  <a:lnTo>
                    <a:pt x="374065" y="1371600"/>
                  </a:lnTo>
                  <a:lnTo>
                    <a:pt x="374065" y="1246911"/>
                  </a:lnTo>
                  <a:close/>
                </a:path>
                <a:path w="3616325" h="1746250">
                  <a:moveTo>
                    <a:pt x="498767" y="1371600"/>
                  </a:moveTo>
                  <a:lnTo>
                    <a:pt x="374065" y="1371600"/>
                  </a:lnTo>
                  <a:lnTo>
                    <a:pt x="374065" y="1496288"/>
                  </a:lnTo>
                  <a:lnTo>
                    <a:pt x="374065" y="1620977"/>
                  </a:lnTo>
                  <a:lnTo>
                    <a:pt x="498767" y="1620977"/>
                  </a:lnTo>
                  <a:lnTo>
                    <a:pt x="498767" y="1496288"/>
                  </a:lnTo>
                  <a:lnTo>
                    <a:pt x="498767" y="1371600"/>
                  </a:lnTo>
                  <a:close/>
                </a:path>
                <a:path w="3616325" h="1746250">
                  <a:moveTo>
                    <a:pt x="623455" y="1122210"/>
                  </a:moveTo>
                  <a:lnTo>
                    <a:pt x="498767" y="1122210"/>
                  </a:lnTo>
                  <a:lnTo>
                    <a:pt x="498767" y="997521"/>
                  </a:lnTo>
                  <a:lnTo>
                    <a:pt x="249377" y="997521"/>
                  </a:lnTo>
                  <a:lnTo>
                    <a:pt x="249377" y="1122210"/>
                  </a:lnTo>
                  <a:lnTo>
                    <a:pt x="374065" y="1122210"/>
                  </a:lnTo>
                  <a:lnTo>
                    <a:pt x="374065" y="1246911"/>
                  </a:lnTo>
                  <a:lnTo>
                    <a:pt x="498767" y="1246911"/>
                  </a:lnTo>
                  <a:lnTo>
                    <a:pt x="498767" y="1371600"/>
                  </a:lnTo>
                  <a:lnTo>
                    <a:pt x="623455" y="1371600"/>
                  </a:lnTo>
                  <a:lnTo>
                    <a:pt x="623455" y="1246911"/>
                  </a:lnTo>
                  <a:lnTo>
                    <a:pt x="623455" y="1122210"/>
                  </a:lnTo>
                  <a:close/>
                </a:path>
                <a:path w="3616325" h="1746250">
                  <a:moveTo>
                    <a:pt x="1122210" y="1122210"/>
                  </a:moveTo>
                  <a:lnTo>
                    <a:pt x="997521" y="1122210"/>
                  </a:lnTo>
                  <a:lnTo>
                    <a:pt x="997521" y="997521"/>
                  </a:lnTo>
                  <a:lnTo>
                    <a:pt x="623455" y="997521"/>
                  </a:lnTo>
                  <a:lnTo>
                    <a:pt x="623455" y="1122210"/>
                  </a:lnTo>
                  <a:lnTo>
                    <a:pt x="872832" y="1122210"/>
                  </a:lnTo>
                  <a:lnTo>
                    <a:pt x="872832" y="1246911"/>
                  </a:lnTo>
                  <a:lnTo>
                    <a:pt x="748144" y="1246911"/>
                  </a:lnTo>
                  <a:lnTo>
                    <a:pt x="748144" y="1371600"/>
                  </a:lnTo>
                  <a:lnTo>
                    <a:pt x="997521" y="1371600"/>
                  </a:lnTo>
                  <a:lnTo>
                    <a:pt x="997521" y="1246911"/>
                  </a:lnTo>
                  <a:lnTo>
                    <a:pt x="1122210" y="1246911"/>
                  </a:lnTo>
                  <a:lnTo>
                    <a:pt x="1122210" y="1122210"/>
                  </a:lnTo>
                  <a:close/>
                </a:path>
                <a:path w="3616325" h="1746250">
                  <a:moveTo>
                    <a:pt x="1122210" y="748144"/>
                  </a:moveTo>
                  <a:lnTo>
                    <a:pt x="997521" y="748144"/>
                  </a:lnTo>
                  <a:lnTo>
                    <a:pt x="997521" y="872832"/>
                  </a:lnTo>
                  <a:lnTo>
                    <a:pt x="997521" y="997521"/>
                  </a:lnTo>
                  <a:lnTo>
                    <a:pt x="1122210" y="997521"/>
                  </a:lnTo>
                  <a:lnTo>
                    <a:pt x="1122210" y="872832"/>
                  </a:lnTo>
                  <a:lnTo>
                    <a:pt x="1122210" y="748144"/>
                  </a:lnTo>
                  <a:close/>
                </a:path>
                <a:path w="3616325" h="1746250">
                  <a:moveTo>
                    <a:pt x="1122210" y="374065"/>
                  </a:moveTo>
                  <a:lnTo>
                    <a:pt x="997521" y="374065"/>
                  </a:lnTo>
                  <a:lnTo>
                    <a:pt x="997521" y="498767"/>
                  </a:lnTo>
                  <a:lnTo>
                    <a:pt x="1122210" y="498767"/>
                  </a:lnTo>
                  <a:lnTo>
                    <a:pt x="1122210" y="374065"/>
                  </a:lnTo>
                  <a:close/>
                </a:path>
                <a:path w="3616325" h="1746250">
                  <a:moveTo>
                    <a:pt x="1122210" y="0"/>
                  </a:moveTo>
                  <a:lnTo>
                    <a:pt x="997521" y="0"/>
                  </a:lnTo>
                  <a:lnTo>
                    <a:pt x="997521" y="124688"/>
                  </a:lnTo>
                  <a:lnTo>
                    <a:pt x="997521" y="249377"/>
                  </a:lnTo>
                  <a:lnTo>
                    <a:pt x="1122210" y="249377"/>
                  </a:lnTo>
                  <a:lnTo>
                    <a:pt x="1122210" y="124688"/>
                  </a:lnTo>
                  <a:lnTo>
                    <a:pt x="1122210" y="0"/>
                  </a:lnTo>
                  <a:close/>
                </a:path>
                <a:path w="3616325" h="1746250">
                  <a:moveTo>
                    <a:pt x="1246911" y="997521"/>
                  </a:moveTo>
                  <a:lnTo>
                    <a:pt x="1122210" y="997521"/>
                  </a:lnTo>
                  <a:lnTo>
                    <a:pt x="1122210" y="1122210"/>
                  </a:lnTo>
                  <a:lnTo>
                    <a:pt x="1246911" y="1122210"/>
                  </a:lnTo>
                  <a:lnTo>
                    <a:pt x="1246911" y="997521"/>
                  </a:lnTo>
                  <a:close/>
                </a:path>
                <a:path w="3616325" h="1746250">
                  <a:moveTo>
                    <a:pt x="1246911" y="498767"/>
                  </a:moveTo>
                  <a:lnTo>
                    <a:pt x="1122210" y="498767"/>
                  </a:lnTo>
                  <a:lnTo>
                    <a:pt x="1122210" y="623455"/>
                  </a:lnTo>
                  <a:lnTo>
                    <a:pt x="1246911" y="623455"/>
                  </a:lnTo>
                  <a:lnTo>
                    <a:pt x="1246911" y="498767"/>
                  </a:lnTo>
                  <a:close/>
                </a:path>
                <a:path w="3616325" h="1746250">
                  <a:moveTo>
                    <a:pt x="1496288" y="872832"/>
                  </a:moveTo>
                  <a:lnTo>
                    <a:pt x="1371600" y="872832"/>
                  </a:lnTo>
                  <a:lnTo>
                    <a:pt x="1371600" y="748144"/>
                  </a:lnTo>
                  <a:lnTo>
                    <a:pt x="1371600" y="623455"/>
                  </a:lnTo>
                  <a:lnTo>
                    <a:pt x="1246911" y="623455"/>
                  </a:lnTo>
                  <a:lnTo>
                    <a:pt x="1246911" y="748144"/>
                  </a:lnTo>
                  <a:lnTo>
                    <a:pt x="1246911" y="872832"/>
                  </a:lnTo>
                  <a:lnTo>
                    <a:pt x="1246911" y="997521"/>
                  </a:lnTo>
                  <a:lnTo>
                    <a:pt x="1496288" y="997521"/>
                  </a:lnTo>
                  <a:lnTo>
                    <a:pt x="1496288" y="872832"/>
                  </a:lnTo>
                  <a:close/>
                </a:path>
                <a:path w="3616325" h="1746250">
                  <a:moveTo>
                    <a:pt x="1620977" y="997521"/>
                  </a:moveTo>
                  <a:lnTo>
                    <a:pt x="1496288" y="997521"/>
                  </a:lnTo>
                  <a:lnTo>
                    <a:pt x="1496288" y="1122210"/>
                  </a:lnTo>
                  <a:lnTo>
                    <a:pt x="1620977" y="1122210"/>
                  </a:lnTo>
                  <a:lnTo>
                    <a:pt x="1620977" y="997521"/>
                  </a:lnTo>
                  <a:close/>
                </a:path>
                <a:path w="3616325" h="1746250">
                  <a:moveTo>
                    <a:pt x="1745665" y="1122210"/>
                  </a:moveTo>
                  <a:lnTo>
                    <a:pt x="1620977" y="1122210"/>
                  </a:lnTo>
                  <a:lnTo>
                    <a:pt x="1620977" y="1246911"/>
                  </a:lnTo>
                  <a:lnTo>
                    <a:pt x="1620977" y="1371600"/>
                  </a:lnTo>
                  <a:lnTo>
                    <a:pt x="1496288" y="1371600"/>
                  </a:lnTo>
                  <a:lnTo>
                    <a:pt x="1496288" y="1246911"/>
                  </a:lnTo>
                  <a:lnTo>
                    <a:pt x="1246911" y="1246911"/>
                  </a:lnTo>
                  <a:lnTo>
                    <a:pt x="1246911" y="1371600"/>
                  </a:lnTo>
                  <a:lnTo>
                    <a:pt x="997521" y="1371600"/>
                  </a:lnTo>
                  <a:lnTo>
                    <a:pt x="997521" y="1496288"/>
                  </a:lnTo>
                  <a:lnTo>
                    <a:pt x="748144" y="1496288"/>
                  </a:lnTo>
                  <a:lnTo>
                    <a:pt x="748144" y="1371600"/>
                  </a:lnTo>
                  <a:lnTo>
                    <a:pt x="623455" y="1371600"/>
                  </a:lnTo>
                  <a:lnTo>
                    <a:pt x="623455" y="1496288"/>
                  </a:lnTo>
                  <a:lnTo>
                    <a:pt x="623455" y="1620977"/>
                  </a:lnTo>
                  <a:lnTo>
                    <a:pt x="498767" y="1620977"/>
                  </a:lnTo>
                  <a:lnTo>
                    <a:pt x="498767" y="1745665"/>
                  </a:lnTo>
                  <a:lnTo>
                    <a:pt x="748144" y="1745665"/>
                  </a:lnTo>
                  <a:lnTo>
                    <a:pt x="748144" y="1620977"/>
                  </a:lnTo>
                  <a:lnTo>
                    <a:pt x="1122210" y="1620977"/>
                  </a:lnTo>
                  <a:lnTo>
                    <a:pt x="1122210" y="1496288"/>
                  </a:lnTo>
                  <a:lnTo>
                    <a:pt x="1371600" y="1496288"/>
                  </a:lnTo>
                  <a:lnTo>
                    <a:pt x="1371600" y="1620977"/>
                  </a:lnTo>
                  <a:lnTo>
                    <a:pt x="1496288" y="1620977"/>
                  </a:lnTo>
                  <a:lnTo>
                    <a:pt x="1496288" y="1496288"/>
                  </a:lnTo>
                  <a:lnTo>
                    <a:pt x="1620977" y="1496288"/>
                  </a:lnTo>
                  <a:lnTo>
                    <a:pt x="1620977" y="1620977"/>
                  </a:lnTo>
                  <a:lnTo>
                    <a:pt x="1745665" y="1620977"/>
                  </a:lnTo>
                  <a:lnTo>
                    <a:pt x="1745665" y="1496288"/>
                  </a:lnTo>
                  <a:lnTo>
                    <a:pt x="1745665" y="1371600"/>
                  </a:lnTo>
                  <a:lnTo>
                    <a:pt x="1745665" y="1246911"/>
                  </a:lnTo>
                  <a:lnTo>
                    <a:pt x="1745665" y="1122210"/>
                  </a:lnTo>
                  <a:close/>
                </a:path>
                <a:path w="3616325" h="1746250">
                  <a:moveTo>
                    <a:pt x="1870367" y="748144"/>
                  </a:moveTo>
                  <a:lnTo>
                    <a:pt x="1745665" y="748144"/>
                  </a:lnTo>
                  <a:lnTo>
                    <a:pt x="1745665" y="872832"/>
                  </a:lnTo>
                  <a:lnTo>
                    <a:pt x="1870367" y="872832"/>
                  </a:lnTo>
                  <a:lnTo>
                    <a:pt x="1870367" y="748144"/>
                  </a:lnTo>
                  <a:close/>
                </a:path>
                <a:path w="3616325" h="1746250">
                  <a:moveTo>
                    <a:pt x="2119744" y="0"/>
                  </a:moveTo>
                  <a:lnTo>
                    <a:pt x="1995055" y="0"/>
                  </a:lnTo>
                  <a:lnTo>
                    <a:pt x="1995055" y="124688"/>
                  </a:lnTo>
                  <a:lnTo>
                    <a:pt x="2119744" y="124688"/>
                  </a:lnTo>
                  <a:lnTo>
                    <a:pt x="2119744" y="0"/>
                  </a:lnTo>
                  <a:close/>
                </a:path>
                <a:path w="3616325" h="1746250">
                  <a:moveTo>
                    <a:pt x="2244433" y="1496288"/>
                  </a:moveTo>
                  <a:lnTo>
                    <a:pt x="2119744" y="1496288"/>
                  </a:lnTo>
                  <a:lnTo>
                    <a:pt x="2119744" y="1620977"/>
                  </a:lnTo>
                  <a:lnTo>
                    <a:pt x="2244433" y="1620977"/>
                  </a:lnTo>
                  <a:lnTo>
                    <a:pt x="2244433" y="1496288"/>
                  </a:lnTo>
                  <a:close/>
                </a:path>
                <a:path w="3616325" h="1746250">
                  <a:moveTo>
                    <a:pt x="2244433" y="374065"/>
                  </a:moveTo>
                  <a:lnTo>
                    <a:pt x="2119744" y="374065"/>
                  </a:lnTo>
                  <a:lnTo>
                    <a:pt x="2119744" y="498767"/>
                  </a:lnTo>
                  <a:lnTo>
                    <a:pt x="1870367" y="498767"/>
                  </a:lnTo>
                  <a:lnTo>
                    <a:pt x="1870367" y="374065"/>
                  </a:lnTo>
                  <a:lnTo>
                    <a:pt x="2119744" y="374065"/>
                  </a:lnTo>
                  <a:lnTo>
                    <a:pt x="2119744" y="249377"/>
                  </a:lnTo>
                  <a:lnTo>
                    <a:pt x="1745665" y="249377"/>
                  </a:lnTo>
                  <a:lnTo>
                    <a:pt x="1745665" y="124688"/>
                  </a:lnTo>
                  <a:lnTo>
                    <a:pt x="1745665" y="0"/>
                  </a:lnTo>
                  <a:lnTo>
                    <a:pt x="1371600" y="0"/>
                  </a:lnTo>
                  <a:lnTo>
                    <a:pt x="1371600" y="124688"/>
                  </a:lnTo>
                  <a:lnTo>
                    <a:pt x="1371600" y="249377"/>
                  </a:lnTo>
                  <a:lnTo>
                    <a:pt x="1122210" y="249377"/>
                  </a:lnTo>
                  <a:lnTo>
                    <a:pt x="1122210" y="374065"/>
                  </a:lnTo>
                  <a:lnTo>
                    <a:pt x="1496288" y="374065"/>
                  </a:lnTo>
                  <a:lnTo>
                    <a:pt x="1496288" y="249377"/>
                  </a:lnTo>
                  <a:lnTo>
                    <a:pt x="1620977" y="249377"/>
                  </a:lnTo>
                  <a:lnTo>
                    <a:pt x="1620977" y="374065"/>
                  </a:lnTo>
                  <a:lnTo>
                    <a:pt x="1496288" y="374065"/>
                  </a:lnTo>
                  <a:lnTo>
                    <a:pt x="1496288" y="498767"/>
                  </a:lnTo>
                  <a:lnTo>
                    <a:pt x="1620977" y="498767"/>
                  </a:lnTo>
                  <a:lnTo>
                    <a:pt x="1620977" y="623455"/>
                  </a:lnTo>
                  <a:lnTo>
                    <a:pt x="1496288" y="623455"/>
                  </a:lnTo>
                  <a:lnTo>
                    <a:pt x="1496288" y="748144"/>
                  </a:lnTo>
                  <a:lnTo>
                    <a:pt x="1496288" y="872832"/>
                  </a:lnTo>
                  <a:lnTo>
                    <a:pt x="1620977" y="872832"/>
                  </a:lnTo>
                  <a:lnTo>
                    <a:pt x="1620977" y="748144"/>
                  </a:lnTo>
                  <a:lnTo>
                    <a:pt x="1745665" y="748144"/>
                  </a:lnTo>
                  <a:lnTo>
                    <a:pt x="1745665" y="623455"/>
                  </a:lnTo>
                  <a:lnTo>
                    <a:pt x="2244433" y="623455"/>
                  </a:lnTo>
                  <a:lnTo>
                    <a:pt x="2244433" y="498767"/>
                  </a:lnTo>
                  <a:lnTo>
                    <a:pt x="2244433" y="374065"/>
                  </a:lnTo>
                  <a:close/>
                </a:path>
                <a:path w="3616325" h="1746250">
                  <a:moveTo>
                    <a:pt x="2493810" y="1496288"/>
                  </a:moveTo>
                  <a:lnTo>
                    <a:pt x="2369121" y="1496288"/>
                  </a:lnTo>
                  <a:lnTo>
                    <a:pt x="2369121" y="1620977"/>
                  </a:lnTo>
                  <a:lnTo>
                    <a:pt x="2493810" y="1620977"/>
                  </a:lnTo>
                  <a:lnTo>
                    <a:pt x="2493810" y="1496288"/>
                  </a:lnTo>
                  <a:close/>
                </a:path>
                <a:path w="3616325" h="1746250">
                  <a:moveTo>
                    <a:pt x="2618511" y="748144"/>
                  </a:moveTo>
                  <a:lnTo>
                    <a:pt x="2493810" y="748144"/>
                  </a:lnTo>
                  <a:lnTo>
                    <a:pt x="2493810" y="872832"/>
                  </a:lnTo>
                  <a:lnTo>
                    <a:pt x="2618511" y="872832"/>
                  </a:lnTo>
                  <a:lnTo>
                    <a:pt x="2618511" y="748144"/>
                  </a:lnTo>
                  <a:close/>
                </a:path>
                <a:path w="3616325" h="1746250">
                  <a:moveTo>
                    <a:pt x="2618511" y="0"/>
                  </a:moveTo>
                  <a:lnTo>
                    <a:pt x="2244433" y="0"/>
                  </a:lnTo>
                  <a:lnTo>
                    <a:pt x="2244433" y="124688"/>
                  </a:lnTo>
                  <a:lnTo>
                    <a:pt x="2119744" y="124688"/>
                  </a:lnTo>
                  <a:lnTo>
                    <a:pt x="2119744" y="249377"/>
                  </a:lnTo>
                  <a:lnTo>
                    <a:pt x="2244433" y="249377"/>
                  </a:lnTo>
                  <a:lnTo>
                    <a:pt x="2244433" y="374065"/>
                  </a:lnTo>
                  <a:lnTo>
                    <a:pt x="2369121" y="374065"/>
                  </a:lnTo>
                  <a:lnTo>
                    <a:pt x="2369121" y="498767"/>
                  </a:lnTo>
                  <a:lnTo>
                    <a:pt x="2369121" y="623455"/>
                  </a:lnTo>
                  <a:lnTo>
                    <a:pt x="2369121" y="748144"/>
                  </a:lnTo>
                  <a:lnTo>
                    <a:pt x="2493810" y="748144"/>
                  </a:lnTo>
                  <a:lnTo>
                    <a:pt x="2493810" y="623455"/>
                  </a:lnTo>
                  <a:lnTo>
                    <a:pt x="2493810" y="498767"/>
                  </a:lnTo>
                  <a:lnTo>
                    <a:pt x="2493810" y="374065"/>
                  </a:lnTo>
                  <a:lnTo>
                    <a:pt x="2493810" y="249377"/>
                  </a:lnTo>
                  <a:lnTo>
                    <a:pt x="2369121" y="249377"/>
                  </a:lnTo>
                  <a:lnTo>
                    <a:pt x="2369121" y="124688"/>
                  </a:lnTo>
                  <a:lnTo>
                    <a:pt x="2493810" y="124688"/>
                  </a:lnTo>
                  <a:lnTo>
                    <a:pt x="2493810" y="249377"/>
                  </a:lnTo>
                  <a:lnTo>
                    <a:pt x="2618511" y="249377"/>
                  </a:lnTo>
                  <a:lnTo>
                    <a:pt x="2618511" y="124688"/>
                  </a:lnTo>
                  <a:lnTo>
                    <a:pt x="2618511" y="0"/>
                  </a:lnTo>
                  <a:close/>
                </a:path>
                <a:path w="3616325" h="1746250">
                  <a:moveTo>
                    <a:pt x="3117265" y="1122210"/>
                  </a:moveTo>
                  <a:lnTo>
                    <a:pt x="2867888" y="1122210"/>
                  </a:lnTo>
                  <a:lnTo>
                    <a:pt x="2867888" y="997521"/>
                  </a:lnTo>
                  <a:lnTo>
                    <a:pt x="2743200" y="997521"/>
                  </a:lnTo>
                  <a:lnTo>
                    <a:pt x="2743200" y="1122210"/>
                  </a:lnTo>
                  <a:lnTo>
                    <a:pt x="2493810" y="1122210"/>
                  </a:lnTo>
                  <a:lnTo>
                    <a:pt x="2493810" y="997521"/>
                  </a:lnTo>
                  <a:lnTo>
                    <a:pt x="2369121" y="997521"/>
                  </a:lnTo>
                  <a:lnTo>
                    <a:pt x="2369121" y="872832"/>
                  </a:lnTo>
                  <a:lnTo>
                    <a:pt x="2369121" y="748144"/>
                  </a:lnTo>
                  <a:lnTo>
                    <a:pt x="2244433" y="748144"/>
                  </a:lnTo>
                  <a:lnTo>
                    <a:pt x="2244433" y="872832"/>
                  </a:lnTo>
                  <a:lnTo>
                    <a:pt x="2119744" y="872832"/>
                  </a:lnTo>
                  <a:lnTo>
                    <a:pt x="2119744" y="748144"/>
                  </a:lnTo>
                  <a:lnTo>
                    <a:pt x="1995055" y="748144"/>
                  </a:lnTo>
                  <a:lnTo>
                    <a:pt x="1995055" y="872832"/>
                  </a:lnTo>
                  <a:lnTo>
                    <a:pt x="1870367" y="872832"/>
                  </a:lnTo>
                  <a:lnTo>
                    <a:pt x="1870367" y="997521"/>
                  </a:lnTo>
                  <a:lnTo>
                    <a:pt x="1745665" y="997521"/>
                  </a:lnTo>
                  <a:lnTo>
                    <a:pt x="1745665" y="1122210"/>
                  </a:lnTo>
                  <a:lnTo>
                    <a:pt x="2119744" y="1122210"/>
                  </a:lnTo>
                  <a:lnTo>
                    <a:pt x="2119744" y="1246911"/>
                  </a:lnTo>
                  <a:lnTo>
                    <a:pt x="1995055" y="1246911"/>
                  </a:lnTo>
                  <a:lnTo>
                    <a:pt x="1995055" y="1371600"/>
                  </a:lnTo>
                  <a:lnTo>
                    <a:pt x="1870367" y="1371600"/>
                  </a:lnTo>
                  <a:lnTo>
                    <a:pt x="1870367" y="1496288"/>
                  </a:lnTo>
                  <a:lnTo>
                    <a:pt x="2119744" y="1496288"/>
                  </a:lnTo>
                  <a:lnTo>
                    <a:pt x="2119744" y="1371600"/>
                  </a:lnTo>
                  <a:lnTo>
                    <a:pt x="2369121" y="1371600"/>
                  </a:lnTo>
                  <a:lnTo>
                    <a:pt x="2369121" y="1246911"/>
                  </a:lnTo>
                  <a:lnTo>
                    <a:pt x="2493810" y="1246911"/>
                  </a:lnTo>
                  <a:lnTo>
                    <a:pt x="2493810" y="1371600"/>
                  </a:lnTo>
                  <a:lnTo>
                    <a:pt x="2493810" y="1496288"/>
                  </a:lnTo>
                  <a:lnTo>
                    <a:pt x="2743200" y="1496288"/>
                  </a:lnTo>
                  <a:lnTo>
                    <a:pt x="2743200" y="1371600"/>
                  </a:lnTo>
                  <a:lnTo>
                    <a:pt x="2867888" y="1371600"/>
                  </a:lnTo>
                  <a:lnTo>
                    <a:pt x="2867888" y="1496288"/>
                  </a:lnTo>
                  <a:lnTo>
                    <a:pt x="2992577" y="1496288"/>
                  </a:lnTo>
                  <a:lnTo>
                    <a:pt x="2992577" y="1371600"/>
                  </a:lnTo>
                  <a:lnTo>
                    <a:pt x="2992577" y="1246911"/>
                  </a:lnTo>
                  <a:lnTo>
                    <a:pt x="3117265" y="1246911"/>
                  </a:lnTo>
                  <a:lnTo>
                    <a:pt x="3117265" y="1122210"/>
                  </a:lnTo>
                  <a:close/>
                </a:path>
                <a:path w="3616325" h="1746250">
                  <a:moveTo>
                    <a:pt x="3241967" y="997521"/>
                  </a:moveTo>
                  <a:lnTo>
                    <a:pt x="3117265" y="997521"/>
                  </a:lnTo>
                  <a:lnTo>
                    <a:pt x="3117265" y="1122210"/>
                  </a:lnTo>
                  <a:lnTo>
                    <a:pt x="3241967" y="1122210"/>
                  </a:lnTo>
                  <a:lnTo>
                    <a:pt x="3241967" y="997521"/>
                  </a:lnTo>
                  <a:close/>
                </a:path>
                <a:path w="3616325" h="1746250">
                  <a:moveTo>
                    <a:pt x="3366655" y="1496288"/>
                  </a:moveTo>
                  <a:lnTo>
                    <a:pt x="3117265" y="1496288"/>
                  </a:lnTo>
                  <a:lnTo>
                    <a:pt x="3117265" y="1620977"/>
                  </a:lnTo>
                  <a:lnTo>
                    <a:pt x="3366655" y="1620977"/>
                  </a:lnTo>
                  <a:lnTo>
                    <a:pt x="3366655" y="1496288"/>
                  </a:lnTo>
                  <a:close/>
                </a:path>
                <a:path w="3616325" h="1746250">
                  <a:moveTo>
                    <a:pt x="3491344" y="1246911"/>
                  </a:moveTo>
                  <a:lnTo>
                    <a:pt x="3241967" y="1246911"/>
                  </a:lnTo>
                  <a:lnTo>
                    <a:pt x="3241967" y="1371600"/>
                  </a:lnTo>
                  <a:lnTo>
                    <a:pt x="3491344" y="1371600"/>
                  </a:lnTo>
                  <a:lnTo>
                    <a:pt x="3491344" y="1246911"/>
                  </a:lnTo>
                  <a:close/>
                </a:path>
                <a:path w="3616325" h="1746250">
                  <a:moveTo>
                    <a:pt x="3616033" y="1371600"/>
                  </a:moveTo>
                  <a:lnTo>
                    <a:pt x="3491344" y="1371600"/>
                  </a:lnTo>
                  <a:lnTo>
                    <a:pt x="3491344" y="1496288"/>
                  </a:lnTo>
                  <a:lnTo>
                    <a:pt x="3616033" y="1496288"/>
                  </a:lnTo>
                  <a:lnTo>
                    <a:pt x="3616033" y="1371600"/>
                  </a:lnTo>
                  <a:close/>
                </a:path>
                <a:path w="3616325" h="1746250">
                  <a:moveTo>
                    <a:pt x="3616033" y="997521"/>
                  </a:moveTo>
                  <a:lnTo>
                    <a:pt x="3366655" y="997521"/>
                  </a:lnTo>
                  <a:lnTo>
                    <a:pt x="3366655" y="1122210"/>
                  </a:lnTo>
                  <a:lnTo>
                    <a:pt x="3491344" y="1122210"/>
                  </a:lnTo>
                  <a:lnTo>
                    <a:pt x="3491344" y="1246911"/>
                  </a:lnTo>
                  <a:lnTo>
                    <a:pt x="3616033" y="1246911"/>
                  </a:lnTo>
                  <a:lnTo>
                    <a:pt x="3616033" y="1122210"/>
                  </a:lnTo>
                  <a:lnTo>
                    <a:pt x="3616033" y="9975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360631" y="5962649"/>
              <a:ext cx="3616325" cy="1247140"/>
            </a:xfrm>
            <a:custGeom>
              <a:avLst/>
              <a:gdLst/>
              <a:ahLst/>
              <a:cxnLst/>
              <a:rect l="l" t="t" r="r" b="b"/>
              <a:pathLst>
                <a:path w="3616325" h="1247140">
                  <a:moveTo>
                    <a:pt x="124688" y="623455"/>
                  </a:moveTo>
                  <a:lnTo>
                    <a:pt x="0" y="623455"/>
                  </a:lnTo>
                  <a:lnTo>
                    <a:pt x="0" y="748144"/>
                  </a:lnTo>
                  <a:lnTo>
                    <a:pt x="124688" y="748144"/>
                  </a:lnTo>
                  <a:lnTo>
                    <a:pt x="124688" y="623455"/>
                  </a:lnTo>
                  <a:close/>
                </a:path>
                <a:path w="3616325" h="1247140">
                  <a:moveTo>
                    <a:pt x="124688" y="374078"/>
                  </a:moveTo>
                  <a:lnTo>
                    <a:pt x="0" y="374078"/>
                  </a:lnTo>
                  <a:lnTo>
                    <a:pt x="0" y="498767"/>
                  </a:lnTo>
                  <a:lnTo>
                    <a:pt x="124688" y="498767"/>
                  </a:lnTo>
                  <a:lnTo>
                    <a:pt x="124688" y="374078"/>
                  </a:lnTo>
                  <a:close/>
                </a:path>
                <a:path w="3616325" h="1247140">
                  <a:moveTo>
                    <a:pt x="249377" y="498767"/>
                  </a:moveTo>
                  <a:lnTo>
                    <a:pt x="124688" y="498767"/>
                  </a:lnTo>
                  <a:lnTo>
                    <a:pt x="124688" y="623455"/>
                  </a:lnTo>
                  <a:lnTo>
                    <a:pt x="249377" y="623455"/>
                  </a:lnTo>
                  <a:lnTo>
                    <a:pt x="249377" y="498767"/>
                  </a:lnTo>
                  <a:close/>
                </a:path>
                <a:path w="3616325" h="1247140">
                  <a:moveTo>
                    <a:pt x="249377" y="124688"/>
                  </a:moveTo>
                  <a:lnTo>
                    <a:pt x="0" y="124688"/>
                  </a:lnTo>
                  <a:lnTo>
                    <a:pt x="0" y="249389"/>
                  </a:lnTo>
                  <a:lnTo>
                    <a:pt x="124688" y="249389"/>
                  </a:lnTo>
                  <a:lnTo>
                    <a:pt x="124688" y="374078"/>
                  </a:lnTo>
                  <a:lnTo>
                    <a:pt x="249377" y="374078"/>
                  </a:lnTo>
                  <a:lnTo>
                    <a:pt x="249377" y="249389"/>
                  </a:lnTo>
                  <a:lnTo>
                    <a:pt x="249377" y="124688"/>
                  </a:lnTo>
                  <a:close/>
                </a:path>
                <a:path w="3616325" h="1247140">
                  <a:moveTo>
                    <a:pt x="498767" y="374078"/>
                  </a:moveTo>
                  <a:lnTo>
                    <a:pt x="249377" y="374078"/>
                  </a:lnTo>
                  <a:lnTo>
                    <a:pt x="249377" y="498767"/>
                  </a:lnTo>
                  <a:lnTo>
                    <a:pt x="498767" y="498767"/>
                  </a:lnTo>
                  <a:lnTo>
                    <a:pt x="498767" y="374078"/>
                  </a:lnTo>
                  <a:close/>
                </a:path>
                <a:path w="3616325" h="1247140">
                  <a:moveTo>
                    <a:pt x="623455" y="872832"/>
                  </a:moveTo>
                  <a:lnTo>
                    <a:pt x="498767" y="872832"/>
                  </a:lnTo>
                  <a:lnTo>
                    <a:pt x="498767" y="997534"/>
                  </a:lnTo>
                  <a:lnTo>
                    <a:pt x="623455" y="997534"/>
                  </a:lnTo>
                  <a:lnTo>
                    <a:pt x="623455" y="872832"/>
                  </a:lnTo>
                  <a:close/>
                </a:path>
                <a:path w="3616325" h="1247140">
                  <a:moveTo>
                    <a:pt x="623455" y="498767"/>
                  </a:moveTo>
                  <a:lnTo>
                    <a:pt x="498767" y="498767"/>
                  </a:lnTo>
                  <a:lnTo>
                    <a:pt x="498767" y="623455"/>
                  </a:lnTo>
                  <a:lnTo>
                    <a:pt x="249377" y="623455"/>
                  </a:lnTo>
                  <a:lnTo>
                    <a:pt x="249377" y="748144"/>
                  </a:lnTo>
                  <a:lnTo>
                    <a:pt x="249377" y="872832"/>
                  </a:lnTo>
                  <a:lnTo>
                    <a:pt x="124688" y="872832"/>
                  </a:lnTo>
                  <a:lnTo>
                    <a:pt x="124688" y="997534"/>
                  </a:lnTo>
                  <a:lnTo>
                    <a:pt x="374065" y="997534"/>
                  </a:lnTo>
                  <a:lnTo>
                    <a:pt x="374065" y="872832"/>
                  </a:lnTo>
                  <a:lnTo>
                    <a:pt x="374065" y="748144"/>
                  </a:lnTo>
                  <a:lnTo>
                    <a:pt x="623455" y="748144"/>
                  </a:lnTo>
                  <a:lnTo>
                    <a:pt x="623455" y="623455"/>
                  </a:lnTo>
                  <a:lnTo>
                    <a:pt x="623455" y="498767"/>
                  </a:lnTo>
                  <a:close/>
                </a:path>
                <a:path w="3616325" h="1247140">
                  <a:moveTo>
                    <a:pt x="872832" y="1122222"/>
                  </a:moveTo>
                  <a:lnTo>
                    <a:pt x="0" y="1122222"/>
                  </a:lnTo>
                  <a:lnTo>
                    <a:pt x="0" y="1246911"/>
                  </a:lnTo>
                  <a:lnTo>
                    <a:pt x="872832" y="1246911"/>
                  </a:lnTo>
                  <a:lnTo>
                    <a:pt x="872832" y="1122222"/>
                  </a:lnTo>
                  <a:close/>
                </a:path>
                <a:path w="3616325" h="1247140">
                  <a:moveTo>
                    <a:pt x="872832" y="872832"/>
                  </a:moveTo>
                  <a:lnTo>
                    <a:pt x="748144" y="872832"/>
                  </a:lnTo>
                  <a:lnTo>
                    <a:pt x="748144" y="997534"/>
                  </a:lnTo>
                  <a:lnTo>
                    <a:pt x="872832" y="997534"/>
                  </a:lnTo>
                  <a:lnTo>
                    <a:pt x="872832" y="872832"/>
                  </a:lnTo>
                  <a:close/>
                </a:path>
                <a:path w="3616325" h="1247140">
                  <a:moveTo>
                    <a:pt x="872832" y="623455"/>
                  </a:moveTo>
                  <a:lnTo>
                    <a:pt x="748144" y="623455"/>
                  </a:lnTo>
                  <a:lnTo>
                    <a:pt x="748144" y="748144"/>
                  </a:lnTo>
                  <a:lnTo>
                    <a:pt x="872832" y="748144"/>
                  </a:lnTo>
                  <a:lnTo>
                    <a:pt x="872832" y="623455"/>
                  </a:lnTo>
                  <a:close/>
                </a:path>
                <a:path w="3616325" h="1247140">
                  <a:moveTo>
                    <a:pt x="1122210" y="748144"/>
                  </a:moveTo>
                  <a:lnTo>
                    <a:pt x="997521" y="748144"/>
                  </a:lnTo>
                  <a:lnTo>
                    <a:pt x="997521" y="872832"/>
                  </a:lnTo>
                  <a:lnTo>
                    <a:pt x="1122210" y="872832"/>
                  </a:lnTo>
                  <a:lnTo>
                    <a:pt x="1122210" y="748144"/>
                  </a:lnTo>
                  <a:close/>
                </a:path>
                <a:path w="3616325" h="1247140">
                  <a:moveTo>
                    <a:pt x="1371600" y="374078"/>
                  </a:moveTo>
                  <a:lnTo>
                    <a:pt x="1246911" y="374078"/>
                  </a:lnTo>
                  <a:lnTo>
                    <a:pt x="1246911" y="249389"/>
                  </a:lnTo>
                  <a:lnTo>
                    <a:pt x="997521" y="249389"/>
                  </a:lnTo>
                  <a:lnTo>
                    <a:pt x="997521" y="124688"/>
                  </a:lnTo>
                  <a:lnTo>
                    <a:pt x="748144" y="124688"/>
                  </a:lnTo>
                  <a:lnTo>
                    <a:pt x="748144" y="0"/>
                  </a:lnTo>
                  <a:lnTo>
                    <a:pt x="498767" y="0"/>
                  </a:lnTo>
                  <a:lnTo>
                    <a:pt x="498767" y="124688"/>
                  </a:lnTo>
                  <a:lnTo>
                    <a:pt x="498767" y="249389"/>
                  </a:lnTo>
                  <a:lnTo>
                    <a:pt x="623455" y="249389"/>
                  </a:lnTo>
                  <a:lnTo>
                    <a:pt x="623455" y="374078"/>
                  </a:lnTo>
                  <a:lnTo>
                    <a:pt x="748144" y="374078"/>
                  </a:lnTo>
                  <a:lnTo>
                    <a:pt x="748144" y="249389"/>
                  </a:lnTo>
                  <a:lnTo>
                    <a:pt x="872832" y="249389"/>
                  </a:lnTo>
                  <a:lnTo>
                    <a:pt x="872832" y="374078"/>
                  </a:lnTo>
                  <a:lnTo>
                    <a:pt x="748144" y="374078"/>
                  </a:lnTo>
                  <a:lnTo>
                    <a:pt x="748144" y="498767"/>
                  </a:lnTo>
                  <a:lnTo>
                    <a:pt x="1122210" y="498767"/>
                  </a:lnTo>
                  <a:lnTo>
                    <a:pt x="1122210" y="623455"/>
                  </a:lnTo>
                  <a:lnTo>
                    <a:pt x="1246911" y="623455"/>
                  </a:lnTo>
                  <a:lnTo>
                    <a:pt x="1246911" y="498767"/>
                  </a:lnTo>
                  <a:lnTo>
                    <a:pt x="1371600" y="498767"/>
                  </a:lnTo>
                  <a:lnTo>
                    <a:pt x="1371600" y="374078"/>
                  </a:lnTo>
                  <a:close/>
                </a:path>
                <a:path w="3616325" h="1247140">
                  <a:moveTo>
                    <a:pt x="1371600" y="0"/>
                  </a:moveTo>
                  <a:lnTo>
                    <a:pt x="1122210" y="0"/>
                  </a:lnTo>
                  <a:lnTo>
                    <a:pt x="1122210" y="124688"/>
                  </a:lnTo>
                  <a:lnTo>
                    <a:pt x="1246911" y="124688"/>
                  </a:lnTo>
                  <a:lnTo>
                    <a:pt x="1246911" y="249389"/>
                  </a:lnTo>
                  <a:lnTo>
                    <a:pt x="1371600" y="249389"/>
                  </a:lnTo>
                  <a:lnTo>
                    <a:pt x="1371600" y="124688"/>
                  </a:lnTo>
                  <a:lnTo>
                    <a:pt x="1371600" y="0"/>
                  </a:lnTo>
                  <a:close/>
                </a:path>
                <a:path w="3616325" h="1247140">
                  <a:moveTo>
                    <a:pt x="1870367" y="1122222"/>
                  </a:moveTo>
                  <a:lnTo>
                    <a:pt x="1745665" y="1122222"/>
                  </a:lnTo>
                  <a:lnTo>
                    <a:pt x="1745665" y="1246911"/>
                  </a:lnTo>
                  <a:lnTo>
                    <a:pt x="1870367" y="1246911"/>
                  </a:lnTo>
                  <a:lnTo>
                    <a:pt x="1870367" y="1122222"/>
                  </a:lnTo>
                  <a:close/>
                </a:path>
                <a:path w="3616325" h="1247140">
                  <a:moveTo>
                    <a:pt x="2119744" y="1122222"/>
                  </a:moveTo>
                  <a:lnTo>
                    <a:pt x="1995055" y="1122222"/>
                  </a:lnTo>
                  <a:lnTo>
                    <a:pt x="1995055" y="1246911"/>
                  </a:lnTo>
                  <a:lnTo>
                    <a:pt x="2119744" y="1246911"/>
                  </a:lnTo>
                  <a:lnTo>
                    <a:pt x="2119744" y="1122222"/>
                  </a:lnTo>
                  <a:close/>
                </a:path>
                <a:path w="3616325" h="1247140">
                  <a:moveTo>
                    <a:pt x="2244433" y="498767"/>
                  </a:moveTo>
                  <a:lnTo>
                    <a:pt x="2119744" y="498767"/>
                  </a:lnTo>
                  <a:lnTo>
                    <a:pt x="2119744" y="623455"/>
                  </a:lnTo>
                  <a:lnTo>
                    <a:pt x="2244433" y="623455"/>
                  </a:lnTo>
                  <a:lnTo>
                    <a:pt x="2244433" y="498767"/>
                  </a:lnTo>
                  <a:close/>
                </a:path>
                <a:path w="3616325" h="1247140">
                  <a:moveTo>
                    <a:pt x="2369121" y="623455"/>
                  </a:moveTo>
                  <a:lnTo>
                    <a:pt x="2244433" y="623455"/>
                  </a:lnTo>
                  <a:lnTo>
                    <a:pt x="2244433" y="748144"/>
                  </a:lnTo>
                  <a:lnTo>
                    <a:pt x="2369121" y="748144"/>
                  </a:lnTo>
                  <a:lnTo>
                    <a:pt x="2369121" y="623455"/>
                  </a:lnTo>
                  <a:close/>
                </a:path>
                <a:path w="3616325" h="1247140">
                  <a:moveTo>
                    <a:pt x="2867888" y="1122222"/>
                  </a:moveTo>
                  <a:lnTo>
                    <a:pt x="2743200" y="1122222"/>
                  </a:lnTo>
                  <a:lnTo>
                    <a:pt x="2743200" y="1246911"/>
                  </a:lnTo>
                  <a:lnTo>
                    <a:pt x="2867888" y="1246911"/>
                  </a:lnTo>
                  <a:lnTo>
                    <a:pt x="2867888" y="1122222"/>
                  </a:lnTo>
                  <a:close/>
                </a:path>
                <a:path w="3616325" h="1247140">
                  <a:moveTo>
                    <a:pt x="2867888" y="0"/>
                  </a:moveTo>
                  <a:lnTo>
                    <a:pt x="2743200" y="0"/>
                  </a:lnTo>
                  <a:lnTo>
                    <a:pt x="2743200" y="124688"/>
                  </a:lnTo>
                  <a:lnTo>
                    <a:pt x="2867888" y="124688"/>
                  </a:lnTo>
                  <a:lnTo>
                    <a:pt x="2867888" y="0"/>
                  </a:lnTo>
                  <a:close/>
                </a:path>
                <a:path w="3616325" h="1247140">
                  <a:moveTo>
                    <a:pt x="3117265" y="124688"/>
                  </a:moveTo>
                  <a:lnTo>
                    <a:pt x="2992577" y="124688"/>
                  </a:lnTo>
                  <a:lnTo>
                    <a:pt x="2992577" y="249389"/>
                  </a:lnTo>
                  <a:lnTo>
                    <a:pt x="3117265" y="249389"/>
                  </a:lnTo>
                  <a:lnTo>
                    <a:pt x="3117265" y="124688"/>
                  </a:lnTo>
                  <a:close/>
                </a:path>
                <a:path w="3616325" h="1247140">
                  <a:moveTo>
                    <a:pt x="3616033" y="0"/>
                  </a:moveTo>
                  <a:lnTo>
                    <a:pt x="3241967" y="0"/>
                  </a:lnTo>
                  <a:lnTo>
                    <a:pt x="3241967" y="124688"/>
                  </a:lnTo>
                  <a:lnTo>
                    <a:pt x="3241967" y="249389"/>
                  </a:lnTo>
                  <a:lnTo>
                    <a:pt x="3366655" y="249389"/>
                  </a:lnTo>
                  <a:lnTo>
                    <a:pt x="3366655" y="374078"/>
                  </a:lnTo>
                  <a:lnTo>
                    <a:pt x="3366655" y="498767"/>
                  </a:lnTo>
                  <a:lnTo>
                    <a:pt x="3241967" y="498767"/>
                  </a:lnTo>
                  <a:lnTo>
                    <a:pt x="3241967" y="623455"/>
                  </a:lnTo>
                  <a:lnTo>
                    <a:pt x="3241967" y="748144"/>
                  </a:lnTo>
                  <a:lnTo>
                    <a:pt x="3241967" y="872832"/>
                  </a:lnTo>
                  <a:lnTo>
                    <a:pt x="3117265" y="872832"/>
                  </a:lnTo>
                  <a:lnTo>
                    <a:pt x="3117265" y="748144"/>
                  </a:lnTo>
                  <a:lnTo>
                    <a:pt x="2992577" y="748144"/>
                  </a:lnTo>
                  <a:lnTo>
                    <a:pt x="2992577" y="872832"/>
                  </a:lnTo>
                  <a:lnTo>
                    <a:pt x="2743200" y="872832"/>
                  </a:lnTo>
                  <a:lnTo>
                    <a:pt x="2743200" y="748144"/>
                  </a:lnTo>
                  <a:lnTo>
                    <a:pt x="2743200" y="623455"/>
                  </a:lnTo>
                  <a:lnTo>
                    <a:pt x="2618511" y="623455"/>
                  </a:lnTo>
                  <a:lnTo>
                    <a:pt x="2618511" y="498767"/>
                  </a:lnTo>
                  <a:lnTo>
                    <a:pt x="2743200" y="498767"/>
                  </a:lnTo>
                  <a:lnTo>
                    <a:pt x="2743200" y="374078"/>
                  </a:lnTo>
                  <a:lnTo>
                    <a:pt x="2867888" y="374078"/>
                  </a:lnTo>
                  <a:lnTo>
                    <a:pt x="2867888" y="498767"/>
                  </a:lnTo>
                  <a:lnTo>
                    <a:pt x="2867888" y="623455"/>
                  </a:lnTo>
                  <a:lnTo>
                    <a:pt x="2867888" y="748144"/>
                  </a:lnTo>
                  <a:lnTo>
                    <a:pt x="2992577" y="748144"/>
                  </a:lnTo>
                  <a:lnTo>
                    <a:pt x="2992577" y="623455"/>
                  </a:lnTo>
                  <a:lnTo>
                    <a:pt x="2992577" y="498767"/>
                  </a:lnTo>
                  <a:lnTo>
                    <a:pt x="3117265" y="498767"/>
                  </a:lnTo>
                  <a:lnTo>
                    <a:pt x="3117265" y="623455"/>
                  </a:lnTo>
                  <a:lnTo>
                    <a:pt x="3241967" y="623455"/>
                  </a:lnTo>
                  <a:lnTo>
                    <a:pt x="3241967" y="498767"/>
                  </a:lnTo>
                  <a:lnTo>
                    <a:pt x="3241967" y="374078"/>
                  </a:lnTo>
                  <a:lnTo>
                    <a:pt x="2992577" y="374078"/>
                  </a:lnTo>
                  <a:lnTo>
                    <a:pt x="2992577" y="249389"/>
                  </a:lnTo>
                  <a:lnTo>
                    <a:pt x="2743200" y="249389"/>
                  </a:lnTo>
                  <a:lnTo>
                    <a:pt x="2743200" y="124688"/>
                  </a:lnTo>
                  <a:lnTo>
                    <a:pt x="2493810" y="124688"/>
                  </a:lnTo>
                  <a:lnTo>
                    <a:pt x="2493810" y="0"/>
                  </a:lnTo>
                  <a:lnTo>
                    <a:pt x="1620977" y="0"/>
                  </a:lnTo>
                  <a:lnTo>
                    <a:pt x="1620977" y="124688"/>
                  </a:lnTo>
                  <a:lnTo>
                    <a:pt x="1745665" y="124688"/>
                  </a:lnTo>
                  <a:lnTo>
                    <a:pt x="1745665" y="249389"/>
                  </a:lnTo>
                  <a:lnTo>
                    <a:pt x="1745665" y="374078"/>
                  </a:lnTo>
                  <a:lnTo>
                    <a:pt x="1745665" y="498767"/>
                  </a:lnTo>
                  <a:lnTo>
                    <a:pt x="1870367" y="498767"/>
                  </a:lnTo>
                  <a:lnTo>
                    <a:pt x="1870367" y="374078"/>
                  </a:lnTo>
                  <a:lnTo>
                    <a:pt x="1995055" y="374078"/>
                  </a:lnTo>
                  <a:lnTo>
                    <a:pt x="1995055" y="498767"/>
                  </a:lnTo>
                  <a:lnTo>
                    <a:pt x="2119744" y="498767"/>
                  </a:lnTo>
                  <a:lnTo>
                    <a:pt x="2119744" y="374078"/>
                  </a:lnTo>
                  <a:lnTo>
                    <a:pt x="2119744" y="249389"/>
                  </a:lnTo>
                  <a:lnTo>
                    <a:pt x="1870367" y="249389"/>
                  </a:lnTo>
                  <a:lnTo>
                    <a:pt x="1870367" y="124688"/>
                  </a:lnTo>
                  <a:lnTo>
                    <a:pt x="2244433" y="124688"/>
                  </a:lnTo>
                  <a:lnTo>
                    <a:pt x="2244433" y="249389"/>
                  </a:lnTo>
                  <a:lnTo>
                    <a:pt x="2244433" y="374078"/>
                  </a:lnTo>
                  <a:lnTo>
                    <a:pt x="2244433" y="498767"/>
                  </a:lnTo>
                  <a:lnTo>
                    <a:pt x="2369121" y="498767"/>
                  </a:lnTo>
                  <a:lnTo>
                    <a:pt x="2369121" y="374078"/>
                  </a:lnTo>
                  <a:lnTo>
                    <a:pt x="2369121" y="249389"/>
                  </a:lnTo>
                  <a:lnTo>
                    <a:pt x="2618511" y="249389"/>
                  </a:lnTo>
                  <a:lnTo>
                    <a:pt x="2618511" y="374078"/>
                  </a:lnTo>
                  <a:lnTo>
                    <a:pt x="2493810" y="374078"/>
                  </a:lnTo>
                  <a:lnTo>
                    <a:pt x="2493810" y="498767"/>
                  </a:lnTo>
                  <a:lnTo>
                    <a:pt x="2493810" y="623455"/>
                  </a:lnTo>
                  <a:lnTo>
                    <a:pt x="2493810" y="748144"/>
                  </a:lnTo>
                  <a:lnTo>
                    <a:pt x="2369121" y="748144"/>
                  </a:lnTo>
                  <a:lnTo>
                    <a:pt x="2369121" y="872832"/>
                  </a:lnTo>
                  <a:lnTo>
                    <a:pt x="2369121" y="997534"/>
                  </a:lnTo>
                  <a:lnTo>
                    <a:pt x="2244433" y="997534"/>
                  </a:lnTo>
                  <a:lnTo>
                    <a:pt x="2244433" y="872832"/>
                  </a:lnTo>
                  <a:lnTo>
                    <a:pt x="2244433" y="748144"/>
                  </a:lnTo>
                  <a:lnTo>
                    <a:pt x="1995055" y="748144"/>
                  </a:lnTo>
                  <a:lnTo>
                    <a:pt x="1995055" y="623455"/>
                  </a:lnTo>
                  <a:lnTo>
                    <a:pt x="1995055" y="498767"/>
                  </a:lnTo>
                  <a:lnTo>
                    <a:pt x="1870367" y="498767"/>
                  </a:lnTo>
                  <a:lnTo>
                    <a:pt x="1870367" y="623455"/>
                  </a:lnTo>
                  <a:lnTo>
                    <a:pt x="1620977" y="623455"/>
                  </a:lnTo>
                  <a:lnTo>
                    <a:pt x="1620977" y="748144"/>
                  </a:lnTo>
                  <a:lnTo>
                    <a:pt x="1496288" y="748144"/>
                  </a:lnTo>
                  <a:lnTo>
                    <a:pt x="1496288" y="623455"/>
                  </a:lnTo>
                  <a:lnTo>
                    <a:pt x="1620977" y="623455"/>
                  </a:lnTo>
                  <a:lnTo>
                    <a:pt x="1620977" y="498767"/>
                  </a:lnTo>
                  <a:lnTo>
                    <a:pt x="1620977" y="374078"/>
                  </a:lnTo>
                  <a:lnTo>
                    <a:pt x="1620977" y="249389"/>
                  </a:lnTo>
                  <a:lnTo>
                    <a:pt x="1496288" y="249389"/>
                  </a:lnTo>
                  <a:lnTo>
                    <a:pt x="1496288" y="374078"/>
                  </a:lnTo>
                  <a:lnTo>
                    <a:pt x="1496288" y="498767"/>
                  </a:lnTo>
                  <a:lnTo>
                    <a:pt x="1371600" y="498767"/>
                  </a:lnTo>
                  <a:lnTo>
                    <a:pt x="1371600" y="623455"/>
                  </a:lnTo>
                  <a:lnTo>
                    <a:pt x="1371600" y="748144"/>
                  </a:lnTo>
                  <a:lnTo>
                    <a:pt x="1371600" y="872832"/>
                  </a:lnTo>
                  <a:lnTo>
                    <a:pt x="1496288" y="872832"/>
                  </a:lnTo>
                  <a:lnTo>
                    <a:pt x="1496288" y="997534"/>
                  </a:lnTo>
                  <a:lnTo>
                    <a:pt x="1371600" y="997534"/>
                  </a:lnTo>
                  <a:lnTo>
                    <a:pt x="1371600" y="872832"/>
                  </a:lnTo>
                  <a:lnTo>
                    <a:pt x="1122210" y="872832"/>
                  </a:lnTo>
                  <a:lnTo>
                    <a:pt x="1122210" y="997534"/>
                  </a:lnTo>
                  <a:lnTo>
                    <a:pt x="997521" y="997534"/>
                  </a:lnTo>
                  <a:lnTo>
                    <a:pt x="997521" y="1122222"/>
                  </a:lnTo>
                  <a:lnTo>
                    <a:pt x="997521" y="1246911"/>
                  </a:lnTo>
                  <a:lnTo>
                    <a:pt x="1122210" y="1246911"/>
                  </a:lnTo>
                  <a:lnTo>
                    <a:pt x="1122210" y="1122222"/>
                  </a:lnTo>
                  <a:lnTo>
                    <a:pt x="1371600" y="1122222"/>
                  </a:lnTo>
                  <a:lnTo>
                    <a:pt x="1371600" y="1246911"/>
                  </a:lnTo>
                  <a:lnTo>
                    <a:pt x="1496288" y="1246911"/>
                  </a:lnTo>
                  <a:lnTo>
                    <a:pt x="1496288" y="1122222"/>
                  </a:lnTo>
                  <a:lnTo>
                    <a:pt x="1620977" y="1122222"/>
                  </a:lnTo>
                  <a:lnTo>
                    <a:pt x="1620977" y="997534"/>
                  </a:lnTo>
                  <a:lnTo>
                    <a:pt x="2119744" y="997534"/>
                  </a:lnTo>
                  <a:lnTo>
                    <a:pt x="2119744" y="1122222"/>
                  </a:lnTo>
                  <a:lnTo>
                    <a:pt x="2244433" y="1122222"/>
                  </a:lnTo>
                  <a:lnTo>
                    <a:pt x="2244433" y="1246911"/>
                  </a:lnTo>
                  <a:lnTo>
                    <a:pt x="2618511" y="1246911"/>
                  </a:lnTo>
                  <a:lnTo>
                    <a:pt x="2618511" y="1122222"/>
                  </a:lnTo>
                  <a:lnTo>
                    <a:pt x="2618511" y="997534"/>
                  </a:lnTo>
                  <a:lnTo>
                    <a:pt x="2992577" y="997534"/>
                  </a:lnTo>
                  <a:lnTo>
                    <a:pt x="2992577" y="1122222"/>
                  </a:lnTo>
                  <a:lnTo>
                    <a:pt x="2992577" y="1246911"/>
                  </a:lnTo>
                  <a:lnTo>
                    <a:pt x="3241967" y="1246911"/>
                  </a:lnTo>
                  <a:lnTo>
                    <a:pt x="3241967" y="1122222"/>
                  </a:lnTo>
                  <a:lnTo>
                    <a:pt x="3616033" y="1122222"/>
                  </a:lnTo>
                  <a:lnTo>
                    <a:pt x="3616033" y="997534"/>
                  </a:lnTo>
                  <a:lnTo>
                    <a:pt x="3366655" y="997534"/>
                  </a:lnTo>
                  <a:lnTo>
                    <a:pt x="3366655" y="872832"/>
                  </a:lnTo>
                  <a:lnTo>
                    <a:pt x="3366655" y="748144"/>
                  </a:lnTo>
                  <a:lnTo>
                    <a:pt x="3366655" y="623455"/>
                  </a:lnTo>
                  <a:lnTo>
                    <a:pt x="3491344" y="623455"/>
                  </a:lnTo>
                  <a:lnTo>
                    <a:pt x="3491344" y="498767"/>
                  </a:lnTo>
                  <a:lnTo>
                    <a:pt x="3491344" y="374078"/>
                  </a:lnTo>
                  <a:lnTo>
                    <a:pt x="3491344" y="249389"/>
                  </a:lnTo>
                  <a:lnTo>
                    <a:pt x="3616033" y="249389"/>
                  </a:lnTo>
                  <a:lnTo>
                    <a:pt x="3616033" y="124688"/>
                  </a:lnTo>
                  <a:lnTo>
                    <a:pt x="3616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360631" y="7084872"/>
              <a:ext cx="3616325" cy="873125"/>
            </a:xfrm>
            <a:custGeom>
              <a:avLst/>
              <a:gdLst/>
              <a:ahLst/>
              <a:cxnLst/>
              <a:rect l="l" t="t" r="r" b="b"/>
              <a:pathLst>
                <a:path w="3616325" h="873125">
                  <a:moveTo>
                    <a:pt x="623455" y="249377"/>
                  </a:moveTo>
                  <a:lnTo>
                    <a:pt x="249377" y="249377"/>
                  </a:lnTo>
                  <a:lnTo>
                    <a:pt x="249377" y="374065"/>
                  </a:lnTo>
                  <a:lnTo>
                    <a:pt x="249377" y="498767"/>
                  </a:lnTo>
                  <a:lnTo>
                    <a:pt x="249377" y="623455"/>
                  </a:lnTo>
                  <a:lnTo>
                    <a:pt x="623455" y="623455"/>
                  </a:lnTo>
                  <a:lnTo>
                    <a:pt x="623455" y="498767"/>
                  </a:lnTo>
                  <a:lnTo>
                    <a:pt x="623455" y="374065"/>
                  </a:lnTo>
                  <a:lnTo>
                    <a:pt x="623455" y="249377"/>
                  </a:lnTo>
                  <a:close/>
                </a:path>
                <a:path w="3616325" h="873125">
                  <a:moveTo>
                    <a:pt x="872832" y="124688"/>
                  </a:moveTo>
                  <a:lnTo>
                    <a:pt x="748144" y="124688"/>
                  </a:lnTo>
                  <a:lnTo>
                    <a:pt x="748144" y="249377"/>
                  </a:lnTo>
                  <a:lnTo>
                    <a:pt x="748144" y="374065"/>
                  </a:lnTo>
                  <a:lnTo>
                    <a:pt x="748144" y="498767"/>
                  </a:lnTo>
                  <a:lnTo>
                    <a:pt x="748144" y="623455"/>
                  </a:lnTo>
                  <a:lnTo>
                    <a:pt x="748144" y="748144"/>
                  </a:lnTo>
                  <a:lnTo>
                    <a:pt x="124688" y="748144"/>
                  </a:lnTo>
                  <a:lnTo>
                    <a:pt x="124688" y="124688"/>
                  </a:lnTo>
                  <a:lnTo>
                    <a:pt x="0" y="124688"/>
                  </a:lnTo>
                  <a:lnTo>
                    <a:pt x="0" y="872832"/>
                  </a:lnTo>
                  <a:lnTo>
                    <a:pt x="872832" y="872832"/>
                  </a:lnTo>
                  <a:lnTo>
                    <a:pt x="872832" y="249377"/>
                  </a:lnTo>
                  <a:lnTo>
                    <a:pt x="872832" y="124688"/>
                  </a:lnTo>
                  <a:close/>
                </a:path>
                <a:path w="3616325" h="873125">
                  <a:moveTo>
                    <a:pt x="1122210" y="124688"/>
                  </a:moveTo>
                  <a:lnTo>
                    <a:pt x="997521" y="124688"/>
                  </a:lnTo>
                  <a:lnTo>
                    <a:pt x="997521" y="249377"/>
                  </a:lnTo>
                  <a:lnTo>
                    <a:pt x="1122210" y="249377"/>
                  </a:lnTo>
                  <a:lnTo>
                    <a:pt x="1122210" y="124688"/>
                  </a:lnTo>
                  <a:close/>
                </a:path>
                <a:path w="3616325" h="873125">
                  <a:moveTo>
                    <a:pt x="1246911" y="374065"/>
                  </a:moveTo>
                  <a:lnTo>
                    <a:pt x="997521" y="374065"/>
                  </a:lnTo>
                  <a:lnTo>
                    <a:pt x="997521" y="498767"/>
                  </a:lnTo>
                  <a:lnTo>
                    <a:pt x="997521" y="623455"/>
                  </a:lnTo>
                  <a:lnTo>
                    <a:pt x="1246911" y="623455"/>
                  </a:lnTo>
                  <a:lnTo>
                    <a:pt x="1246911" y="498767"/>
                  </a:lnTo>
                  <a:lnTo>
                    <a:pt x="1246911" y="374065"/>
                  </a:lnTo>
                  <a:close/>
                </a:path>
                <a:path w="3616325" h="873125">
                  <a:moveTo>
                    <a:pt x="1371600" y="124688"/>
                  </a:moveTo>
                  <a:lnTo>
                    <a:pt x="1246911" y="124688"/>
                  </a:lnTo>
                  <a:lnTo>
                    <a:pt x="1246911" y="249377"/>
                  </a:lnTo>
                  <a:lnTo>
                    <a:pt x="1246911" y="374065"/>
                  </a:lnTo>
                  <a:lnTo>
                    <a:pt x="1371600" y="374065"/>
                  </a:lnTo>
                  <a:lnTo>
                    <a:pt x="1371600" y="249377"/>
                  </a:lnTo>
                  <a:lnTo>
                    <a:pt x="1371600" y="124688"/>
                  </a:lnTo>
                  <a:close/>
                </a:path>
                <a:path w="3616325" h="873125">
                  <a:moveTo>
                    <a:pt x="1496288" y="623455"/>
                  </a:moveTo>
                  <a:lnTo>
                    <a:pt x="1246911" y="623455"/>
                  </a:lnTo>
                  <a:lnTo>
                    <a:pt x="1246911" y="748144"/>
                  </a:lnTo>
                  <a:lnTo>
                    <a:pt x="997521" y="748144"/>
                  </a:lnTo>
                  <a:lnTo>
                    <a:pt x="997521" y="872832"/>
                  </a:lnTo>
                  <a:lnTo>
                    <a:pt x="1371600" y="872832"/>
                  </a:lnTo>
                  <a:lnTo>
                    <a:pt x="1371600" y="748144"/>
                  </a:lnTo>
                  <a:lnTo>
                    <a:pt x="1496288" y="748144"/>
                  </a:lnTo>
                  <a:lnTo>
                    <a:pt x="1496288" y="623455"/>
                  </a:lnTo>
                  <a:close/>
                </a:path>
                <a:path w="3616325" h="873125">
                  <a:moveTo>
                    <a:pt x="1870367" y="748144"/>
                  </a:moveTo>
                  <a:lnTo>
                    <a:pt x="1745665" y="748144"/>
                  </a:lnTo>
                  <a:lnTo>
                    <a:pt x="1745665" y="623455"/>
                  </a:lnTo>
                  <a:lnTo>
                    <a:pt x="1745665" y="498767"/>
                  </a:lnTo>
                  <a:lnTo>
                    <a:pt x="1620977" y="498767"/>
                  </a:lnTo>
                  <a:lnTo>
                    <a:pt x="1620977" y="374065"/>
                  </a:lnTo>
                  <a:lnTo>
                    <a:pt x="1496288" y="374065"/>
                  </a:lnTo>
                  <a:lnTo>
                    <a:pt x="1496288" y="498767"/>
                  </a:lnTo>
                  <a:lnTo>
                    <a:pt x="1496288" y="623455"/>
                  </a:lnTo>
                  <a:lnTo>
                    <a:pt x="1620977" y="623455"/>
                  </a:lnTo>
                  <a:lnTo>
                    <a:pt x="1620977" y="748144"/>
                  </a:lnTo>
                  <a:lnTo>
                    <a:pt x="1620977" y="872832"/>
                  </a:lnTo>
                  <a:lnTo>
                    <a:pt x="1870367" y="872832"/>
                  </a:lnTo>
                  <a:lnTo>
                    <a:pt x="1870367" y="748144"/>
                  </a:lnTo>
                  <a:close/>
                </a:path>
                <a:path w="3616325" h="873125">
                  <a:moveTo>
                    <a:pt x="2119744" y="748144"/>
                  </a:moveTo>
                  <a:lnTo>
                    <a:pt x="1995055" y="748144"/>
                  </a:lnTo>
                  <a:lnTo>
                    <a:pt x="1995055" y="872832"/>
                  </a:lnTo>
                  <a:lnTo>
                    <a:pt x="2119744" y="872832"/>
                  </a:lnTo>
                  <a:lnTo>
                    <a:pt x="2119744" y="748144"/>
                  </a:lnTo>
                  <a:close/>
                </a:path>
                <a:path w="3616325" h="873125">
                  <a:moveTo>
                    <a:pt x="2244433" y="249377"/>
                  </a:moveTo>
                  <a:lnTo>
                    <a:pt x="2119744" y="249377"/>
                  </a:lnTo>
                  <a:lnTo>
                    <a:pt x="2119744" y="374065"/>
                  </a:lnTo>
                  <a:lnTo>
                    <a:pt x="2244433" y="374065"/>
                  </a:lnTo>
                  <a:lnTo>
                    <a:pt x="2244433" y="249377"/>
                  </a:lnTo>
                  <a:close/>
                </a:path>
                <a:path w="3616325" h="873125">
                  <a:moveTo>
                    <a:pt x="2369121" y="498767"/>
                  </a:moveTo>
                  <a:lnTo>
                    <a:pt x="2119744" y="498767"/>
                  </a:lnTo>
                  <a:lnTo>
                    <a:pt x="2119744" y="374065"/>
                  </a:lnTo>
                  <a:lnTo>
                    <a:pt x="1995055" y="374065"/>
                  </a:lnTo>
                  <a:lnTo>
                    <a:pt x="1995055" y="249377"/>
                  </a:lnTo>
                  <a:lnTo>
                    <a:pt x="1995055" y="124688"/>
                  </a:lnTo>
                  <a:lnTo>
                    <a:pt x="1620977" y="124688"/>
                  </a:lnTo>
                  <a:lnTo>
                    <a:pt x="1620977" y="249377"/>
                  </a:lnTo>
                  <a:lnTo>
                    <a:pt x="1870367" y="249377"/>
                  </a:lnTo>
                  <a:lnTo>
                    <a:pt x="1870367" y="374065"/>
                  </a:lnTo>
                  <a:lnTo>
                    <a:pt x="1870367" y="498767"/>
                  </a:lnTo>
                  <a:lnTo>
                    <a:pt x="1995055" y="498767"/>
                  </a:lnTo>
                  <a:lnTo>
                    <a:pt x="1995055" y="623455"/>
                  </a:lnTo>
                  <a:lnTo>
                    <a:pt x="2369121" y="623455"/>
                  </a:lnTo>
                  <a:lnTo>
                    <a:pt x="2369121" y="498767"/>
                  </a:lnTo>
                  <a:close/>
                </a:path>
                <a:path w="3616325" h="873125">
                  <a:moveTo>
                    <a:pt x="2867888" y="748144"/>
                  </a:moveTo>
                  <a:lnTo>
                    <a:pt x="2743200" y="748144"/>
                  </a:lnTo>
                  <a:lnTo>
                    <a:pt x="2743200" y="872832"/>
                  </a:lnTo>
                  <a:lnTo>
                    <a:pt x="2867888" y="872832"/>
                  </a:lnTo>
                  <a:lnTo>
                    <a:pt x="2867888" y="748144"/>
                  </a:lnTo>
                  <a:close/>
                </a:path>
                <a:path w="3616325" h="873125">
                  <a:moveTo>
                    <a:pt x="3241967" y="623455"/>
                  </a:moveTo>
                  <a:lnTo>
                    <a:pt x="2992577" y="623455"/>
                  </a:lnTo>
                  <a:lnTo>
                    <a:pt x="2992577" y="748144"/>
                  </a:lnTo>
                  <a:lnTo>
                    <a:pt x="2992577" y="872832"/>
                  </a:lnTo>
                  <a:lnTo>
                    <a:pt x="3117265" y="872832"/>
                  </a:lnTo>
                  <a:lnTo>
                    <a:pt x="3117265" y="748144"/>
                  </a:lnTo>
                  <a:lnTo>
                    <a:pt x="3241967" y="748144"/>
                  </a:lnTo>
                  <a:lnTo>
                    <a:pt x="3241967" y="623455"/>
                  </a:lnTo>
                  <a:close/>
                </a:path>
                <a:path w="3616325" h="873125">
                  <a:moveTo>
                    <a:pt x="3241967" y="0"/>
                  </a:moveTo>
                  <a:lnTo>
                    <a:pt x="2992577" y="0"/>
                  </a:lnTo>
                  <a:lnTo>
                    <a:pt x="2992577" y="124688"/>
                  </a:lnTo>
                  <a:lnTo>
                    <a:pt x="2992577" y="249377"/>
                  </a:lnTo>
                  <a:lnTo>
                    <a:pt x="2618511" y="249377"/>
                  </a:lnTo>
                  <a:lnTo>
                    <a:pt x="2618511" y="124688"/>
                  </a:lnTo>
                  <a:lnTo>
                    <a:pt x="2493810" y="124688"/>
                  </a:lnTo>
                  <a:lnTo>
                    <a:pt x="2493810" y="249377"/>
                  </a:lnTo>
                  <a:lnTo>
                    <a:pt x="2493810" y="374065"/>
                  </a:lnTo>
                  <a:lnTo>
                    <a:pt x="2493810" y="498767"/>
                  </a:lnTo>
                  <a:lnTo>
                    <a:pt x="2618511" y="498767"/>
                  </a:lnTo>
                  <a:lnTo>
                    <a:pt x="2618511" y="623455"/>
                  </a:lnTo>
                  <a:lnTo>
                    <a:pt x="2369121" y="623455"/>
                  </a:lnTo>
                  <a:lnTo>
                    <a:pt x="2369121" y="748144"/>
                  </a:lnTo>
                  <a:lnTo>
                    <a:pt x="2244433" y="748144"/>
                  </a:lnTo>
                  <a:lnTo>
                    <a:pt x="2244433" y="872832"/>
                  </a:lnTo>
                  <a:lnTo>
                    <a:pt x="2618511" y="872832"/>
                  </a:lnTo>
                  <a:lnTo>
                    <a:pt x="2618511" y="748144"/>
                  </a:lnTo>
                  <a:lnTo>
                    <a:pt x="2743200" y="748144"/>
                  </a:lnTo>
                  <a:lnTo>
                    <a:pt x="2743200" y="623455"/>
                  </a:lnTo>
                  <a:lnTo>
                    <a:pt x="2743200" y="498767"/>
                  </a:lnTo>
                  <a:lnTo>
                    <a:pt x="2743200" y="374065"/>
                  </a:lnTo>
                  <a:lnTo>
                    <a:pt x="2867888" y="374065"/>
                  </a:lnTo>
                  <a:lnTo>
                    <a:pt x="2867888" y="498767"/>
                  </a:lnTo>
                  <a:lnTo>
                    <a:pt x="2867888" y="623455"/>
                  </a:lnTo>
                  <a:lnTo>
                    <a:pt x="2992577" y="623455"/>
                  </a:lnTo>
                  <a:lnTo>
                    <a:pt x="2992577" y="498767"/>
                  </a:lnTo>
                  <a:lnTo>
                    <a:pt x="3241967" y="498767"/>
                  </a:lnTo>
                  <a:lnTo>
                    <a:pt x="3241967" y="374065"/>
                  </a:lnTo>
                  <a:lnTo>
                    <a:pt x="3117265" y="374065"/>
                  </a:lnTo>
                  <a:lnTo>
                    <a:pt x="3117265" y="249377"/>
                  </a:lnTo>
                  <a:lnTo>
                    <a:pt x="3241967" y="249377"/>
                  </a:lnTo>
                  <a:lnTo>
                    <a:pt x="3241967" y="124688"/>
                  </a:lnTo>
                  <a:lnTo>
                    <a:pt x="3241967" y="0"/>
                  </a:lnTo>
                  <a:close/>
                </a:path>
                <a:path w="3616325" h="873125">
                  <a:moveTo>
                    <a:pt x="3366655" y="498767"/>
                  </a:moveTo>
                  <a:lnTo>
                    <a:pt x="3241967" y="498767"/>
                  </a:lnTo>
                  <a:lnTo>
                    <a:pt x="3241967" y="623455"/>
                  </a:lnTo>
                  <a:lnTo>
                    <a:pt x="3366655" y="623455"/>
                  </a:lnTo>
                  <a:lnTo>
                    <a:pt x="3366655" y="498767"/>
                  </a:lnTo>
                  <a:close/>
                </a:path>
                <a:path w="3616325" h="873125">
                  <a:moveTo>
                    <a:pt x="3491344" y="623455"/>
                  </a:moveTo>
                  <a:lnTo>
                    <a:pt x="3366655" y="623455"/>
                  </a:lnTo>
                  <a:lnTo>
                    <a:pt x="3366655" y="748144"/>
                  </a:lnTo>
                  <a:lnTo>
                    <a:pt x="3366655" y="872832"/>
                  </a:lnTo>
                  <a:lnTo>
                    <a:pt x="3491344" y="872832"/>
                  </a:lnTo>
                  <a:lnTo>
                    <a:pt x="3491344" y="748144"/>
                  </a:lnTo>
                  <a:lnTo>
                    <a:pt x="3491344" y="623455"/>
                  </a:lnTo>
                  <a:close/>
                </a:path>
                <a:path w="3616325" h="873125">
                  <a:moveTo>
                    <a:pt x="3491344" y="0"/>
                  </a:moveTo>
                  <a:lnTo>
                    <a:pt x="3366655" y="0"/>
                  </a:lnTo>
                  <a:lnTo>
                    <a:pt x="3366655" y="124688"/>
                  </a:lnTo>
                  <a:lnTo>
                    <a:pt x="3491344" y="124688"/>
                  </a:lnTo>
                  <a:lnTo>
                    <a:pt x="3491344" y="0"/>
                  </a:lnTo>
                  <a:close/>
                </a:path>
                <a:path w="3616325" h="873125">
                  <a:moveTo>
                    <a:pt x="3616033" y="124688"/>
                  </a:moveTo>
                  <a:lnTo>
                    <a:pt x="3491344" y="124688"/>
                  </a:lnTo>
                  <a:lnTo>
                    <a:pt x="3491344" y="249377"/>
                  </a:lnTo>
                  <a:lnTo>
                    <a:pt x="3241967" y="249377"/>
                  </a:lnTo>
                  <a:lnTo>
                    <a:pt x="3241967" y="374065"/>
                  </a:lnTo>
                  <a:lnTo>
                    <a:pt x="3491344" y="374065"/>
                  </a:lnTo>
                  <a:lnTo>
                    <a:pt x="3491344" y="498767"/>
                  </a:lnTo>
                  <a:lnTo>
                    <a:pt x="3491344" y="623455"/>
                  </a:lnTo>
                  <a:lnTo>
                    <a:pt x="3616033" y="623455"/>
                  </a:lnTo>
                  <a:lnTo>
                    <a:pt x="3616033" y="498767"/>
                  </a:lnTo>
                  <a:lnTo>
                    <a:pt x="3616033" y="374065"/>
                  </a:lnTo>
                  <a:lnTo>
                    <a:pt x="3616033" y="249377"/>
                  </a:lnTo>
                  <a:lnTo>
                    <a:pt x="3616033" y="124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15103831" y="4341672"/>
            <a:ext cx="873125" cy="873125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623455" y="249377"/>
                </a:moveTo>
                <a:lnTo>
                  <a:pt x="249377" y="249377"/>
                </a:lnTo>
                <a:lnTo>
                  <a:pt x="249377" y="374065"/>
                </a:lnTo>
                <a:lnTo>
                  <a:pt x="249377" y="498767"/>
                </a:lnTo>
                <a:lnTo>
                  <a:pt x="249377" y="623455"/>
                </a:lnTo>
                <a:lnTo>
                  <a:pt x="623455" y="623455"/>
                </a:lnTo>
                <a:lnTo>
                  <a:pt x="623455" y="498767"/>
                </a:lnTo>
                <a:lnTo>
                  <a:pt x="623455" y="374065"/>
                </a:lnTo>
                <a:lnTo>
                  <a:pt x="623455" y="249377"/>
                </a:lnTo>
                <a:close/>
              </a:path>
              <a:path w="873125" h="873125">
                <a:moveTo>
                  <a:pt x="872832" y="0"/>
                </a:moveTo>
                <a:lnTo>
                  <a:pt x="748144" y="0"/>
                </a:lnTo>
                <a:lnTo>
                  <a:pt x="748144" y="124688"/>
                </a:lnTo>
                <a:lnTo>
                  <a:pt x="748144" y="249377"/>
                </a:lnTo>
                <a:lnTo>
                  <a:pt x="748144" y="374065"/>
                </a:lnTo>
                <a:lnTo>
                  <a:pt x="748144" y="498767"/>
                </a:lnTo>
                <a:lnTo>
                  <a:pt x="748144" y="623455"/>
                </a:lnTo>
                <a:lnTo>
                  <a:pt x="748144" y="748144"/>
                </a:lnTo>
                <a:lnTo>
                  <a:pt x="124688" y="748144"/>
                </a:lnTo>
                <a:lnTo>
                  <a:pt x="124688" y="124688"/>
                </a:lnTo>
                <a:lnTo>
                  <a:pt x="748144" y="124688"/>
                </a:lnTo>
                <a:lnTo>
                  <a:pt x="748144" y="0"/>
                </a:lnTo>
                <a:lnTo>
                  <a:pt x="0" y="0"/>
                </a:lnTo>
                <a:lnTo>
                  <a:pt x="0" y="124688"/>
                </a:lnTo>
                <a:lnTo>
                  <a:pt x="0" y="249377"/>
                </a:lnTo>
                <a:lnTo>
                  <a:pt x="0" y="872832"/>
                </a:lnTo>
                <a:lnTo>
                  <a:pt x="872832" y="872832"/>
                </a:lnTo>
                <a:lnTo>
                  <a:pt x="872832" y="124688"/>
                </a:lnTo>
                <a:lnTo>
                  <a:pt x="872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360635" y="533919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0"/>
                </a:moveTo>
                <a:lnTo>
                  <a:pt x="124690" y="0"/>
                </a:lnTo>
                <a:lnTo>
                  <a:pt x="124690" y="124690"/>
                </a:lnTo>
                <a:lnTo>
                  <a:pt x="0" y="1246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0305" y="146"/>
            <a:ext cx="3937567" cy="282759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1233" y="6751762"/>
            <a:ext cx="2957839" cy="287587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69188" y="8354901"/>
            <a:ext cx="3657599" cy="148589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016000" y="3694144"/>
            <a:ext cx="7425690" cy="2302510"/>
          </a:xfrm>
          <a:prstGeom prst="rect">
            <a:avLst/>
          </a:prstGeom>
        </p:spPr>
        <p:txBody>
          <a:bodyPr wrap="square" lIns="0" tIns="194310" rIns="0" bIns="0" rtlCol="0" vert="horz">
            <a:spAutoFit/>
          </a:bodyPr>
          <a:lstStyle/>
          <a:p>
            <a:pPr marL="12700" marR="5080">
              <a:lnSpc>
                <a:spcPct val="69600"/>
              </a:lnSpc>
              <a:spcBef>
                <a:spcPts val="1530"/>
              </a:spcBef>
            </a:pPr>
            <a:r>
              <a:rPr dirty="0" sz="3950" spc="-509">
                <a:solidFill>
                  <a:srgbClr val="1C1C1F"/>
                </a:solidFill>
                <a:latin typeface="Trebuchet MS"/>
                <a:cs typeface="Trebuchet MS"/>
              </a:rPr>
              <a:t>London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525">
                <a:solidFill>
                  <a:srgbClr val="1C1C1F"/>
                </a:solidFill>
                <a:latin typeface="Trebuchet MS"/>
                <a:cs typeface="Trebuchet MS"/>
              </a:rPr>
              <a:t>Arts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59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00">
                <a:solidFill>
                  <a:srgbClr val="1C1C1F"/>
                </a:solidFill>
                <a:latin typeface="Trebuchet MS"/>
                <a:cs typeface="Trebuchet MS"/>
              </a:rPr>
              <a:t>is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55">
                <a:solidFill>
                  <a:srgbClr val="1C1C1F"/>
                </a:solidFill>
                <a:latin typeface="Trebuchet MS"/>
                <a:cs typeface="Trebuchet MS"/>
              </a:rPr>
              <a:t>free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545">
                <a:solidFill>
                  <a:srgbClr val="1C1C1F"/>
                </a:solidFill>
                <a:latin typeface="Trebuchet MS"/>
                <a:cs typeface="Trebuchet MS"/>
              </a:rPr>
              <a:t>membership </a:t>
            </a:r>
            <a:r>
              <a:rPr dirty="0" sz="3950" spc="-430">
                <a:solidFill>
                  <a:srgbClr val="1C1C1F"/>
                </a:solidFill>
                <a:latin typeface="Trebuchet MS"/>
                <a:cs typeface="Trebuchet MS"/>
              </a:rPr>
              <a:t>sector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70">
                <a:solidFill>
                  <a:srgbClr val="1C1C1F"/>
                </a:solidFill>
                <a:latin typeface="Trebuchet MS"/>
                <a:cs typeface="Trebuchet MS"/>
              </a:rPr>
              <a:t>support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organisation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90">
                <a:solidFill>
                  <a:srgbClr val="1C1C1F"/>
                </a:solidFill>
                <a:latin typeface="Trebuchet MS"/>
                <a:cs typeface="Trebuchet MS"/>
              </a:rPr>
              <a:t>that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80">
                <a:solidFill>
                  <a:srgbClr val="1C1C1F"/>
                </a:solidFill>
                <a:latin typeface="Trebuchet MS"/>
                <a:cs typeface="Trebuchet MS"/>
              </a:rPr>
              <a:t>supports </a:t>
            </a:r>
            <a:r>
              <a:rPr dirty="0" sz="3950" spc="-409">
                <a:solidFill>
                  <a:srgbClr val="1C1C1F"/>
                </a:solidFill>
                <a:latin typeface="Trebuchet MS"/>
                <a:cs typeface="Trebuchet MS"/>
              </a:rPr>
              <a:t>artists</a:t>
            </a:r>
            <a:r>
              <a:rPr dirty="0" sz="2800" spc="-409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800" spc="7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950" spc="-41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25">
                <a:solidFill>
                  <a:srgbClr val="1C1C1F"/>
                </a:solidFill>
                <a:latin typeface="Trebuchet MS"/>
                <a:cs typeface="Trebuchet MS"/>
              </a:rPr>
              <a:t>practitioners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90">
                <a:solidFill>
                  <a:srgbClr val="1C1C1F"/>
                </a:solidFill>
                <a:latin typeface="Trebuchet MS"/>
                <a:cs typeface="Trebuchet MS"/>
              </a:rPr>
              <a:t>health </a:t>
            </a:r>
            <a:r>
              <a:rPr dirty="0" sz="3950" spc="-425">
                <a:solidFill>
                  <a:srgbClr val="1C1C1F"/>
                </a:solidFill>
                <a:latin typeface="Trebuchet MS"/>
                <a:cs typeface="Trebuchet MS"/>
              </a:rPr>
              <a:t>professionals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80">
                <a:solidFill>
                  <a:srgbClr val="1C1C1F"/>
                </a:solidFill>
                <a:latin typeface="Trebuchet MS"/>
                <a:cs typeface="Trebuchet MS"/>
              </a:rPr>
              <a:t>across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530">
                <a:solidFill>
                  <a:srgbClr val="1C1C1F"/>
                </a:solidFill>
                <a:latin typeface="Trebuchet MS"/>
                <a:cs typeface="Trebuchet MS"/>
              </a:rPr>
              <a:t>the</a:t>
            </a:r>
            <a:r>
              <a:rPr dirty="0" sz="395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509">
                <a:solidFill>
                  <a:srgbClr val="1C1C1F"/>
                </a:solidFill>
                <a:latin typeface="Trebuchet MS"/>
                <a:cs typeface="Trebuchet MS"/>
              </a:rPr>
              <a:t>whole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40">
                <a:solidFill>
                  <a:srgbClr val="1C1C1F"/>
                </a:solidFill>
                <a:latin typeface="Trebuchet MS"/>
                <a:cs typeface="Trebuchet MS"/>
              </a:rPr>
              <a:t>of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520">
                <a:solidFill>
                  <a:srgbClr val="1C1C1F"/>
                </a:solidFill>
                <a:latin typeface="Trebuchet MS"/>
                <a:cs typeface="Trebuchet MS"/>
              </a:rPr>
              <a:t>London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950" spc="-3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05">
                <a:solidFill>
                  <a:srgbClr val="1C1C1F"/>
                </a:solidFill>
                <a:latin typeface="Trebuchet MS"/>
                <a:cs typeface="Trebuchet MS"/>
              </a:rPr>
              <a:t>beyond</a:t>
            </a:r>
            <a:r>
              <a:rPr dirty="0" sz="2800" spc="-405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16000" y="726368"/>
            <a:ext cx="5255260" cy="1675130"/>
          </a:xfrm>
          <a:prstGeom prst="rect"/>
        </p:spPr>
        <p:txBody>
          <a:bodyPr wrap="square" lIns="0" tIns="262255" rIns="0" bIns="0" rtlCol="0" vert="horz">
            <a:spAutoFit/>
          </a:bodyPr>
          <a:lstStyle/>
          <a:p>
            <a:pPr marL="12700" marR="5080">
              <a:lnSpc>
                <a:spcPct val="74000"/>
              </a:lnSpc>
              <a:spcBef>
                <a:spcPts val="2065"/>
              </a:spcBef>
            </a:pPr>
            <a:r>
              <a:rPr dirty="0" sz="6200" spc="-790">
                <a:latin typeface="Tahoma"/>
                <a:cs typeface="Tahoma"/>
              </a:rPr>
              <a:t>London</a:t>
            </a:r>
            <a:r>
              <a:rPr dirty="0" sz="6200" spc="-305">
                <a:latin typeface="Tahoma"/>
                <a:cs typeface="Tahoma"/>
              </a:rPr>
              <a:t> </a:t>
            </a:r>
            <a:r>
              <a:rPr dirty="0" sz="6200" spc="-735">
                <a:latin typeface="Tahoma"/>
                <a:cs typeface="Tahoma"/>
              </a:rPr>
              <a:t>Arts</a:t>
            </a:r>
            <a:r>
              <a:rPr dirty="0" sz="6200" spc="-300">
                <a:latin typeface="Tahoma"/>
                <a:cs typeface="Tahoma"/>
              </a:rPr>
              <a:t> </a:t>
            </a:r>
            <a:r>
              <a:rPr dirty="0" sz="6200" spc="-625">
                <a:latin typeface="Tahoma"/>
                <a:cs typeface="Tahoma"/>
              </a:rPr>
              <a:t>and </a:t>
            </a:r>
            <a:r>
              <a:rPr dirty="0" sz="6200" spc="-595">
                <a:latin typeface="Tahoma"/>
                <a:cs typeface="Tahoma"/>
              </a:rPr>
              <a:t>Health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16000" y="2765225"/>
            <a:ext cx="4060190" cy="65722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 marR="5080">
              <a:lnSpc>
                <a:spcPct val="68100"/>
              </a:lnSpc>
              <a:spcBef>
                <a:spcPts val="1060"/>
              </a:spcBef>
            </a:pPr>
            <a:r>
              <a:rPr dirty="0" sz="2450" spc="-204" b="1">
                <a:solidFill>
                  <a:srgbClr val="36A8E1"/>
                </a:solidFill>
                <a:latin typeface="Arial"/>
                <a:cs typeface="Arial"/>
                <a:hlinkClick r:id="rId5"/>
              </a:rPr>
              <a:t>info</a:t>
            </a:r>
            <a:r>
              <a:rPr dirty="0" sz="1600" spc="-204">
                <a:solidFill>
                  <a:srgbClr val="36A8E1"/>
                </a:solidFill>
                <a:latin typeface="Arial Black"/>
                <a:cs typeface="Arial Black"/>
                <a:hlinkClick r:id="rId5"/>
              </a:rPr>
              <a:t>@</a:t>
            </a:r>
            <a:r>
              <a:rPr dirty="0" sz="2450" spc="-204" b="1">
                <a:solidFill>
                  <a:srgbClr val="36A8E1"/>
                </a:solidFill>
                <a:latin typeface="Arial"/>
                <a:cs typeface="Arial"/>
                <a:hlinkClick r:id="rId5"/>
              </a:rPr>
              <a:t>londonartsandhealth</a:t>
            </a:r>
            <a:r>
              <a:rPr dirty="0" sz="1600" spc="-204">
                <a:solidFill>
                  <a:srgbClr val="36A8E1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dirty="0" sz="2450" spc="-204" b="1">
                <a:solidFill>
                  <a:srgbClr val="36A8E1"/>
                </a:solidFill>
                <a:latin typeface="Arial"/>
                <a:cs typeface="Arial"/>
                <a:hlinkClick r:id="rId5"/>
              </a:rPr>
              <a:t>org</a:t>
            </a:r>
            <a:r>
              <a:rPr dirty="0" sz="1600" spc="-204">
                <a:solidFill>
                  <a:srgbClr val="36A8E1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dirty="0" sz="2450" spc="-204" b="1">
                <a:solidFill>
                  <a:srgbClr val="36A8E1"/>
                </a:solidFill>
                <a:latin typeface="Arial"/>
                <a:cs typeface="Arial"/>
                <a:hlinkClick r:id="rId5"/>
              </a:rPr>
              <a:t>uk</a:t>
            </a:r>
            <a:r>
              <a:rPr dirty="0" sz="2450" spc="-204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2450" spc="-229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www</a:t>
            </a:r>
            <a:r>
              <a:rPr dirty="0" sz="1600" spc="-229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.</a:t>
            </a:r>
            <a:r>
              <a:rPr dirty="0" sz="2450" spc="-229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londonartsandhealth</a:t>
            </a:r>
            <a:r>
              <a:rPr dirty="0" sz="1600" spc="-229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.</a:t>
            </a:r>
            <a:r>
              <a:rPr dirty="0" sz="2450" spc="-229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org</a:t>
            </a:r>
            <a:r>
              <a:rPr dirty="0" sz="1600" spc="-229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.</a:t>
            </a:r>
            <a:r>
              <a:rPr dirty="0" sz="2450" spc="-229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uk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697023" y="1733220"/>
            <a:ext cx="0" cy="8096250"/>
          </a:xfrm>
          <a:custGeom>
            <a:avLst/>
            <a:gdLst/>
            <a:ahLst/>
            <a:cxnLst/>
            <a:rect l="l" t="t" r="r" b="b"/>
            <a:pathLst>
              <a:path w="0" h="8096250">
                <a:moveTo>
                  <a:pt x="0" y="809622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40166" y="2228477"/>
            <a:ext cx="6482715" cy="146304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12065" marR="5080">
              <a:lnSpc>
                <a:spcPts val="3600"/>
              </a:lnSpc>
              <a:spcBef>
                <a:spcPts val="650"/>
              </a:spcBef>
            </a:pPr>
            <a:r>
              <a:rPr dirty="0" sz="3400" spc="-385">
                <a:latin typeface="Trebuchet MS"/>
                <a:cs typeface="Trebuchet MS"/>
              </a:rPr>
              <a:t>Join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for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free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85">
                <a:latin typeface="Trebuchet MS"/>
                <a:cs typeface="Trebuchet MS"/>
              </a:rPr>
              <a:t>to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50">
                <a:latin typeface="Trebuchet MS"/>
                <a:cs typeface="Trebuchet MS"/>
              </a:rPr>
              <a:t>receive</a:t>
            </a:r>
            <a:r>
              <a:rPr dirty="0" sz="3400" spc="-275">
                <a:latin typeface="Trebuchet MS"/>
                <a:cs typeface="Trebuchet MS"/>
              </a:rPr>
              <a:t> </a:t>
            </a:r>
            <a:r>
              <a:rPr dirty="0" sz="3400" spc="-450">
                <a:latin typeface="Trebuchet MS"/>
                <a:cs typeface="Trebuchet MS"/>
              </a:rPr>
              <a:t>the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490">
                <a:latin typeface="Trebuchet MS"/>
                <a:cs typeface="Trebuchet MS"/>
              </a:rPr>
              <a:t>monthly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425">
                <a:latin typeface="Trebuchet MS"/>
                <a:cs typeface="Trebuchet MS"/>
              </a:rPr>
              <a:t>bulletin </a:t>
            </a:r>
            <a:r>
              <a:rPr dirty="0" sz="3400" spc="-320">
                <a:latin typeface="Trebuchet MS"/>
                <a:cs typeface="Trebuchet MS"/>
              </a:rPr>
              <a:t>and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409">
                <a:latin typeface="Trebuchet MS"/>
                <a:cs typeface="Trebuchet MS"/>
              </a:rPr>
              <a:t>other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365">
                <a:latin typeface="Trebuchet MS"/>
                <a:cs typeface="Trebuchet MS"/>
              </a:rPr>
              <a:t>updates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484">
                <a:latin typeface="Trebuchet MS"/>
                <a:cs typeface="Trebuchet MS"/>
              </a:rPr>
              <a:t>from</a:t>
            </a:r>
            <a:r>
              <a:rPr dirty="0" sz="3400" spc="-285">
                <a:latin typeface="Trebuchet MS"/>
                <a:cs typeface="Trebuchet MS"/>
              </a:rPr>
              <a:t> </a:t>
            </a:r>
            <a:r>
              <a:rPr dirty="0" sz="3400" spc="-365">
                <a:latin typeface="Trebuchet MS"/>
                <a:cs typeface="Trebuchet MS"/>
              </a:rPr>
              <a:t>national </a:t>
            </a:r>
            <a:r>
              <a:rPr dirty="0" sz="3400" spc="-330">
                <a:latin typeface="Trebuchet MS"/>
                <a:cs typeface="Trebuchet MS"/>
              </a:rPr>
              <a:t>organisations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409">
                <a:latin typeface="Trebuchet MS"/>
                <a:cs typeface="Trebuchet MS"/>
              </a:rPr>
              <a:t>in</a:t>
            </a:r>
            <a:r>
              <a:rPr dirty="0" sz="3400" spc="-280">
                <a:latin typeface="Trebuchet MS"/>
                <a:cs typeface="Trebuchet MS"/>
              </a:rPr>
              <a:t> </a:t>
            </a:r>
            <a:r>
              <a:rPr dirty="0" sz="3400" spc="-320">
                <a:latin typeface="Trebuchet MS"/>
                <a:cs typeface="Trebuchet MS"/>
              </a:rPr>
              <a:t>Creative</a:t>
            </a:r>
            <a:r>
              <a:rPr dirty="0" sz="3400" spc="-275">
                <a:latin typeface="Trebuchet MS"/>
                <a:cs typeface="Trebuchet MS"/>
              </a:rPr>
              <a:t> </a:t>
            </a:r>
            <a:r>
              <a:rPr dirty="0" sz="3400" spc="-365">
                <a:latin typeface="Trebuchet MS"/>
                <a:cs typeface="Trebuchet MS"/>
              </a:rPr>
              <a:t>Health</a:t>
            </a:r>
            <a:r>
              <a:rPr dirty="0" sz="2700" spc="-365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79941" y="6572769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3"/>
                </a:lnTo>
                <a:lnTo>
                  <a:pt x="81615" y="1322537"/>
                </a:lnTo>
                <a:lnTo>
                  <a:pt x="57227" y="1281776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6"/>
                </a:lnTo>
                <a:lnTo>
                  <a:pt x="1556866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6"/>
                </a:lnTo>
                <a:lnTo>
                  <a:pt x="1653162" y="1322537"/>
                </a:lnTo>
                <a:lnTo>
                  <a:pt x="1624767" y="1360893"/>
                </a:lnTo>
                <a:lnTo>
                  <a:pt x="1592498" y="1396524"/>
                </a:lnTo>
                <a:lnTo>
                  <a:pt x="1556866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E600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238286" y="8302590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2"/>
                </a:lnTo>
                <a:lnTo>
                  <a:pt x="81615" y="1322537"/>
                </a:lnTo>
                <a:lnTo>
                  <a:pt x="57227" y="1281775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5"/>
                </a:lnTo>
                <a:lnTo>
                  <a:pt x="1556867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5"/>
                </a:lnTo>
                <a:lnTo>
                  <a:pt x="1653162" y="1322537"/>
                </a:lnTo>
                <a:lnTo>
                  <a:pt x="1624767" y="1360892"/>
                </a:lnTo>
                <a:lnTo>
                  <a:pt x="1592498" y="1396524"/>
                </a:lnTo>
                <a:lnTo>
                  <a:pt x="1556867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36A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9941" y="8302590"/>
            <a:ext cx="1734820" cy="1539240"/>
          </a:xfrm>
          <a:custGeom>
            <a:avLst/>
            <a:gdLst/>
            <a:ahLst/>
            <a:cxnLst/>
            <a:rect l="l" t="t" r="r" b="b"/>
            <a:pathLst>
              <a:path w="1734820" h="1539240">
                <a:moveTo>
                  <a:pt x="1249003" y="1538803"/>
                </a:moveTo>
                <a:lnTo>
                  <a:pt x="485775" y="1538803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6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2"/>
                </a:lnTo>
                <a:lnTo>
                  <a:pt x="81615" y="1322537"/>
                </a:lnTo>
                <a:lnTo>
                  <a:pt x="57227" y="1281775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1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49003" y="0"/>
                </a:lnTo>
                <a:lnTo>
                  <a:pt x="1297016" y="2377"/>
                </a:lnTo>
                <a:lnTo>
                  <a:pt x="1344215" y="9420"/>
                </a:lnTo>
                <a:lnTo>
                  <a:pt x="1390283" y="20997"/>
                </a:lnTo>
                <a:lnTo>
                  <a:pt x="1434901" y="36977"/>
                </a:lnTo>
                <a:lnTo>
                  <a:pt x="1477750" y="57227"/>
                </a:lnTo>
                <a:lnTo>
                  <a:pt x="1518511" y="81615"/>
                </a:lnTo>
                <a:lnTo>
                  <a:pt x="1556866" y="110010"/>
                </a:lnTo>
                <a:lnTo>
                  <a:pt x="1592498" y="142280"/>
                </a:lnTo>
                <a:lnTo>
                  <a:pt x="1624767" y="177911"/>
                </a:lnTo>
                <a:lnTo>
                  <a:pt x="1653162" y="216266"/>
                </a:lnTo>
                <a:lnTo>
                  <a:pt x="1677550" y="257028"/>
                </a:lnTo>
                <a:lnTo>
                  <a:pt x="1697800" y="299876"/>
                </a:lnTo>
                <a:lnTo>
                  <a:pt x="1713780" y="344494"/>
                </a:lnTo>
                <a:lnTo>
                  <a:pt x="1725357" y="390562"/>
                </a:lnTo>
                <a:lnTo>
                  <a:pt x="1732401" y="437762"/>
                </a:lnTo>
                <a:lnTo>
                  <a:pt x="1734778" y="485775"/>
                </a:lnTo>
                <a:lnTo>
                  <a:pt x="1734778" y="1053028"/>
                </a:lnTo>
                <a:lnTo>
                  <a:pt x="1732401" y="1101041"/>
                </a:lnTo>
                <a:lnTo>
                  <a:pt x="1725357" y="1148241"/>
                </a:lnTo>
                <a:lnTo>
                  <a:pt x="1713780" y="1194309"/>
                </a:lnTo>
                <a:lnTo>
                  <a:pt x="1697800" y="1238927"/>
                </a:lnTo>
                <a:lnTo>
                  <a:pt x="1677550" y="1281775"/>
                </a:lnTo>
                <a:lnTo>
                  <a:pt x="1653162" y="1322537"/>
                </a:lnTo>
                <a:lnTo>
                  <a:pt x="1624767" y="1360892"/>
                </a:lnTo>
                <a:lnTo>
                  <a:pt x="1592498" y="1396524"/>
                </a:lnTo>
                <a:lnTo>
                  <a:pt x="1556866" y="1428793"/>
                </a:lnTo>
                <a:lnTo>
                  <a:pt x="1518511" y="1457188"/>
                </a:lnTo>
                <a:lnTo>
                  <a:pt x="1477750" y="1481576"/>
                </a:lnTo>
                <a:lnTo>
                  <a:pt x="1434901" y="1501826"/>
                </a:lnTo>
                <a:lnTo>
                  <a:pt x="1390283" y="1517806"/>
                </a:lnTo>
                <a:lnTo>
                  <a:pt x="1344215" y="1529383"/>
                </a:lnTo>
                <a:lnTo>
                  <a:pt x="1297016" y="1536426"/>
                </a:lnTo>
                <a:lnTo>
                  <a:pt x="1249003" y="1538803"/>
                </a:lnTo>
                <a:close/>
              </a:path>
            </a:pathLst>
          </a:custGeom>
          <a:solidFill>
            <a:srgbClr val="E1D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235473" y="6572769"/>
            <a:ext cx="1737360" cy="1539240"/>
          </a:xfrm>
          <a:custGeom>
            <a:avLst/>
            <a:gdLst/>
            <a:ahLst/>
            <a:cxnLst/>
            <a:rect l="l" t="t" r="r" b="b"/>
            <a:pathLst>
              <a:path w="1737360" h="1539240">
                <a:moveTo>
                  <a:pt x="1251816" y="1538804"/>
                </a:moveTo>
                <a:lnTo>
                  <a:pt x="485775" y="1538804"/>
                </a:lnTo>
                <a:lnTo>
                  <a:pt x="437762" y="1536426"/>
                </a:lnTo>
                <a:lnTo>
                  <a:pt x="390562" y="1529383"/>
                </a:lnTo>
                <a:lnTo>
                  <a:pt x="344494" y="1517806"/>
                </a:lnTo>
                <a:lnTo>
                  <a:pt x="299876" y="1501826"/>
                </a:lnTo>
                <a:lnTo>
                  <a:pt x="257028" y="1481577"/>
                </a:lnTo>
                <a:lnTo>
                  <a:pt x="216266" y="1457188"/>
                </a:lnTo>
                <a:lnTo>
                  <a:pt x="177911" y="1428793"/>
                </a:lnTo>
                <a:lnTo>
                  <a:pt x="142280" y="1396524"/>
                </a:lnTo>
                <a:lnTo>
                  <a:pt x="110010" y="1360893"/>
                </a:lnTo>
                <a:lnTo>
                  <a:pt x="81615" y="1322537"/>
                </a:lnTo>
                <a:lnTo>
                  <a:pt x="57227" y="1281776"/>
                </a:lnTo>
                <a:lnTo>
                  <a:pt x="36977" y="1238927"/>
                </a:lnTo>
                <a:lnTo>
                  <a:pt x="20997" y="1194309"/>
                </a:lnTo>
                <a:lnTo>
                  <a:pt x="9420" y="1148241"/>
                </a:lnTo>
                <a:lnTo>
                  <a:pt x="2377" y="1101042"/>
                </a:lnTo>
                <a:lnTo>
                  <a:pt x="0" y="1053028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1251816" y="0"/>
                </a:lnTo>
                <a:lnTo>
                  <a:pt x="1299829" y="2377"/>
                </a:lnTo>
                <a:lnTo>
                  <a:pt x="1347028" y="9420"/>
                </a:lnTo>
                <a:lnTo>
                  <a:pt x="1393096" y="20997"/>
                </a:lnTo>
                <a:lnTo>
                  <a:pt x="1437714" y="36977"/>
                </a:lnTo>
                <a:lnTo>
                  <a:pt x="1480563" y="57227"/>
                </a:lnTo>
                <a:lnTo>
                  <a:pt x="1521324" y="81616"/>
                </a:lnTo>
                <a:lnTo>
                  <a:pt x="1559679" y="110011"/>
                </a:lnTo>
                <a:lnTo>
                  <a:pt x="1595311" y="142280"/>
                </a:lnTo>
                <a:lnTo>
                  <a:pt x="1627580" y="177911"/>
                </a:lnTo>
                <a:lnTo>
                  <a:pt x="1655975" y="216266"/>
                </a:lnTo>
                <a:lnTo>
                  <a:pt x="1680363" y="257028"/>
                </a:lnTo>
                <a:lnTo>
                  <a:pt x="1700613" y="299877"/>
                </a:lnTo>
                <a:lnTo>
                  <a:pt x="1716593" y="344494"/>
                </a:lnTo>
                <a:lnTo>
                  <a:pt x="1728170" y="390562"/>
                </a:lnTo>
                <a:lnTo>
                  <a:pt x="1735214" y="437762"/>
                </a:lnTo>
                <a:lnTo>
                  <a:pt x="1737165" y="477183"/>
                </a:lnTo>
                <a:lnTo>
                  <a:pt x="1737165" y="1061621"/>
                </a:lnTo>
                <a:lnTo>
                  <a:pt x="1735214" y="1101042"/>
                </a:lnTo>
                <a:lnTo>
                  <a:pt x="1728170" y="1148241"/>
                </a:lnTo>
                <a:lnTo>
                  <a:pt x="1716593" y="1194309"/>
                </a:lnTo>
                <a:lnTo>
                  <a:pt x="1700613" y="1238927"/>
                </a:lnTo>
                <a:lnTo>
                  <a:pt x="1680363" y="1281776"/>
                </a:lnTo>
                <a:lnTo>
                  <a:pt x="1655975" y="1322537"/>
                </a:lnTo>
                <a:lnTo>
                  <a:pt x="1627580" y="1360893"/>
                </a:lnTo>
                <a:lnTo>
                  <a:pt x="1595311" y="1396524"/>
                </a:lnTo>
                <a:lnTo>
                  <a:pt x="1559679" y="1428793"/>
                </a:lnTo>
                <a:lnTo>
                  <a:pt x="1521324" y="1457188"/>
                </a:lnTo>
                <a:lnTo>
                  <a:pt x="1480563" y="1481577"/>
                </a:lnTo>
                <a:lnTo>
                  <a:pt x="1437714" y="1501826"/>
                </a:lnTo>
                <a:lnTo>
                  <a:pt x="1393096" y="1517806"/>
                </a:lnTo>
                <a:lnTo>
                  <a:pt x="1347028" y="1529383"/>
                </a:lnTo>
                <a:lnTo>
                  <a:pt x="1299829" y="1536426"/>
                </a:lnTo>
                <a:lnTo>
                  <a:pt x="1251816" y="1538804"/>
                </a:lnTo>
                <a:close/>
              </a:path>
            </a:pathLst>
          </a:custGeom>
          <a:solidFill>
            <a:srgbClr val="3AAA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389784" y="8750351"/>
            <a:ext cx="1431925" cy="70485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 marR="5080" indent="239395">
              <a:lnSpc>
                <a:spcPct val="77500"/>
              </a:lnSpc>
              <a:spcBef>
                <a:spcPts val="790"/>
              </a:spcBef>
            </a:pPr>
            <a:r>
              <a:rPr dirty="0" sz="2500" spc="-45" b="1">
                <a:latin typeface="Arial"/>
                <a:cs typeface="Arial"/>
              </a:rPr>
              <a:t>Quality </a:t>
            </a:r>
            <a:r>
              <a:rPr dirty="0" sz="2500" spc="-275" b="1">
                <a:latin typeface="Arial"/>
                <a:cs typeface="Arial"/>
              </a:rPr>
              <a:t>Framework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90674" y="8699502"/>
            <a:ext cx="1113155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335" b="1">
                <a:latin typeface="Arial"/>
                <a:cs typeface="Arial"/>
              </a:rPr>
              <a:t>Policy</a:t>
            </a:r>
            <a:endParaRPr sz="35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43084" y="7001985"/>
            <a:ext cx="1122680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225" b="1">
                <a:latin typeface="Arial"/>
                <a:cs typeface="Arial"/>
              </a:rPr>
              <a:t>Training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46315" y="6992389"/>
            <a:ext cx="1002030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-434" b="1">
                <a:latin typeface="Arial"/>
                <a:cs typeface="Arial"/>
              </a:rPr>
              <a:t>News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0305" y="146"/>
            <a:ext cx="3937567" cy="282759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3810" y="8354901"/>
            <a:ext cx="3657599" cy="1485899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12134547" y="4385570"/>
            <a:ext cx="741680" cy="741680"/>
            <a:chOff x="12134547" y="4385570"/>
            <a:chExt cx="741680" cy="741680"/>
          </a:xfrm>
        </p:grpSpPr>
        <p:sp>
          <p:nvSpPr>
            <p:cNvPr id="15" name="object 15" descr=""/>
            <p:cNvSpPr/>
            <p:nvPr/>
          </p:nvSpPr>
          <p:spPr>
            <a:xfrm>
              <a:off x="12134547" y="4438507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134545" y="4491456"/>
              <a:ext cx="741680" cy="529590"/>
            </a:xfrm>
            <a:custGeom>
              <a:avLst/>
              <a:gdLst/>
              <a:ahLst/>
              <a:cxnLst/>
              <a:rect l="l" t="t" r="r" b="b"/>
              <a:pathLst>
                <a:path w="741679" h="529589">
                  <a:moveTo>
                    <a:pt x="10586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0" y="211747"/>
                  </a:lnTo>
                  <a:lnTo>
                    <a:pt x="0" y="317614"/>
                  </a:lnTo>
                  <a:lnTo>
                    <a:pt x="0" y="423494"/>
                  </a:lnTo>
                  <a:lnTo>
                    <a:pt x="0" y="529361"/>
                  </a:lnTo>
                  <a:lnTo>
                    <a:pt x="105867" y="529361"/>
                  </a:lnTo>
                  <a:lnTo>
                    <a:pt x="105867" y="423494"/>
                  </a:lnTo>
                  <a:lnTo>
                    <a:pt x="105867" y="317614"/>
                  </a:lnTo>
                  <a:lnTo>
                    <a:pt x="105867" y="211747"/>
                  </a:lnTo>
                  <a:lnTo>
                    <a:pt x="105867" y="105867"/>
                  </a:lnTo>
                  <a:lnTo>
                    <a:pt x="105867" y="0"/>
                  </a:lnTo>
                  <a:close/>
                </a:path>
                <a:path w="741679" h="529589">
                  <a:moveTo>
                    <a:pt x="529361" y="105867"/>
                  </a:moveTo>
                  <a:lnTo>
                    <a:pt x="211747" y="105867"/>
                  </a:lnTo>
                  <a:lnTo>
                    <a:pt x="211747" y="211747"/>
                  </a:lnTo>
                  <a:lnTo>
                    <a:pt x="211747" y="317614"/>
                  </a:lnTo>
                  <a:lnTo>
                    <a:pt x="211747" y="423494"/>
                  </a:lnTo>
                  <a:lnTo>
                    <a:pt x="529361" y="423494"/>
                  </a:lnTo>
                  <a:lnTo>
                    <a:pt x="529361" y="317614"/>
                  </a:lnTo>
                  <a:lnTo>
                    <a:pt x="529361" y="211747"/>
                  </a:lnTo>
                  <a:lnTo>
                    <a:pt x="529361" y="105867"/>
                  </a:lnTo>
                  <a:close/>
                </a:path>
                <a:path w="741679" h="529589">
                  <a:moveTo>
                    <a:pt x="741108" y="0"/>
                  </a:moveTo>
                  <a:lnTo>
                    <a:pt x="635241" y="0"/>
                  </a:lnTo>
                  <a:lnTo>
                    <a:pt x="635241" y="105867"/>
                  </a:lnTo>
                  <a:lnTo>
                    <a:pt x="635241" y="211747"/>
                  </a:lnTo>
                  <a:lnTo>
                    <a:pt x="635241" y="317614"/>
                  </a:lnTo>
                  <a:lnTo>
                    <a:pt x="635241" y="423494"/>
                  </a:lnTo>
                  <a:lnTo>
                    <a:pt x="635241" y="529361"/>
                  </a:lnTo>
                  <a:lnTo>
                    <a:pt x="741108" y="529361"/>
                  </a:lnTo>
                  <a:lnTo>
                    <a:pt x="741108" y="423494"/>
                  </a:lnTo>
                  <a:lnTo>
                    <a:pt x="741108" y="317614"/>
                  </a:lnTo>
                  <a:lnTo>
                    <a:pt x="741108" y="211747"/>
                  </a:lnTo>
                  <a:lnTo>
                    <a:pt x="741108" y="105867"/>
                  </a:lnTo>
                  <a:lnTo>
                    <a:pt x="741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134547" y="5073750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13087412" y="4385570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0" y="0"/>
                </a:moveTo>
                <a:lnTo>
                  <a:pt x="105873" y="0"/>
                </a:lnTo>
                <a:lnTo>
                  <a:pt x="105873" y="105873"/>
                </a:lnTo>
                <a:lnTo>
                  <a:pt x="0" y="1058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2134547" y="4385570"/>
            <a:ext cx="3494404" cy="3494404"/>
            <a:chOff x="12134547" y="4385570"/>
            <a:chExt cx="3494404" cy="3494404"/>
          </a:xfrm>
        </p:grpSpPr>
        <p:sp>
          <p:nvSpPr>
            <p:cNvPr id="20" name="object 20" descr=""/>
            <p:cNvSpPr/>
            <p:nvPr/>
          </p:nvSpPr>
          <p:spPr>
            <a:xfrm>
              <a:off x="13299148" y="4385576"/>
              <a:ext cx="318135" cy="106045"/>
            </a:xfrm>
            <a:custGeom>
              <a:avLst/>
              <a:gdLst/>
              <a:ahLst/>
              <a:cxnLst/>
              <a:rect l="l" t="t" r="r" b="b"/>
              <a:pathLst>
                <a:path w="318134" h="106045">
                  <a:moveTo>
                    <a:pt x="105879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79" y="105879"/>
                  </a:lnTo>
                  <a:lnTo>
                    <a:pt x="105879" y="0"/>
                  </a:lnTo>
                  <a:close/>
                </a:path>
                <a:path w="318134" h="106045">
                  <a:moveTo>
                    <a:pt x="317627" y="0"/>
                  </a:moveTo>
                  <a:lnTo>
                    <a:pt x="211759" y="0"/>
                  </a:lnTo>
                  <a:lnTo>
                    <a:pt x="211759" y="105879"/>
                  </a:lnTo>
                  <a:lnTo>
                    <a:pt x="317627" y="105879"/>
                  </a:lnTo>
                  <a:lnTo>
                    <a:pt x="317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828529" y="4438507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90" h="0">
                  <a:moveTo>
                    <a:pt x="0" y="0"/>
                  </a:moveTo>
                  <a:lnTo>
                    <a:pt x="529369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463773" y="4385570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299160" y="4544381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252016" y="4491456"/>
              <a:ext cx="318135" cy="106045"/>
            </a:xfrm>
            <a:custGeom>
              <a:avLst/>
              <a:gdLst/>
              <a:ahLst/>
              <a:cxnLst/>
              <a:rect l="l" t="t" r="r" b="b"/>
              <a:pathLst>
                <a:path w="318134" h="106045">
                  <a:moveTo>
                    <a:pt x="105879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79" y="105867"/>
                  </a:lnTo>
                  <a:lnTo>
                    <a:pt x="105879" y="0"/>
                  </a:lnTo>
                  <a:close/>
                </a:path>
                <a:path w="318134" h="106045">
                  <a:moveTo>
                    <a:pt x="317627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317627" y="105867"/>
                  </a:lnTo>
                  <a:lnTo>
                    <a:pt x="317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981538" y="465025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510908" y="4597318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828529" y="465025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981534" y="4597323"/>
              <a:ext cx="1800225" cy="212090"/>
            </a:xfrm>
            <a:custGeom>
              <a:avLst/>
              <a:gdLst/>
              <a:ahLst/>
              <a:cxnLst/>
              <a:rect l="l" t="t" r="r" b="b"/>
              <a:pathLst>
                <a:path w="1800225" h="212089">
                  <a:moveTo>
                    <a:pt x="105867" y="105879"/>
                  </a:moveTo>
                  <a:lnTo>
                    <a:pt x="0" y="105879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79"/>
                  </a:lnTo>
                  <a:close/>
                </a:path>
                <a:path w="1800225" h="212089">
                  <a:moveTo>
                    <a:pt x="423494" y="105879"/>
                  </a:moveTo>
                  <a:lnTo>
                    <a:pt x="211747" y="105879"/>
                  </a:lnTo>
                  <a:lnTo>
                    <a:pt x="211747" y="211747"/>
                  </a:lnTo>
                  <a:lnTo>
                    <a:pt x="423494" y="211747"/>
                  </a:lnTo>
                  <a:lnTo>
                    <a:pt x="423494" y="105879"/>
                  </a:lnTo>
                  <a:close/>
                </a:path>
                <a:path w="1800225" h="212089">
                  <a:moveTo>
                    <a:pt x="1376362" y="0"/>
                  </a:moveTo>
                  <a:lnTo>
                    <a:pt x="1270482" y="0"/>
                  </a:lnTo>
                  <a:lnTo>
                    <a:pt x="1270482" y="105879"/>
                  </a:lnTo>
                  <a:lnTo>
                    <a:pt x="1376362" y="105879"/>
                  </a:lnTo>
                  <a:lnTo>
                    <a:pt x="1376362" y="0"/>
                  </a:lnTo>
                  <a:close/>
                </a:path>
                <a:path w="1800225" h="212089">
                  <a:moveTo>
                    <a:pt x="1799856" y="0"/>
                  </a:moveTo>
                  <a:lnTo>
                    <a:pt x="1588109" y="0"/>
                  </a:lnTo>
                  <a:lnTo>
                    <a:pt x="1588109" y="105879"/>
                  </a:lnTo>
                  <a:lnTo>
                    <a:pt x="1799856" y="105879"/>
                  </a:lnTo>
                  <a:lnTo>
                    <a:pt x="179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616782" y="4756128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4" h="0">
                  <a:moveTo>
                    <a:pt x="0" y="0"/>
                  </a:moveTo>
                  <a:lnTo>
                    <a:pt x="317621" y="0"/>
                  </a:lnTo>
                </a:path>
                <a:path w="953134" h="0">
                  <a:moveTo>
                    <a:pt x="635243" y="0"/>
                  </a:moveTo>
                  <a:lnTo>
                    <a:pt x="952864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981534" y="4703203"/>
              <a:ext cx="1800225" cy="318135"/>
            </a:xfrm>
            <a:custGeom>
              <a:avLst/>
              <a:gdLst/>
              <a:ahLst/>
              <a:cxnLst/>
              <a:rect l="l" t="t" r="r" b="b"/>
              <a:pathLst>
                <a:path w="1800225" h="318135">
                  <a:moveTo>
                    <a:pt x="10586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0" y="317614"/>
                  </a:lnTo>
                  <a:lnTo>
                    <a:pt x="105867" y="317614"/>
                  </a:lnTo>
                  <a:lnTo>
                    <a:pt x="105867" y="211747"/>
                  </a:lnTo>
                  <a:lnTo>
                    <a:pt x="105867" y="105867"/>
                  </a:lnTo>
                  <a:close/>
                </a:path>
                <a:path w="1800225" h="318135">
                  <a:moveTo>
                    <a:pt x="317614" y="105867"/>
                  </a:moveTo>
                  <a:lnTo>
                    <a:pt x="211747" y="105867"/>
                  </a:lnTo>
                  <a:lnTo>
                    <a:pt x="211747" y="211747"/>
                  </a:lnTo>
                  <a:lnTo>
                    <a:pt x="211747" y="317614"/>
                  </a:lnTo>
                  <a:lnTo>
                    <a:pt x="317614" y="317614"/>
                  </a:lnTo>
                  <a:lnTo>
                    <a:pt x="317614" y="211747"/>
                  </a:lnTo>
                  <a:lnTo>
                    <a:pt x="317614" y="105867"/>
                  </a:lnTo>
                  <a:close/>
                </a:path>
                <a:path w="1800225" h="318135">
                  <a:moveTo>
                    <a:pt x="846988" y="105867"/>
                  </a:moveTo>
                  <a:lnTo>
                    <a:pt x="741121" y="105867"/>
                  </a:lnTo>
                  <a:lnTo>
                    <a:pt x="741121" y="211747"/>
                  </a:lnTo>
                  <a:lnTo>
                    <a:pt x="846988" y="211747"/>
                  </a:lnTo>
                  <a:lnTo>
                    <a:pt x="846988" y="105867"/>
                  </a:lnTo>
                  <a:close/>
                </a:path>
                <a:path w="1800225" h="318135">
                  <a:moveTo>
                    <a:pt x="1164615" y="105867"/>
                  </a:moveTo>
                  <a:lnTo>
                    <a:pt x="1058735" y="105867"/>
                  </a:lnTo>
                  <a:lnTo>
                    <a:pt x="1058735" y="211747"/>
                  </a:lnTo>
                  <a:lnTo>
                    <a:pt x="1164615" y="211747"/>
                  </a:lnTo>
                  <a:lnTo>
                    <a:pt x="1164615" y="105867"/>
                  </a:lnTo>
                  <a:close/>
                </a:path>
                <a:path w="1800225" h="318135">
                  <a:moveTo>
                    <a:pt x="1482229" y="105867"/>
                  </a:moveTo>
                  <a:lnTo>
                    <a:pt x="1376362" y="105867"/>
                  </a:lnTo>
                  <a:lnTo>
                    <a:pt x="1376362" y="211747"/>
                  </a:lnTo>
                  <a:lnTo>
                    <a:pt x="1482229" y="211747"/>
                  </a:lnTo>
                  <a:lnTo>
                    <a:pt x="1482229" y="105867"/>
                  </a:lnTo>
                  <a:close/>
                </a:path>
                <a:path w="1800225" h="318135">
                  <a:moveTo>
                    <a:pt x="1799856" y="0"/>
                  </a:moveTo>
                  <a:lnTo>
                    <a:pt x="1693976" y="0"/>
                  </a:lnTo>
                  <a:lnTo>
                    <a:pt x="1693976" y="105867"/>
                  </a:lnTo>
                  <a:lnTo>
                    <a:pt x="1693976" y="211747"/>
                  </a:lnTo>
                  <a:lnTo>
                    <a:pt x="1799856" y="211747"/>
                  </a:lnTo>
                  <a:lnTo>
                    <a:pt x="1799856" y="105867"/>
                  </a:lnTo>
                  <a:lnTo>
                    <a:pt x="179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616782" y="496787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040277" y="4914939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252025" y="496787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981534" y="5020817"/>
              <a:ext cx="1800225" cy="212090"/>
            </a:xfrm>
            <a:custGeom>
              <a:avLst/>
              <a:gdLst/>
              <a:ahLst/>
              <a:cxnLst/>
              <a:rect l="l" t="t" r="r" b="b"/>
              <a:pathLst>
                <a:path w="1800225" h="212089">
                  <a:moveTo>
                    <a:pt x="105867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79"/>
                  </a:lnTo>
                  <a:lnTo>
                    <a:pt x="105867" y="0"/>
                  </a:lnTo>
                  <a:close/>
                </a:path>
                <a:path w="1800225" h="212089">
                  <a:moveTo>
                    <a:pt x="317614" y="0"/>
                  </a:moveTo>
                  <a:lnTo>
                    <a:pt x="211747" y="0"/>
                  </a:lnTo>
                  <a:lnTo>
                    <a:pt x="211747" y="105879"/>
                  </a:lnTo>
                  <a:lnTo>
                    <a:pt x="317614" y="105879"/>
                  </a:lnTo>
                  <a:lnTo>
                    <a:pt x="317614" y="0"/>
                  </a:lnTo>
                  <a:close/>
                </a:path>
                <a:path w="1800225" h="212089">
                  <a:moveTo>
                    <a:pt x="529374" y="0"/>
                  </a:moveTo>
                  <a:lnTo>
                    <a:pt x="423494" y="0"/>
                  </a:lnTo>
                  <a:lnTo>
                    <a:pt x="423494" y="105879"/>
                  </a:lnTo>
                  <a:lnTo>
                    <a:pt x="423494" y="211747"/>
                  </a:lnTo>
                  <a:lnTo>
                    <a:pt x="529374" y="211747"/>
                  </a:lnTo>
                  <a:lnTo>
                    <a:pt x="529374" y="105879"/>
                  </a:lnTo>
                  <a:lnTo>
                    <a:pt x="529374" y="0"/>
                  </a:lnTo>
                  <a:close/>
                </a:path>
                <a:path w="1800225" h="212089">
                  <a:moveTo>
                    <a:pt x="846988" y="105879"/>
                  </a:moveTo>
                  <a:lnTo>
                    <a:pt x="741121" y="105879"/>
                  </a:lnTo>
                  <a:lnTo>
                    <a:pt x="741121" y="0"/>
                  </a:lnTo>
                  <a:lnTo>
                    <a:pt x="635241" y="0"/>
                  </a:lnTo>
                  <a:lnTo>
                    <a:pt x="635241" y="105879"/>
                  </a:lnTo>
                  <a:lnTo>
                    <a:pt x="635241" y="211747"/>
                  </a:lnTo>
                  <a:lnTo>
                    <a:pt x="846988" y="211747"/>
                  </a:lnTo>
                  <a:lnTo>
                    <a:pt x="846988" y="105879"/>
                  </a:lnTo>
                  <a:close/>
                </a:path>
                <a:path w="1800225" h="212089">
                  <a:moveTo>
                    <a:pt x="952868" y="0"/>
                  </a:moveTo>
                  <a:lnTo>
                    <a:pt x="846988" y="0"/>
                  </a:lnTo>
                  <a:lnTo>
                    <a:pt x="846988" y="105879"/>
                  </a:lnTo>
                  <a:lnTo>
                    <a:pt x="952868" y="105879"/>
                  </a:lnTo>
                  <a:lnTo>
                    <a:pt x="952868" y="0"/>
                  </a:lnTo>
                  <a:close/>
                </a:path>
                <a:path w="1800225" h="212089">
                  <a:moveTo>
                    <a:pt x="1164615" y="0"/>
                  </a:moveTo>
                  <a:lnTo>
                    <a:pt x="1058735" y="0"/>
                  </a:lnTo>
                  <a:lnTo>
                    <a:pt x="1058735" y="105879"/>
                  </a:lnTo>
                  <a:lnTo>
                    <a:pt x="1164615" y="105879"/>
                  </a:lnTo>
                  <a:lnTo>
                    <a:pt x="1164615" y="0"/>
                  </a:lnTo>
                  <a:close/>
                </a:path>
                <a:path w="1800225" h="212089">
                  <a:moveTo>
                    <a:pt x="1376362" y="0"/>
                  </a:moveTo>
                  <a:lnTo>
                    <a:pt x="1270482" y="0"/>
                  </a:lnTo>
                  <a:lnTo>
                    <a:pt x="1270482" y="105879"/>
                  </a:lnTo>
                  <a:lnTo>
                    <a:pt x="1376362" y="105879"/>
                  </a:lnTo>
                  <a:lnTo>
                    <a:pt x="1376362" y="0"/>
                  </a:lnTo>
                  <a:close/>
                </a:path>
                <a:path w="1800225" h="212089">
                  <a:moveTo>
                    <a:pt x="1588109" y="0"/>
                  </a:moveTo>
                  <a:lnTo>
                    <a:pt x="1482229" y="0"/>
                  </a:lnTo>
                  <a:lnTo>
                    <a:pt x="1482229" y="105879"/>
                  </a:lnTo>
                  <a:lnTo>
                    <a:pt x="1588109" y="105879"/>
                  </a:lnTo>
                  <a:lnTo>
                    <a:pt x="1588109" y="0"/>
                  </a:lnTo>
                  <a:close/>
                </a:path>
                <a:path w="1800225" h="212089">
                  <a:moveTo>
                    <a:pt x="1799856" y="0"/>
                  </a:moveTo>
                  <a:lnTo>
                    <a:pt x="1693976" y="0"/>
                  </a:lnTo>
                  <a:lnTo>
                    <a:pt x="1693976" y="105879"/>
                  </a:lnTo>
                  <a:lnTo>
                    <a:pt x="1799856" y="105879"/>
                  </a:lnTo>
                  <a:lnTo>
                    <a:pt x="179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4357899" y="5179624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134547" y="5232561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5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2346295" y="5285498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90" h="0">
                  <a:moveTo>
                    <a:pt x="0" y="0"/>
                  </a:moveTo>
                  <a:lnTo>
                    <a:pt x="529369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193286" y="5232561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405034" y="5285498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80" h="0">
                  <a:moveTo>
                    <a:pt x="0" y="0"/>
                  </a:moveTo>
                  <a:lnTo>
                    <a:pt x="635243" y="0"/>
                  </a:lnTo>
                </a:path>
                <a:path w="2011680" h="0">
                  <a:moveTo>
                    <a:pt x="1058738" y="0"/>
                  </a:moveTo>
                  <a:lnTo>
                    <a:pt x="1376360" y="0"/>
                  </a:lnTo>
                </a:path>
                <a:path w="2011680" h="0">
                  <a:moveTo>
                    <a:pt x="1482234" y="0"/>
                  </a:moveTo>
                  <a:lnTo>
                    <a:pt x="2011603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134545" y="5338444"/>
              <a:ext cx="1800225" cy="106045"/>
            </a:xfrm>
            <a:custGeom>
              <a:avLst/>
              <a:gdLst/>
              <a:ahLst/>
              <a:cxnLst/>
              <a:rect l="l" t="t" r="r" b="b"/>
              <a:pathLst>
                <a:path w="1800225" h="106045">
                  <a:moveTo>
                    <a:pt x="10586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67" y="105867"/>
                  </a:lnTo>
                  <a:lnTo>
                    <a:pt x="105867" y="0"/>
                  </a:lnTo>
                  <a:close/>
                </a:path>
                <a:path w="1800225" h="106045">
                  <a:moveTo>
                    <a:pt x="317614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317614" y="105867"/>
                  </a:lnTo>
                  <a:lnTo>
                    <a:pt x="317614" y="0"/>
                  </a:lnTo>
                  <a:close/>
                </a:path>
                <a:path w="1800225" h="106045">
                  <a:moveTo>
                    <a:pt x="529361" y="0"/>
                  </a:moveTo>
                  <a:lnTo>
                    <a:pt x="423494" y="0"/>
                  </a:lnTo>
                  <a:lnTo>
                    <a:pt x="423494" y="105867"/>
                  </a:lnTo>
                  <a:lnTo>
                    <a:pt x="529361" y="105867"/>
                  </a:lnTo>
                  <a:lnTo>
                    <a:pt x="529361" y="0"/>
                  </a:lnTo>
                  <a:close/>
                </a:path>
                <a:path w="1800225" h="106045">
                  <a:moveTo>
                    <a:pt x="1058735" y="0"/>
                  </a:moveTo>
                  <a:lnTo>
                    <a:pt x="952855" y="0"/>
                  </a:lnTo>
                  <a:lnTo>
                    <a:pt x="952855" y="105867"/>
                  </a:lnTo>
                  <a:lnTo>
                    <a:pt x="1058735" y="105867"/>
                  </a:lnTo>
                  <a:lnTo>
                    <a:pt x="1058735" y="0"/>
                  </a:lnTo>
                  <a:close/>
                </a:path>
                <a:path w="1800225" h="106045">
                  <a:moveTo>
                    <a:pt x="1799856" y="0"/>
                  </a:moveTo>
                  <a:lnTo>
                    <a:pt x="1693976" y="0"/>
                  </a:lnTo>
                  <a:lnTo>
                    <a:pt x="1693976" y="105867"/>
                  </a:lnTo>
                  <a:lnTo>
                    <a:pt x="1799856" y="105867"/>
                  </a:lnTo>
                  <a:lnTo>
                    <a:pt x="179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040277" y="5391372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2134545" y="5338444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89">
                  <a:moveTo>
                    <a:pt x="10586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67"/>
                  </a:lnTo>
                  <a:close/>
                </a:path>
                <a:path w="3494405" h="212089">
                  <a:moveTo>
                    <a:pt x="741108" y="105867"/>
                  </a:moveTo>
                  <a:lnTo>
                    <a:pt x="529361" y="105867"/>
                  </a:lnTo>
                  <a:lnTo>
                    <a:pt x="529361" y="211747"/>
                  </a:lnTo>
                  <a:lnTo>
                    <a:pt x="741108" y="211747"/>
                  </a:lnTo>
                  <a:lnTo>
                    <a:pt x="741108" y="105867"/>
                  </a:lnTo>
                  <a:close/>
                </a:path>
                <a:path w="3494405" h="212089">
                  <a:moveTo>
                    <a:pt x="1058735" y="105867"/>
                  </a:moveTo>
                  <a:lnTo>
                    <a:pt x="846988" y="105867"/>
                  </a:lnTo>
                  <a:lnTo>
                    <a:pt x="846988" y="211747"/>
                  </a:lnTo>
                  <a:lnTo>
                    <a:pt x="1058735" y="211747"/>
                  </a:lnTo>
                  <a:lnTo>
                    <a:pt x="1058735" y="105867"/>
                  </a:lnTo>
                  <a:close/>
                </a:path>
                <a:path w="3494405" h="212089">
                  <a:moveTo>
                    <a:pt x="1376362" y="105867"/>
                  </a:moveTo>
                  <a:lnTo>
                    <a:pt x="1164602" y="105867"/>
                  </a:lnTo>
                  <a:lnTo>
                    <a:pt x="1164602" y="211747"/>
                  </a:lnTo>
                  <a:lnTo>
                    <a:pt x="1376362" y="211747"/>
                  </a:lnTo>
                  <a:lnTo>
                    <a:pt x="1376362" y="105867"/>
                  </a:lnTo>
                  <a:close/>
                </a:path>
                <a:path w="3494405" h="212089">
                  <a:moveTo>
                    <a:pt x="1693976" y="105867"/>
                  </a:moveTo>
                  <a:lnTo>
                    <a:pt x="1588109" y="105867"/>
                  </a:lnTo>
                  <a:lnTo>
                    <a:pt x="1588109" y="211747"/>
                  </a:lnTo>
                  <a:lnTo>
                    <a:pt x="1693976" y="211747"/>
                  </a:lnTo>
                  <a:lnTo>
                    <a:pt x="1693976" y="105867"/>
                  </a:lnTo>
                  <a:close/>
                </a:path>
                <a:path w="3494405" h="212089">
                  <a:moveTo>
                    <a:pt x="2011603" y="105867"/>
                  </a:moveTo>
                  <a:lnTo>
                    <a:pt x="1905723" y="105867"/>
                  </a:lnTo>
                  <a:lnTo>
                    <a:pt x="1905723" y="211747"/>
                  </a:lnTo>
                  <a:lnTo>
                    <a:pt x="2011603" y="211747"/>
                  </a:lnTo>
                  <a:lnTo>
                    <a:pt x="2011603" y="105867"/>
                  </a:lnTo>
                  <a:close/>
                </a:path>
                <a:path w="3494405" h="212089">
                  <a:moveTo>
                    <a:pt x="2329218" y="105867"/>
                  </a:moveTo>
                  <a:lnTo>
                    <a:pt x="2223351" y="105867"/>
                  </a:lnTo>
                  <a:lnTo>
                    <a:pt x="2223351" y="211747"/>
                  </a:lnTo>
                  <a:lnTo>
                    <a:pt x="2329218" y="211747"/>
                  </a:lnTo>
                  <a:lnTo>
                    <a:pt x="2329218" y="105867"/>
                  </a:lnTo>
                  <a:close/>
                </a:path>
                <a:path w="3494405" h="212089">
                  <a:moveTo>
                    <a:pt x="2540965" y="0"/>
                  </a:moveTo>
                  <a:lnTo>
                    <a:pt x="2435098" y="0"/>
                  </a:lnTo>
                  <a:lnTo>
                    <a:pt x="2435098" y="105867"/>
                  </a:lnTo>
                  <a:lnTo>
                    <a:pt x="2540965" y="105867"/>
                  </a:lnTo>
                  <a:lnTo>
                    <a:pt x="2540965" y="0"/>
                  </a:lnTo>
                  <a:close/>
                </a:path>
                <a:path w="3494405" h="212089">
                  <a:moveTo>
                    <a:pt x="2964459" y="0"/>
                  </a:moveTo>
                  <a:lnTo>
                    <a:pt x="2752712" y="0"/>
                  </a:lnTo>
                  <a:lnTo>
                    <a:pt x="2752712" y="105867"/>
                  </a:lnTo>
                  <a:lnTo>
                    <a:pt x="2964459" y="105867"/>
                  </a:lnTo>
                  <a:lnTo>
                    <a:pt x="2964459" y="0"/>
                  </a:lnTo>
                  <a:close/>
                </a:path>
                <a:path w="3494405" h="212089">
                  <a:moveTo>
                    <a:pt x="3282086" y="0"/>
                  </a:moveTo>
                  <a:lnTo>
                    <a:pt x="3070339" y="0"/>
                  </a:lnTo>
                  <a:lnTo>
                    <a:pt x="3070339" y="105867"/>
                  </a:lnTo>
                  <a:lnTo>
                    <a:pt x="3282086" y="105867"/>
                  </a:lnTo>
                  <a:lnTo>
                    <a:pt x="3282086" y="0"/>
                  </a:lnTo>
                  <a:close/>
                </a:path>
                <a:path w="3494405" h="212089">
                  <a:moveTo>
                    <a:pt x="3493833" y="0"/>
                  </a:moveTo>
                  <a:lnTo>
                    <a:pt x="3387966" y="0"/>
                  </a:lnTo>
                  <a:lnTo>
                    <a:pt x="3387966" y="105867"/>
                  </a:lnTo>
                  <a:lnTo>
                    <a:pt x="3493833" y="105867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4675520" y="549724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134545" y="5444311"/>
              <a:ext cx="3388360" cy="212090"/>
            </a:xfrm>
            <a:custGeom>
              <a:avLst/>
              <a:gdLst/>
              <a:ahLst/>
              <a:cxnLst/>
              <a:rect l="l" t="t" r="r" b="b"/>
              <a:pathLst>
                <a:path w="3388359" h="212089">
                  <a:moveTo>
                    <a:pt x="211747" y="105879"/>
                  </a:moveTo>
                  <a:lnTo>
                    <a:pt x="0" y="105879"/>
                  </a:lnTo>
                  <a:lnTo>
                    <a:pt x="0" y="211747"/>
                  </a:lnTo>
                  <a:lnTo>
                    <a:pt x="211747" y="211747"/>
                  </a:lnTo>
                  <a:lnTo>
                    <a:pt x="211747" y="105879"/>
                  </a:lnTo>
                  <a:close/>
                </a:path>
                <a:path w="3388359" h="212089">
                  <a:moveTo>
                    <a:pt x="635241" y="105879"/>
                  </a:moveTo>
                  <a:lnTo>
                    <a:pt x="529361" y="105879"/>
                  </a:lnTo>
                  <a:lnTo>
                    <a:pt x="529361" y="211747"/>
                  </a:lnTo>
                  <a:lnTo>
                    <a:pt x="635241" y="211747"/>
                  </a:lnTo>
                  <a:lnTo>
                    <a:pt x="635241" y="105879"/>
                  </a:lnTo>
                  <a:close/>
                </a:path>
                <a:path w="3388359" h="212089">
                  <a:moveTo>
                    <a:pt x="952855" y="105879"/>
                  </a:moveTo>
                  <a:lnTo>
                    <a:pt x="741108" y="105879"/>
                  </a:lnTo>
                  <a:lnTo>
                    <a:pt x="741108" y="211747"/>
                  </a:lnTo>
                  <a:lnTo>
                    <a:pt x="952855" y="211747"/>
                  </a:lnTo>
                  <a:lnTo>
                    <a:pt x="952855" y="105879"/>
                  </a:lnTo>
                  <a:close/>
                </a:path>
                <a:path w="3388359" h="212089">
                  <a:moveTo>
                    <a:pt x="1270482" y="105879"/>
                  </a:moveTo>
                  <a:lnTo>
                    <a:pt x="1058735" y="105879"/>
                  </a:lnTo>
                  <a:lnTo>
                    <a:pt x="1058735" y="211747"/>
                  </a:lnTo>
                  <a:lnTo>
                    <a:pt x="1270482" y="211747"/>
                  </a:lnTo>
                  <a:lnTo>
                    <a:pt x="1270482" y="105879"/>
                  </a:lnTo>
                  <a:close/>
                </a:path>
                <a:path w="3388359" h="212089">
                  <a:moveTo>
                    <a:pt x="3070339" y="0"/>
                  </a:moveTo>
                  <a:lnTo>
                    <a:pt x="2964459" y="0"/>
                  </a:lnTo>
                  <a:lnTo>
                    <a:pt x="2964459" y="105879"/>
                  </a:lnTo>
                  <a:lnTo>
                    <a:pt x="3070339" y="105879"/>
                  </a:lnTo>
                  <a:lnTo>
                    <a:pt x="3070339" y="0"/>
                  </a:lnTo>
                  <a:close/>
                </a:path>
                <a:path w="3388359" h="212089">
                  <a:moveTo>
                    <a:pt x="3387966" y="0"/>
                  </a:moveTo>
                  <a:lnTo>
                    <a:pt x="3176206" y="0"/>
                  </a:lnTo>
                  <a:lnTo>
                    <a:pt x="3176206" y="105879"/>
                  </a:lnTo>
                  <a:lnTo>
                    <a:pt x="3387966" y="105879"/>
                  </a:lnTo>
                  <a:lnTo>
                    <a:pt x="3387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616782" y="5603119"/>
              <a:ext cx="1059180" cy="0"/>
            </a:xfrm>
            <a:custGeom>
              <a:avLst/>
              <a:gdLst/>
              <a:ahLst/>
              <a:cxnLst/>
              <a:rect l="l" t="t" r="r" b="b"/>
              <a:pathLst>
                <a:path w="1059180" h="0">
                  <a:moveTo>
                    <a:pt x="0" y="0"/>
                  </a:moveTo>
                  <a:lnTo>
                    <a:pt x="317621" y="0"/>
                  </a:lnTo>
                </a:path>
                <a:path w="1059180" h="0">
                  <a:moveTo>
                    <a:pt x="741117" y="0"/>
                  </a:moveTo>
                  <a:lnTo>
                    <a:pt x="1058738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4781394" y="5550183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5099016" y="5603119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134545" y="5550191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89">
                  <a:moveTo>
                    <a:pt x="21174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211747" y="211747"/>
                  </a:lnTo>
                  <a:lnTo>
                    <a:pt x="211747" y="105867"/>
                  </a:lnTo>
                  <a:close/>
                </a:path>
                <a:path w="3494405" h="212089">
                  <a:moveTo>
                    <a:pt x="529361" y="105867"/>
                  </a:moveTo>
                  <a:lnTo>
                    <a:pt x="317614" y="105867"/>
                  </a:lnTo>
                  <a:lnTo>
                    <a:pt x="317614" y="211747"/>
                  </a:lnTo>
                  <a:lnTo>
                    <a:pt x="529361" y="211747"/>
                  </a:lnTo>
                  <a:lnTo>
                    <a:pt x="529361" y="105867"/>
                  </a:lnTo>
                  <a:close/>
                </a:path>
                <a:path w="3494405" h="212089">
                  <a:moveTo>
                    <a:pt x="846988" y="105867"/>
                  </a:moveTo>
                  <a:lnTo>
                    <a:pt x="635241" y="105867"/>
                  </a:lnTo>
                  <a:lnTo>
                    <a:pt x="635241" y="211747"/>
                  </a:lnTo>
                  <a:lnTo>
                    <a:pt x="846988" y="211747"/>
                  </a:lnTo>
                  <a:lnTo>
                    <a:pt x="846988" y="105867"/>
                  </a:lnTo>
                  <a:close/>
                </a:path>
                <a:path w="3494405" h="212089">
                  <a:moveTo>
                    <a:pt x="1058735" y="105867"/>
                  </a:moveTo>
                  <a:lnTo>
                    <a:pt x="952855" y="105867"/>
                  </a:lnTo>
                  <a:lnTo>
                    <a:pt x="952855" y="211747"/>
                  </a:lnTo>
                  <a:lnTo>
                    <a:pt x="1058735" y="211747"/>
                  </a:lnTo>
                  <a:lnTo>
                    <a:pt x="1058735" y="105867"/>
                  </a:lnTo>
                  <a:close/>
                </a:path>
                <a:path w="3494405" h="212089">
                  <a:moveTo>
                    <a:pt x="1376362" y="105867"/>
                  </a:moveTo>
                  <a:lnTo>
                    <a:pt x="1270482" y="105867"/>
                  </a:lnTo>
                  <a:lnTo>
                    <a:pt x="1270482" y="211747"/>
                  </a:lnTo>
                  <a:lnTo>
                    <a:pt x="1376362" y="211747"/>
                  </a:lnTo>
                  <a:lnTo>
                    <a:pt x="1376362" y="105867"/>
                  </a:lnTo>
                  <a:close/>
                </a:path>
                <a:path w="3494405" h="212089">
                  <a:moveTo>
                    <a:pt x="1693976" y="105867"/>
                  </a:moveTo>
                  <a:lnTo>
                    <a:pt x="1588109" y="105867"/>
                  </a:lnTo>
                  <a:lnTo>
                    <a:pt x="1588109" y="211747"/>
                  </a:lnTo>
                  <a:lnTo>
                    <a:pt x="1693976" y="211747"/>
                  </a:lnTo>
                  <a:lnTo>
                    <a:pt x="1693976" y="105867"/>
                  </a:lnTo>
                  <a:close/>
                </a:path>
                <a:path w="3494405" h="212089">
                  <a:moveTo>
                    <a:pt x="2117471" y="105867"/>
                  </a:moveTo>
                  <a:lnTo>
                    <a:pt x="1905723" y="105867"/>
                  </a:lnTo>
                  <a:lnTo>
                    <a:pt x="1905723" y="211747"/>
                  </a:lnTo>
                  <a:lnTo>
                    <a:pt x="2117471" y="211747"/>
                  </a:lnTo>
                  <a:lnTo>
                    <a:pt x="2117471" y="105867"/>
                  </a:lnTo>
                  <a:close/>
                </a:path>
                <a:path w="3494405" h="212089">
                  <a:moveTo>
                    <a:pt x="2329218" y="105867"/>
                  </a:moveTo>
                  <a:lnTo>
                    <a:pt x="2223351" y="105867"/>
                  </a:lnTo>
                  <a:lnTo>
                    <a:pt x="2223351" y="211747"/>
                  </a:lnTo>
                  <a:lnTo>
                    <a:pt x="2329218" y="211747"/>
                  </a:lnTo>
                  <a:lnTo>
                    <a:pt x="2329218" y="105867"/>
                  </a:lnTo>
                  <a:close/>
                </a:path>
                <a:path w="3494405" h="212089">
                  <a:moveTo>
                    <a:pt x="3493833" y="0"/>
                  </a:moveTo>
                  <a:lnTo>
                    <a:pt x="3387966" y="0"/>
                  </a:lnTo>
                  <a:lnTo>
                    <a:pt x="3387966" y="105867"/>
                  </a:lnTo>
                  <a:lnTo>
                    <a:pt x="3493833" y="105867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134547" y="5708993"/>
              <a:ext cx="3176270" cy="106045"/>
            </a:xfrm>
            <a:custGeom>
              <a:avLst/>
              <a:gdLst/>
              <a:ahLst/>
              <a:cxnLst/>
              <a:rect l="l" t="t" r="r" b="b"/>
              <a:pathLst>
                <a:path w="3176269" h="106045">
                  <a:moveTo>
                    <a:pt x="2435099" y="0"/>
                  </a:moveTo>
                  <a:lnTo>
                    <a:pt x="2752720" y="0"/>
                  </a:lnTo>
                </a:path>
                <a:path w="3176269" h="106045">
                  <a:moveTo>
                    <a:pt x="2858594" y="0"/>
                  </a:moveTo>
                  <a:lnTo>
                    <a:pt x="3176216" y="0"/>
                  </a:lnTo>
                </a:path>
                <a:path w="3176269" h="106045">
                  <a:moveTo>
                    <a:pt x="0" y="105873"/>
                  </a:moveTo>
                  <a:lnTo>
                    <a:pt x="423495" y="105873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981534" y="5761938"/>
              <a:ext cx="529590" cy="106045"/>
            </a:xfrm>
            <a:custGeom>
              <a:avLst/>
              <a:gdLst/>
              <a:ahLst/>
              <a:cxnLst/>
              <a:rect l="l" t="t" r="r" b="b"/>
              <a:pathLst>
                <a:path w="529590" h="106045">
                  <a:moveTo>
                    <a:pt x="10586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67" y="105867"/>
                  </a:lnTo>
                  <a:lnTo>
                    <a:pt x="105867" y="0"/>
                  </a:lnTo>
                  <a:close/>
                </a:path>
                <a:path w="529590" h="106045">
                  <a:moveTo>
                    <a:pt x="317614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317614" y="105867"/>
                  </a:lnTo>
                  <a:lnTo>
                    <a:pt x="317614" y="0"/>
                  </a:lnTo>
                  <a:close/>
                </a:path>
                <a:path w="529590" h="106045">
                  <a:moveTo>
                    <a:pt x="529374" y="0"/>
                  </a:moveTo>
                  <a:lnTo>
                    <a:pt x="423494" y="0"/>
                  </a:lnTo>
                  <a:lnTo>
                    <a:pt x="423494" y="105867"/>
                  </a:lnTo>
                  <a:lnTo>
                    <a:pt x="529374" y="105867"/>
                  </a:lnTo>
                  <a:lnTo>
                    <a:pt x="529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616782" y="5814867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4252016" y="5761938"/>
              <a:ext cx="741680" cy="106045"/>
            </a:xfrm>
            <a:custGeom>
              <a:avLst/>
              <a:gdLst/>
              <a:ahLst/>
              <a:cxnLst/>
              <a:rect l="l" t="t" r="r" b="b"/>
              <a:pathLst>
                <a:path w="741680" h="106045">
                  <a:moveTo>
                    <a:pt x="105879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79" y="105867"/>
                  </a:lnTo>
                  <a:lnTo>
                    <a:pt x="105879" y="0"/>
                  </a:lnTo>
                  <a:close/>
                </a:path>
                <a:path w="741680" h="106045">
                  <a:moveTo>
                    <a:pt x="423494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423494" y="105867"/>
                  </a:lnTo>
                  <a:lnTo>
                    <a:pt x="423494" y="0"/>
                  </a:lnTo>
                  <a:close/>
                </a:path>
                <a:path w="741680" h="106045">
                  <a:moveTo>
                    <a:pt x="741121" y="0"/>
                  </a:moveTo>
                  <a:lnTo>
                    <a:pt x="529374" y="0"/>
                  </a:lnTo>
                  <a:lnTo>
                    <a:pt x="529374" y="105867"/>
                  </a:lnTo>
                  <a:lnTo>
                    <a:pt x="741121" y="105867"/>
                  </a:lnTo>
                  <a:lnTo>
                    <a:pt x="741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134547" y="5814867"/>
              <a:ext cx="3494404" cy="106045"/>
            </a:xfrm>
            <a:custGeom>
              <a:avLst/>
              <a:gdLst/>
              <a:ahLst/>
              <a:cxnLst/>
              <a:rect l="l" t="t" r="r" b="b"/>
              <a:pathLst>
                <a:path w="3494405" h="106045">
                  <a:moveTo>
                    <a:pt x="3070342" y="0"/>
                  </a:moveTo>
                  <a:lnTo>
                    <a:pt x="3493838" y="0"/>
                  </a:lnTo>
                </a:path>
                <a:path w="3494405" h="106045">
                  <a:moveTo>
                    <a:pt x="0" y="105873"/>
                  </a:moveTo>
                  <a:lnTo>
                    <a:pt x="317621" y="105873"/>
                  </a:lnTo>
                </a:path>
                <a:path w="3494405" h="106045">
                  <a:moveTo>
                    <a:pt x="423495" y="105873"/>
                  </a:moveTo>
                  <a:lnTo>
                    <a:pt x="741117" y="105873"/>
                  </a:lnTo>
                </a:path>
                <a:path w="3494405" h="106045">
                  <a:moveTo>
                    <a:pt x="1058738" y="105873"/>
                  </a:moveTo>
                  <a:lnTo>
                    <a:pt x="1376360" y="105873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146149" y="5867805"/>
              <a:ext cx="423545" cy="106045"/>
            </a:xfrm>
            <a:custGeom>
              <a:avLst/>
              <a:gdLst/>
              <a:ahLst/>
              <a:cxnLst/>
              <a:rect l="l" t="t" r="r" b="b"/>
              <a:pathLst>
                <a:path w="423544" h="106045">
                  <a:moveTo>
                    <a:pt x="105867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67" y="105879"/>
                  </a:lnTo>
                  <a:lnTo>
                    <a:pt x="105867" y="0"/>
                  </a:lnTo>
                  <a:close/>
                </a:path>
                <a:path w="423544" h="106045">
                  <a:moveTo>
                    <a:pt x="423494" y="0"/>
                  </a:moveTo>
                  <a:lnTo>
                    <a:pt x="211747" y="0"/>
                  </a:lnTo>
                  <a:lnTo>
                    <a:pt x="211747" y="105879"/>
                  </a:lnTo>
                  <a:lnTo>
                    <a:pt x="423494" y="105879"/>
                  </a:lnTo>
                  <a:lnTo>
                    <a:pt x="423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781394" y="5920741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2134545" y="5973685"/>
              <a:ext cx="1800225" cy="106045"/>
            </a:xfrm>
            <a:custGeom>
              <a:avLst/>
              <a:gdLst/>
              <a:ahLst/>
              <a:cxnLst/>
              <a:rect l="l" t="t" r="r" b="b"/>
              <a:pathLst>
                <a:path w="1800225" h="106045">
                  <a:moveTo>
                    <a:pt x="21174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211747" y="105867"/>
                  </a:lnTo>
                  <a:lnTo>
                    <a:pt x="211747" y="0"/>
                  </a:lnTo>
                  <a:close/>
                </a:path>
                <a:path w="1800225" h="106045">
                  <a:moveTo>
                    <a:pt x="529361" y="0"/>
                  </a:moveTo>
                  <a:lnTo>
                    <a:pt x="423494" y="0"/>
                  </a:lnTo>
                  <a:lnTo>
                    <a:pt x="423494" y="105867"/>
                  </a:lnTo>
                  <a:lnTo>
                    <a:pt x="529361" y="105867"/>
                  </a:lnTo>
                  <a:lnTo>
                    <a:pt x="529361" y="0"/>
                  </a:lnTo>
                  <a:close/>
                </a:path>
                <a:path w="1800225" h="106045">
                  <a:moveTo>
                    <a:pt x="846988" y="0"/>
                  </a:moveTo>
                  <a:lnTo>
                    <a:pt x="741108" y="0"/>
                  </a:lnTo>
                  <a:lnTo>
                    <a:pt x="741108" y="105867"/>
                  </a:lnTo>
                  <a:lnTo>
                    <a:pt x="846988" y="105867"/>
                  </a:lnTo>
                  <a:lnTo>
                    <a:pt x="846988" y="0"/>
                  </a:lnTo>
                  <a:close/>
                </a:path>
                <a:path w="1800225" h="106045">
                  <a:moveTo>
                    <a:pt x="1058735" y="0"/>
                  </a:moveTo>
                  <a:lnTo>
                    <a:pt x="952855" y="0"/>
                  </a:lnTo>
                  <a:lnTo>
                    <a:pt x="952855" y="105867"/>
                  </a:lnTo>
                  <a:lnTo>
                    <a:pt x="1058735" y="105867"/>
                  </a:lnTo>
                  <a:lnTo>
                    <a:pt x="1058735" y="0"/>
                  </a:lnTo>
                  <a:close/>
                </a:path>
                <a:path w="1800225" h="106045">
                  <a:moveTo>
                    <a:pt x="1376362" y="0"/>
                  </a:moveTo>
                  <a:lnTo>
                    <a:pt x="1164602" y="0"/>
                  </a:lnTo>
                  <a:lnTo>
                    <a:pt x="1164602" y="105867"/>
                  </a:lnTo>
                  <a:lnTo>
                    <a:pt x="1376362" y="105867"/>
                  </a:lnTo>
                  <a:lnTo>
                    <a:pt x="1376362" y="0"/>
                  </a:lnTo>
                  <a:close/>
                </a:path>
                <a:path w="1800225" h="106045">
                  <a:moveTo>
                    <a:pt x="1799856" y="0"/>
                  </a:moveTo>
                  <a:lnTo>
                    <a:pt x="1693976" y="0"/>
                  </a:lnTo>
                  <a:lnTo>
                    <a:pt x="1693976" y="105867"/>
                  </a:lnTo>
                  <a:lnTo>
                    <a:pt x="1799856" y="105867"/>
                  </a:lnTo>
                  <a:lnTo>
                    <a:pt x="179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040277" y="6026615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781394" y="5973678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134547" y="6026615"/>
              <a:ext cx="3282315" cy="106045"/>
            </a:xfrm>
            <a:custGeom>
              <a:avLst/>
              <a:gdLst/>
              <a:ahLst/>
              <a:cxnLst/>
              <a:rect l="l" t="t" r="r" b="b"/>
              <a:pathLst>
                <a:path w="3282315" h="106045">
                  <a:moveTo>
                    <a:pt x="2964468" y="0"/>
                  </a:moveTo>
                  <a:lnTo>
                    <a:pt x="3282090" y="0"/>
                  </a:lnTo>
                </a:path>
                <a:path w="3282315" h="106045">
                  <a:moveTo>
                    <a:pt x="0" y="105873"/>
                  </a:moveTo>
                  <a:lnTo>
                    <a:pt x="317621" y="105873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663917" y="6079552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981538" y="6132489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452160" y="6079553"/>
              <a:ext cx="3176270" cy="212090"/>
            </a:xfrm>
            <a:custGeom>
              <a:avLst/>
              <a:gdLst/>
              <a:ahLst/>
              <a:cxnLst/>
              <a:rect l="l" t="t" r="r" b="b"/>
              <a:pathLst>
                <a:path w="3176269" h="212089">
                  <a:moveTo>
                    <a:pt x="105879" y="105879"/>
                  </a:moveTo>
                  <a:lnTo>
                    <a:pt x="0" y="105879"/>
                  </a:lnTo>
                  <a:lnTo>
                    <a:pt x="0" y="211747"/>
                  </a:lnTo>
                  <a:lnTo>
                    <a:pt x="105879" y="211747"/>
                  </a:lnTo>
                  <a:lnTo>
                    <a:pt x="105879" y="105879"/>
                  </a:lnTo>
                  <a:close/>
                </a:path>
                <a:path w="3176269" h="212089">
                  <a:moveTo>
                    <a:pt x="635241" y="105879"/>
                  </a:moveTo>
                  <a:lnTo>
                    <a:pt x="423494" y="105879"/>
                  </a:lnTo>
                  <a:lnTo>
                    <a:pt x="423494" y="211747"/>
                  </a:lnTo>
                  <a:lnTo>
                    <a:pt x="635241" y="211747"/>
                  </a:lnTo>
                  <a:lnTo>
                    <a:pt x="635241" y="105879"/>
                  </a:lnTo>
                  <a:close/>
                </a:path>
                <a:path w="3176269" h="212089">
                  <a:moveTo>
                    <a:pt x="952868" y="105879"/>
                  </a:moveTo>
                  <a:lnTo>
                    <a:pt x="846988" y="105879"/>
                  </a:lnTo>
                  <a:lnTo>
                    <a:pt x="846988" y="211747"/>
                  </a:lnTo>
                  <a:lnTo>
                    <a:pt x="952868" y="211747"/>
                  </a:lnTo>
                  <a:lnTo>
                    <a:pt x="952868" y="105879"/>
                  </a:lnTo>
                  <a:close/>
                </a:path>
                <a:path w="3176269" h="212089">
                  <a:moveTo>
                    <a:pt x="1588109" y="0"/>
                  </a:moveTo>
                  <a:lnTo>
                    <a:pt x="1482242" y="0"/>
                  </a:lnTo>
                  <a:lnTo>
                    <a:pt x="1482242" y="105879"/>
                  </a:lnTo>
                  <a:lnTo>
                    <a:pt x="1376362" y="105879"/>
                  </a:lnTo>
                  <a:lnTo>
                    <a:pt x="1376362" y="211747"/>
                  </a:lnTo>
                  <a:lnTo>
                    <a:pt x="1588109" y="211747"/>
                  </a:lnTo>
                  <a:lnTo>
                    <a:pt x="1588109" y="105879"/>
                  </a:lnTo>
                  <a:lnTo>
                    <a:pt x="1588109" y="0"/>
                  </a:lnTo>
                  <a:close/>
                </a:path>
                <a:path w="3176269" h="212089">
                  <a:moveTo>
                    <a:pt x="1905736" y="105879"/>
                  </a:moveTo>
                  <a:lnTo>
                    <a:pt x="1799856" y="105879"/>
                  </a:lnTo>
                  <a:lnTo>
                    <a:pt x="1799856" y="0"/>
                  </a:lnTo>
                  <a:lnTo>
                    <a:pt x="1693989" y="0"/>
                  </a:lnTo>
                  <a:lnTo>
                    <a:pt x="1693989" y="105879"/>
                  </a:lnTo>
                  <a:lnTo>
                    <a:pt x="1693989" y="211747"/>
                  </a:lnTo>
                  <a:lnTo>
                    <a:pt x="1905736" y="211747"/>
                  </a:lnTo>
                  <a:lnTo>
                    <a:pt x="1905736" y="105879"/>
                  </a:lnTo>
                  <a:close/>
                </a:path>
                <a:path w="3176269" h="212089">
                  <a:moveTo>
                    <a:pt x="2117483" y="0"/>
                  </a:moveTo>
                  <a:lnTo>
                    <a:pt x="2011603" y="0"/>
                  </a:lnTo>
                  <a:lnTo>
                    <a:pt x="2011603" y="105879"/>
                  </a:lnTo>
                  <a:lnTo>
                    <a:pt x="2117483" y="105879"/>
                  </a:lnTo>
                  <a:lnTo>
                    <a:pt x="2117483" y="0"/>
                  </a:lnTo>
                  <a:close/>
                </a:path>
                <a:path w="3176269" h="212089">
                  <a:moveTo>
                    <a:pt x="2435098" y="0"/>
                  </a:moveTo>
                  <a:lnTo>
                    <a:pt x="2223351" y="0"/>
                  </a:lnTo>
                  <a:lnTo>
                    <a:pt x="2223351" y="105879"/>
                  </a:lnTo>
                  <a:lnTo>
                    <a:pt x="2435098" y="105879"/>
                  </a:lnTo>
                  <a:lnTo>
                    <a:pt x="2435098" y="0"/>
                  </a:lnTo>
                  <a:close/>
                </a:path>
                <a:path w="3176269" h="212089">
                  <a:moveTo>
                    <a:pt x="2752725" y="0"/>
                  </a:moveTo>
                  <a:lnTo>
                    <a:pt x="2540978" y="0"/>
                  </a:lnTo>
                  <a:lnTo>
                    <a:pt x="2540978" y="105879"/>
                  </a:lnTo>
                  <a:lnTo>
                    <a:pt x="2752725" y="105879"/>
                  </a:lnTo>
                  <a:lnTo>
                    <a:pt x="2752725" y="0"/>
                  </a:lnTo>
                  <a:close/>
                </a:path>
                <a:path w="3176269" h="212089">
                  <a:moveTo>
                    <a:pt x="3176219" y="0"/>
                  </a:moveTo>
                  <a:lnTo>
                    <a:pt x="3070352" y="0"/>
                  </a:lnTo>
                  <a:lnTo>
                    <a:pt x="3070352" y="105879"/>
                  </a:lnTo>
                  <a:lnTo>
                    <a:pt x="3176219" y="105879"/>
                  </a:lnTo>
                  <a:lnTo>
                    <a:pt x="3176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463772" y="6238363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243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134545" y="6185433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89">
                  <a:moveTo>
                    <a:pt x="10586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67"/>
                  </a:lnTo>
                  <a:close/>
                </a:path>
                <a:path w="3494405" h="212089">
                  <a:moveTo>
                    <a:pt x="317614" y="105867"/>
                  </a:moveTo>
                  <a:lnTo>
                    <a:pt x="211747" y="105867"/>
                  </a:lnTo>
                  <a:lnTo>
                    <a:pt x="211747" y="211747"/>
                  </a:lnTo>
                  <a:lnTo>
                    <a:pt x="317614" y="211747"/>
                  </a:lnTo>
                  <a:lnTo>
                    <a:pt x="317614" y="105867"/>
                  </a:lnTo>
                  <a:close/>
                </a:path>
                <a:path w="3494405" h="212089">
                  <a:moveTo>
                    <a:pt x="529361" y="105867"/>
                  </a:moveTo>
                  <a:lnTo>
                    <a:pt x="423494" y="105867"/>
                  </a:lnTo>
                  <a:lnTo>
                    <a:pt x="423494" y="211747"/>
                  </a:lnTo>
                  <a:lnTo>
                    <a:pt x="529361" y="211747"/>
                  </a:lnTo>
                  <a:lnTo>
                    <a:pt x="529361" y="105867"/>
                  </a:lnTo>
                  <a:close/>
                </a:path>
                <a:path w="3494405" h="212089">
                  <a:moveTo>
                    <a:pt x="741108" y="105867"/>
                  </a:moveTo>
                  <a:lnTo>
                    <a:pt x="635241" y="105867"/>
                  </a:lnTo>
                  <a:lnTo>
                    <a:pt x="635241" y="211747"/>
                  </a:lnTo>
                  <a:lnTo>
                    <a:pt x="741108" y="211747"/>
                  </a:lnTo>
                  <a:lnTo>
                    <a:pt x="741108" y="105867"/>
                  </a:lnTo>
                  <a:close/>
                </a:path>
                <a:path w="3494405" h="212089">
                  <a:moveTo>
                    <a:pt x="1058735" y="105867"/>
                  </a:moveTo>
                  <a:lnTo>
                    <a:pt x="846988" y="105867"/>
                  </a:lnTo>
                  <a:lnTo>
                    <a:pt x="846988" y="211747"/>
                  </a:lnTo>
                  <a:lnTo>
                    <a:pt x="1058735" y="211747"/>
                  </a:lnTo>
                  <a:lnTo>
                    <a:pt x="1058735" y="105867"/>
                  </a:lnTo>
                  <a:close/>
                </a:path>
                <a:path w="3494405" h="212089">
                  <a:moveTo>
                    <a:pt x="3282086" y="0"/>
                  </a:moveTo>
                  <a:lnTo>
                    <a:pt x="3070339" y="0"/>
                  </a:lnTo>
                  <a:lnTo>
                    <a:pt x="3070339" y="105867"/>
                  </a:lnTo>
                  <a:lnTo>
                    <a:pt x="3282086" y="105867"/>
                  </a:lnTo>
                  <a:lnTo>
                    <a:pt x="3282086" y="0"/>
                  </a:lnTo>
                  <a:close/>
                </a:path>
                <a:path w="3494405" h="212089">
                  <a:moveTo>
                    <a:pt x="3493833" y="0"/>
                  </a:moveTo>
                  <a:lnTo>
                    <a:pt x="3387966" y="0"/>
                  </a:lnTo>
                  <a:lnTo>
                    <a:pt x="3387966" y="105867"/>
                  </a:lnTo>
                  <a:lnTo>
                    <a:pt x="3493833" y="105867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3510908" y="634423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2240413" y="6291300"/>
              <a:ext cx="3282315" cy="212090"/>
            </a:xfrm>
            <a:custGeom>
              <a:avLst/>
              <a:gdLst/>
              <a:ahLst/>
              <a:cxnLst/>
              <a:rect l="l" t="t" r="r" b="b"/>
              <a:pathLst>
                <a:path w="3282315" h="212090">
                  <a:moveTo>
                    <a:pt x="105879" y="105879"/>
                  </a:moveTo>
                  <a:lnTo>
                    <a:pt x="0" y="105879"/>
                  </a:lnTo>
                  <a:lnTo>
                    <a:pt x="0" y="211759"/>
                  </a:lnTo>
                  <a:lnTo>
                    <a:pt x="105879" y="211759"/>
                  </a:lnTo>
                  <a:lnTo>
                    <a:pt x="105879" y="105879"/>
                  </a:lnTo>
                  <a:close/>
                </a:path>
                <a:path w="3282315" h="212090">
                  <a:moveTo>
                    <a:pt x="423494" y="105879"/>
                  </a:moveTo>
                  <a:lnTo>
                    <a:pt x="317627" y="105879"/>
                  </a:lnTo>
                  <a:lnTo>
                    <a:pt x="317627" y="211759"/>
                  </a:lnTo>
                  <a:lnTo>
                    <a:pt x="423494" y="211759"/>
                  </a:lnTo>
                  <a:lnTo>
                    <a:pt x="423494" y="105879"/>
                  </a:lnTo>
                  <a:close/>
                </a:path>
                <a:path w="3282315" h="212090">
                  <a:moveTo>
                    <a:pt x="741121" y="105879"/>
                  </a:moveTo>
                  <a:lnTo>
                    <a:pt x="635241" y="105879"/>
                  </a:lnTo>
                  <a:lnTo>
                    <a:pt x="635241" y="211759"/>
                  </a:lnTo>
                  <a:lnTo>
                    <a:pt x="741121" y="211759"/>
                  </a:lnTo>
                  <a:lnTo>
                    <a:pt x="741121" y="105879"/>
                  </a:lnTo>
                  <a:close/>
                </a:path>
                <a:path w="3282315" h="212090">
                  <a:moveTo>
                    <a:pt x="1058735" y="105879"/>
                  </a:moveTo>
                  <a:lnTo>
                    <a:pt x="846988" y="105879"/>
                  </a:lnTo>
                  <a:lnTo>
                    <a:pt x="846988" y="211759"/>
                  </a:lnTo>
                  <a:lnTo>
                    <a:pt x="1058735" y="211759"/>
                  </a:lnTo>
                  <a:lnTo>
                    <a:pt x="1058735" y="105879"/>
                  </a:lnTo>
                  <a:close/>
                </a:path>
                <a:path w="3282315" h="212090">
                  <a:moveTo>
                    <a:pt x="1270495" y="105879"/>
                  </a:moveTo>
                  <a:lnTo>
                    <a:pt x="1164615" y="105879"/>
                  </a:lnTo>
                  <a:lnTo>
                    <a:pt x="1164615" y="211759"/>
                  </a:lnTo>
                  <a:lnTo>
                    <a:pt x="1270495" y="211759"/>
                  </a:lnTo>
                  <a:lnTo>
                    <a:pt x="1270495" y="105879"/>
                  </a:lnTo>
                  <a:close/>
                </a:path>
                <a:path w="3282315" h="212090">
                  <a:moveTo>
                    <a:pt x="1482242" y="105879"/>
                  </a:moveTo>
                  <a:lnTo>
                    <a:pt x="1376362" y="105879"/>
                  </a:lnTo>
                  <a:lnTo>
                    <a:pt x="1376362" y="211759"/>
                  </a:lnTo>
                  <a:lnTo>
                    <a:pt x="1482242" y="211759"/>
                  </a:lnTo>
                  <a:lnTo>
                    <a:pt x="1482242" y="105879"/>
                  </a:lnTo>
                  <a:close/>
                </a:path>
                <a:path w="3282315" h="212090">
                  <a:moveTo>
                    <a:pt x="1799856" y="0"/>
                  </a:moveTo>
                  <a:lnTo>
                    <a:pt x="1693989" y="0"/>
                  </a:lnTo>
                  <a:lnTo>
                    <a:pt x="1693989" y="105879"/>
                  </a:lnTo>
                  <a:lnTo>
                    <a:pt x="1799856" y="105879"/>
                  </a:lnTo>
                  <a:lnTo>
                    <a:pt x="1799856" y="0"/>
                  </a:lnTo>
                  <a:close/>
                </a:path>
                <a:path w="3282315" h="212090">
                  <a:moveTo>
                    <a:pt x="2117483" y="0"/>
                  </a:moveTo>
                  <a:lnTo>
                    <a:pt x="2011603" y="0"/>
                  </a:lnTo>
                  <a:lnTo>
                    <a:pt x="2011603" y="105879"/>
                  </a:lnTo>
                  <a:lnTo>
                    <a:pt x="2117483" y="105879"/>
                  </a:lnTo>
                  <a:lnTo>
                    <a:pt x="2117483" y="0"/>
                  </a:lnTo>
                  <a:close/>
                </a:path>
                <a:path w="3282315" h="212090">
                  <a:moveTo>
                    <a:pt x="2329230" y="0"/>
                  </a:moveTo>
                  <a:lnTo>
                    <a:pt x="2223351" y="0"/>
                  </a:lnTo>
                  <a:lnTo>
                    <a:pt x="2223351" y="105879"/>
                  </a:lnTo>
                  <a:lnTo>
                    <a:pt x="2329230" y="105879"/>
                  </a:lnTo>
                  <a:lnTo>
                    <a:pt x="2329230" y="0"/>
                  </a:lnTo>
                  <a:close/>
                </a:path>
                <a:path w="3282315" h="212090">
                  <a:moveTo>
                    <a:pt x="2964472" y="0"/>
                  </a:moveTo>
                  <a:lnTo>
                    <a:pt x="2752725" y="0"/>
                  </a:lnTo>
                  <a:lnTo>
                    <a:pt x="2752725" y="105879"/>
                  </a:lnTo>
                  <a:lnTo>
                    <a:pt x="2964472" y="105879"/>
                  </a:lnTo>
                  <a:lnTo>
                    <a:pt x="2964472" y="0"/>
                  </a:lnTo>
                  <a:close/>
                </a:path>
                <a:path w="3282315" h="212090">
                  <a:moveTo>
                    <a:pt x="3282099" y="0"/>
                  </a:moveTo>
                  <a:lnTo>
                    <a:pt x="3070339" y="0"/>
                  </a:lnTo>
                  <a:lnTo>
                    <a:pt x="3070339" y="105879"/>
                  </a:lnTo>
                  <a:lnTo>
                    <a:pt x="3282099" y="105879"/>
                  </a:lnTo>
                  <a:lnTo>
                    <a:pt x="3282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3828529" y="6450110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252016" y="6397180"/>
              <a:ext cx="423545" cy="106045"/>
            </a:xfrm>
            <a:custGeom>
              <a:avLst/>
              <a:gdLst/>
              <a:ahLst/>
              <a:cxnLst/>
              <a:rect l="l" t="t" r="r" b="b"/>
              <a:pathLst>
                <a:path w="423544" h="106045">
                  <a:moveTo>
                    <a:pt x="105879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79" y="105879"/>
                  </a:lnTo>
                  <a:lnTo>
                    <a:pt x="105879" y="0"/>
                  </a:lnTo>
                  <a:close/>
                </a:path>
                <a:path w="423544" h="106045">
                  <a:moveTo>
                    <a:pt x="423494" y="0"/>
                  </a:moveTo>
                  <a:lnTo>
                    <a:pt x="317627" y="0"/>
                  </a:lnTo>
                  <a:lnTo>
                    <a:pt x="317627" y="105879"/>
                  </a:lnTo>
                  <a:lnTo>
                    <a:pt x="423494" y="105879"/>
                  </a:lnTo>
                  <a:lnTo>
                    <a:pt x="423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2240421" y="6450110"/>
              <a:ext cx="3176270" cy="106045"/>
            </a:xfrm>
            <a:custGeom>
              <a:avLst/>
              <a:gdLst/>
              <a:ahLst/>
              <a:cxnLst/>
              <a:rect l="l" t="t" r="r" b="b"/>
              <a:pathLst>
                <a:path w="3176269" h="106045">
                  <a:moveTo>
                    <a:pt x="2646846" y="0"/>
                  </a:moveTo>
                  <a:lnTo>
                    <a:pt x="3176216" y="0"/>
                  </a:lnTo>
                </a:path>
                <a:path w="3176269" h="106045">
                  <a:moveTo>
                    <a:pt x="0" y="105873"/>
                  </a:moveTo>
                  <a:lnTo>
                    <a:pt x="317621" y="105873"/>
                  </a:lnTo>
                </a:path>
                <a:path w="3176269" h="106045">
                  <a:moveTo>
                    <a:pt x="529369" y="105873"/>
                  </a:moveTo>
                  <a:lnTo>
                    <a:pt x="952864" y="105873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3299148" y="6503060"/>
              <a:ext cx="635635" cy="106045"/>
            </a:xfrm>
            <a:custGeom>
              <a:avLst/>
              <a:gdLst/>
              <a:ahLst/>
              <a:cxnLst/>
              <a:rect l="l" t="t" r="r" b="b"/>
              <a:pathLst>
                <a:path w="635634" h="106045">
                  <a:moveTo>
                    <a:pt x="211759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211759" y="105867"/>
                  </a:lnTo>
                  <a:lnTo>
                    <a:pt x="211759" y="0"/>
                  </a:lnTo>
                  <a:close/>
                </a:path>
                <a:path w="635634" h="106045">
                  <a:moveTo>
                    <a:pt x="635254" y="0"/>
                  </a:moveTo>
                  <a:lnTo>
                    <a:pt x="529374" y="0"/>
                  </a:lnTo>
                  <a:lnTo>
                    <a:pt x="529374" y="105867"/>
                  </a:lnTo>
                  <a:lnTo>
                    <a:pt x="635254" y="105867"/>
                  </a:lnTo>
                  <a:lnTo>
                    <a:pt x="635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252025" y="655598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781394" y="6503048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993142" y="655598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5416638" y="6503048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2134547" y="6661858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5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2875664" y="6608921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5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3087412" y="666185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2134545" y="6608927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90">
                  <a:moveTo>
                    <a:pt x="105867" y="105879"/>
                  </a:moveTo>
                  <a:lnTo>
                    <a:pt x="0" y="105879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79"/>
                  </a:lnTo>
                  <a:close/>
                </a:path>
                <a:path w="3494405" h="212090">
                  <a:moveTo>
                    <a:pt x="1693976" y="0"/>
                  </a:moveTo>
                  <a:lnTo>
                    <a:pt x="1482229" y="0"/>
                  </a:lnTo>
                  <a:lnTo>
                    <a:pt x="1482229" y="105879"/>
                  </a:lnTo>
                  <a:lnTo>
                    <a:pt x="1693976" y="105879"/>
                  </a:lnTo>
                  <a:lnTo>
                    <a:pt x="1693976" y="0"/>
                  </a:lnTo>
                  <a:close/>
                </a:path>
                <a:path w="3494405" h="212090">
                  <a:moveTo>
                    <a:pt x="2011603" y="0"/>
                  </a:moveTo>
                  <a:lnTo>
                    <a:pt x="1905723" y="0"/>
                  </a:lnTo>
                  <a:lnTo>
                    <a:pt x="1905723" y="105879"/>
                  </a:lnTo>
                  <a:lnTo>
                    <a:pt x="2011603" y="105879"/>
                  </a:lnTo>
                  <a:lnTo>
                    <a:pt x="2011603" y="0"/>
                  </a:lnTo>
                  <a:close/>
                </a:path>
                <a:path w="3494405" h="212090">
                  <a:moveTo>
                    <a:pt x="2329218" y="0"/>
                  </a:moveTo>
                  <a:lnTo>
                    <a:pt x="2223351" y="0"/>
                  </a:lnTo>
                  <a:lnTo>
                    <a:pt x="2223351" y="105879"/>
                  </a:lnTo>
                  <a:lnTo>
                    <a:pt x="2329218" y="105879"/>
                  </a:lnTo>
                  <a:lnTo>
                    <a:pt x="2329218" y="0"/>
                  </a:lnTo>
                  <a:close/>
                </a:path>
                <a:path w="3494405" h="212090">
                  <a:moveTo>
                    <a:pt x="2540965" y="0"/>
                  </a:moveTo>
                  <a:lnTo>
                    <a:pt x="2435098" y="0"/>
                  </a:lnTo>
                  <a:lnTo>
                    <a:pt x="2435098" y="105879"/>
                  </a:lnTo>
                  <a:lnTo>
                    <a:pt x="2540965" y="105879"/>
                  </a:lnTo>
                  <a:lnTo>
                    <a:pt x="2540965" y="0"/>
                  </a:lnTo>
                  <a:close/>
                </a:path>
                <a:path w="3494405" h="212090">
                  <a:moveTo>
                    <a:pt x="2964459" y="0"/>
                  </a:moveTo>
                  <a:lnTo>
                    <a:pt x="2752712" y="0"/>
                  </a:lnTo>
                  <a:lnTo>
                    <a:pt x="2752712" y="105879"/>
                  </a:lnTo>
                  <a:lnTo>
                    <a:pt x="2964459" y="105879"/>
                  </a:lnTo>
                  <a:lnTo>
                    <a:pt x="2964459" y="0"/>
                  </a:lnTo>
                  <a:close/>
                </a:path>
                <a:path w="3494405" h="212090">
                  <a:moveTo>
                    <a:pt x="3493833" y="0"/>
                  </a:moveTo>
                  <a:lnTo>
                    <a:pt x="3387966" y="0"/>
                  </a:lnTo>
                  <a:lnTo>
                    <a:pt x="3387966" y="105879"/>
                  </a:lnTo>
                  <a:lnTo>
                    <a:pt x="3493833" y="105879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2346295" y="6767732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90" h="0">
                  <a:moveTo>
                    <a:pt x="0" y="0"/>
                  </a:moveTo>
                  <a:lnTo>
                    <a:pt x="529369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2981534" y="6714807"/>
              <a:ext cx="318135" cy="106045"/>
            </a:xfrm>
            <a:custGeom>
              <a:avLst/>
              <a:gdLst/>
              <a:ahLst/>
              <a:cxnLst/>
              <a:rect l="l" t="t" r="r" b="b"/>
              <a:pathLst>
                <a:path w="318134" h="106045">
                  <a:moveTo>
                    <a:pt x="10586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67" y="105867"/>
                  </a:lnTo>
                  <a:lnTo>
                    <a:pt x="105867" y="0"/>
                  </a:lnTo>
                  <a:close/>
                </a:path>
                <a:path w="318134" h="106045">
                  <a:moveTo>
                    <a:pt x="317614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317614" y="105867"/>
                  </a:lnTo>
                  <a:lnTo>
                    <a:pt x="317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3616782" y="6767732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4" h="0">
                  <a:moveTo>
                    <a:pt x="0" y="0"/>
                  </a:moveTo>
                  <a:lnTo>
                    <a:pt x="317621" y="0"/>
                  </a:lnTo>
                </a:path>
                <a:path w="953134" h="0">
                  <a:moveTo>
                    <a:pt x="635243" y="0"/>
                  </a:moveTo>
                  <a:lnTo>
                    <a:pt x="952864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4675520" y="6714795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5099016" y="6767732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2134545" y="6820674"/>
              <a:ext cx="3282315" cy="212090"/>
            </a:xfrm>
            <a:custGeom>
              <a:avLst/>
              <a:gdLst/>
              <a:ahLst/>
              <a:cxnLst/>
              <a:rect l="l" t="t" r="r" b="b"/>
              <a:pathLst>
                <a:path w="3282315" h="212090">
                  <a:moveTo>
                    <a:pt x="105867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79"/>
                  </a:lnTo>
                  <a:lnTo>
                    <a:pt x="105867" y="0"/>
                  </a:lnTo>
                  <a:close/>
                </a:path>
                <a:path w="3282315" h="212090">
                  <a:moveTo>
                    <a:pt x="317614" y="0"/>
                  </a:moveTo>
                  <a:lnTo>
                    <a:pt x="211747" y="0"/>
                  </a:lnTo>
                  <a:lnTo>
                    <a:pt x="211747" y="105879"/>
                  </a:lnTo>
                  <a:lnTo>
                    <a:pt x="317614" y="105879"/>
                  </a:lnTo>
                  <a:lnTo>
                    <a:pt x="317614" y="0"/>
                  </a:lnTo>
                  <a:close/>
                </a:path>
                <a:path w="3282315" h="212090">
                  <a:moveTo>
                    <a:pt x="635241" y="0"/>
                  </a:moveTo>
                  <a:lnTo>
                    <a:pt x="423494" y="0"/>
                  </a:lnTo>
                  <a:lnTo>
                    <a:pt x="423494" y="105879"/>
                  </a:lnTo>
                  <a:lnTo>
                    <a:pt x="635241" y="105879"/>
                  </a:lnTo>
                  <a:lnTo>
                    <a:pt x="635241" y="0"/>
                  </a:lnTo>
                  <a:close/>
                </a:path>
                <a:path w="3282315" h="212090">
                  <a:moveTo>
                    <a:pt x="952855" y="0"/>
                  </a:moveTo>
                  <a:lnTo>
                    <a:pt x="846988" y="0"/>
                  </a:lnTo>
                  <a:lnTo>
                    <a:pt x="846988" y="105879"/>
                  </a:lnTo>
                  <a:lnTo>
                    <a:pt x="952855" y="105879"/>
                  </a:lnTo>
                  <a:lnTo>
                    <a:pt x="952855" y="0"/>
                  </a:lnTo>
                  <a:close/>
                </a:path>
                <a:path w="3282315" h="212090">
                  <a:moveTo>
                    <a:pt x="1376362" y="0"/>
                  </a:moveTo>
                  <a:lnTo>
                    <a:pt x="1164602" y="0"/>
                  </a:lnTo>
                  <a:lnTo>
                    <a:pt x="1164602" y="105879"/>
                  </a:lnTo>
                  <a:lnTo>
                    <a:pt x="1376362" y="105879"/>
                  </a:lnTo>
                  <a:lnTo>
                    <a:pt x="1376362" y="0"/>
                  </a:lnTo>
                  <a:close/>
                </a:path>
                <a:path w="3282315" h="212090">
                  <a:moveTo>
                    <a:pt x="1693976" y="0"/>
                  </a:moveTo>
                  <a:lnTo>
                    <a:pt x="1588109" y="0"/>
                  </a:lnTo>
                  <a:lnTo>
                    <a:pt x="1588109" y="105879"/>
                  </a:lnTo>
                  <a:lnTo>
                    <a:pt x="1693976" y="105879"/>
                  </a:lnTo>
                  <a:lnTo>
                    <a:pt x="1693976" y="0"/>
                  </a:lnTo>
                  <a:close/>
                </a:path>
                <a:path w="3282315" h="212090">
                  <a:moveTo>
                    <a:pt x="2011603" y="0"/>
                  </a:moveTo>
                  <a:lnTo>
                    <a:pt x="1905723" y="0"/>
                  </a:lnTo>
                  <a:lnTo>
                    <a:pt x="1905723" y="105879"/>
                  </a:lnTo>
                  <a:lnTo>
                    <a:pt x="2011603" y="105879"/>
                  </a:lnTo>
                  <a:lnTo>
                    <a:pt x="2011603" y="0"/>
                  </a:lnTo>
                  <a:close/>
                </a:path>
                <a:path w="3282315" h="212090">
                  <a:moveTo>
                    <a:pt x="2329218" y="0"/>
                  </a:moveTo>
                  <a:lnTo>
                    <a:pt x="2223351" y="0"/>
                  </a:lnTo>
                  <a:lnTo>
                    <a:pt x="2223351" y="105879"/>
                  </a:lnTo>
                  <a:lnTo>
                    <a:pt x="2329218" y="105879"/>
                  </a:lnTo>
                  <a:lnTo>
                    <a:pt x="2329218" y="0"/>
                  </a:lnTo>
                  <a:close/>
                </a:path>
                <a:path w="3282315" h="212090">
                  <a:moveTo>
                    <a:pt x="2540965" y="0"/>
                  </a:moveTo>
                  <a:lnTo>
                    <a:pt x="2435098" y="0"/>
                  </a:lnTo>
                  <a:lnTo>
                    <a:pt x="2435098" y="105879"/>
                  </a:lnTo>
                  <a:lnTo>
                    <a:pt x="2540965" y="105879"/>
                  </a:lnTo>
                  <a:lnTo>
                    <a:pt x="2540965" y="0"/>
                  </a:lnTo>
                  <a:close/>
                </a:path>
                <a:path w="3282315" h="212090">
                  <a:moveTo>
                    <a:pt x="2858592" y="0"/>
                  </a:moveTo>
                  <a:lnTo>
                    <a:pt x="2646845" y="0"/>
                  </a:lnTo>
                  <a:lnTo>
                    <a:pt x="2646845" y="105879"/>
                  </a:lnTo>
                  <a:lnTo>
                    <a:pt x="2858592" y="105879"/>
                  </a:lnTo>
                  <a:lnTo>
                    <a:pt x="2858592" y="0"/>
                  </a:lnTo>
                  <a:close/>
                </a:path>
                <a:path w="3282315" h="212090">
                  <a:moveTo>
                    <a:pt x="3282086" y="0"/>
                  </a:moveTo>
                  <a:lnTo>
                    <a:pt x="3070339" y="0"/>
                  </a:lnTo>
                  <a:lnTo>
                    <a:pt x="3070339" y="105879"/>
                  </a:lnTo>
                  <a:lnTo>
                    <a:pt x="3282086" y="105879"/>
                  </a:lnTo>
                  <a:lnTo>
                    <a:pt x="32820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2769790" y="6979480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317621" y="0"/>
                  </a:lnTo>
                </a:path>
                <a:path w="741680" h="0">
                  <a:moveTo>
                    <a:pt x="423495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3616775" y="6926554"/>
              <a:ext cx="423545" cy="106045"/>
            </a:xfrm>
            <a:custGeom>
              <a:avLst/>
              <a:gdLst/>
              <a:ahLst/>
              <a:cxnLst/>
              <a:rect l="l" t="t" r="r" b="b"/>
              <a:pathLst>
                <a:path w="423544" h="106045">
                  <a:moveTo>
                    <a:pt x="21174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211747" y="105867"/>
                  </a:lnTo>
                  <a:lnTo>
                    <a:pt x="211747" y="0"/>
                  </a:lnTo>
                  <a:close/>
                </a:path>
                <a:path w="423544" h="106045">
                  <a:moveTo>
                    <a:pt x="423494" y="0"/>
                  </a:moveTo>
                  <a:lnTo>
                    <a:pt x="317627" y="0"/>
                  </a:lnTo>
                  <a:lnTo>
                    <a:pt x="317627" y="105867"/>
                  </a:lnTo>
                  <a:lnTo>
                    <a:pt x="423494" y="105867"/>
                  </a:lnTo>
                  <a:lnTo>
                    <a:pt x="423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4463772" y="6979480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416638" y="6926543"/>
              <a:ext cx="212090" cy="106045"/>
            </a:xfrm>
            <a:custGeom>
              <a:avLst/>
              <a:gdLst/>
              <a:ahLst/>
              <a:cxnLst/>
              <a:rect l="l" t="t" r="r" b="b"/>
              <a:pathLst>
                <a:path w="212090" h="106045">
                  <a:moveTo>
                    <a:pt x="0" y="0"/>
                  </a:moveTo>
                  <a:lnTo>
                    <a:pt x="211747" y="0"/>
                  </a:lnTo>
                  <a:lnTo>
                    <a:pt x="211747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2981538" y="708535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3405028" y="7032421"/>
              <a:ext cx="529590" cy="106045"/>
            </a:xfrm>
            <a:custGeom>
              <a:avLst/>
              <a:gdLst/>
              <a:ahLst/>
              <a:cxnLst/>
              <a:rect l="l" t="t" r="r" b="b"/>
              <a:pathLst>
                <a:path w="529590" h="106045">
                  <a:moveTo>
                    <a:pt x="105879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79" y="105879"/>
                  </a:lnTo>
                  <a:lnTo>
                    <a:pt x="105879" y="0"/>
                  </a:lnTo>
                  <a:close/>
                </a:path>
                <a:path w="529590" h="106045">
                  <a:moveTo>
                    <a:pt x="529374" y="0"/>
                  </a:moveTo>
                  <a:lnTo>
                    <a:pt x="423494" y="0"/>
                  </a:lnTo>
                  <a:lnTo>
                    <a:pt x="423494" y="105879"/>
                  </a:lnTo>
                  <a:lnTo>
                    <a:pt x="529374" y="105879"/>
                  </a:lnTo>
                  <a:lnTo>
                    <a:pt x="529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4040277" y="7085354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099005" y="7032421"/>
              <a:ext cx="529590" cy="106045"/>
            </a:xfrm>
            <a:custGeom>
              <a:avLst/>
              <a:gdLst/>
              <a:ahLst/>
              <a:cxnLst/>
              <a:rect l="l" t="t" r="r" b="b"/>
              <a:pathLst>
                <a:path w="529590" h="106045">
                  <a:moveTo>
                    <a:pt x="105879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79" y="105879"/>
                  </a:lnTo>
                  <a:lnTo>
                    <a:pt x="105879" y="0"/>
                  </a:lnTo>
                  <a:close/>
                </a:path>
                <a:path w="529590" h="106045">
                  <a:moveTo>
                    <a:pt x="317627" y="0"/>
                  </a:moveTo>
                  <a:lnTo>
                    <a:pt x="211747" y="0"/>
                  </a:lnTo>
                  <a:lnTo>
                    <a:pt x="211747" y="105879"/>
                  </a:lnTo>
                  <a:lnTo>
                    <a:pt x="317627" y="105879"/>
                  </a:lnTo>
                  <a:lnTo>
                    <a:pt x="317627" y="0"/>
                  </a:lnTo>
                  <a:close/>
                </a:path>
                <a:path w="529590" h="106045">
                  <a:moveTo>
                    <a:pt x="529374" y="0"/>
                  </a:moveTo>
                  <a:lnTo>
                    <a:pt x="423506" y="0"/>
                  </a:lnTo>
                  <a:lnTo>
                    <a:pt x="423506" y="105879"/>
                  </a:lnTo>
                  <a:lnTo>
                    <a:pt x="529374" y="105879"/>
                  </a:lnTo>
                  <a:lnTo>
                    <a:pt x="529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2134547" y="7191228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3193286" y="7138291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3616782" y="719122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134545" y="7138301"/>
              <a:ext cx="3388360" cy="212090"/>
            </a:xfrm>
            <a:custGeom>
              <a:avLst/>
              <a:gdLst/>
              <a:ahLst/>
              <a:cxnLst/>
              <a:rect l="l" t="t" r="r" b="b"/>
              <a:pathLst>
                <a:path w="3388359" h="212090">
                  <a:moveTo>
                    <a:pt x="10586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67"/>
                  </a:lnTo>
                  <a:close/>
                </a:path>
                <a:path w="3388359" h="212090">
                  <a:moveTo>
                    <a:pt x="741108" y="105867"/>
                  </a:moveTo>
                  <a:lnTo>
                    <a:pt x="635241" y="105867"/>
                  </a:lnTo>
                  <a:lnTo>
                    <a:pt x="635241" y="211747"/>
                  </a:lnTo>
                  <a:lnTo>
                    <a:pt x="741108" y="211747"/>
                  </a:lnTo>
                  <a:lnTo>
                    <a:pt x="741108" y="105867"/>
                  </a:lnTo>
                  <a:close/>
                </a:path>
                <a:path w="3388359" h="212090">
                  <a:moveTo>
                    <a:pt x="952855" y="105867"/>
                  </a:moveTo>
                  <a:lnTo>
                    <a:pt x="846988" y="105867"/>
                  </a:lnTo>
                  <a:lnTo>
                    <a:pt x="846988" y="211747"/>
                  </a:lnTo>
                  <a:lnTo>
                    <a:pt x="952855" y="211747"/>
                  </a:lnTo>
                  <a:lnTo>
                    <a:pt x="952855" y="105867"/>
                  </a:lnTo>
                  <a:close/>
                </a:path>
                <a:path w="3388359" h="212090">
                  <a:moveTo>
                    <a:pt x="1376362" y="105867"/>
                  </a:moveTo>
                  <a:lnTo>
                    <a:pt x="1164602" y="105867"/>
                  </a:lnTo>
                  <a:lnTo>
                    <a:pt x="1164602" y="211747"/>
                  </a:lnTo>
                  <a:lnTo>
                    <a:pt x="1376362" y="211747"/>
                  </a:lnTo>
                  <a:lnTo>
                    <a:pt x="1376362" y="105867"/>
                  </a:lnTo>
                  <a:close/>
                </a:path>
                <a:path w="3388359" h="212090">
                  <a:moveTo>
                    <a:pt x="1693976" y="105867"/>
                  </a:moveTo>
                  <a:lnTo>
                    <a:pt x="1588109" y="105867"/>
                  </a:lnTo>
                  <a:lnTo>
                    <a:pt x="1588109" y="211747"/>
                  </a:lnTo>
                  <a:lnTo>
                    <a:pt x="1693976" y="211747"/>
                  </a:lnTo>
                  <a:lnTo>
                    <a:pt x="1693976" y="105867"/>
                  </a:lnTo>
                  <a:close/>
                </a:path>
                <a:path w="3388359" h="212090">
                  <a:moveTo>
                    <a:pt x="2011603" y="0"/>
                  </a:moveTo>
                  <a:lnTo>
                    <a:pt x="1905723" y="0"/>
                  </a:lnTo>
                  <a:lnTo>
                    <a:pt x="1905723" y="105867"/>
                  </a:lnTo>
                  <a:lnTo>
                    <a:pt x="2011603" y="105867"/>
                  </a:lnTo>
                  <a:lnTo>
                    <a:pt x="2011603" y="0"/>
                  </a:lnTo>
                  <a:close/>
                </a:path>
                <a:path w="3388359" h="212090">
                  <a:moveTo>
                    <a:pt x="2117471" y="105867"/>
                  </a:moveTo>
                  <a:lnTo>
                    <a:pt x="2011603" y="105867"/>
                  </a:lnTo>
                  <a:lnTo>
                    <a:pt x="2011603" y="211747"/>
                  </a:lnTo>
                  <a:lnTo>
                    <a:pt x="2117471" y="211747"/>
                  </a:lnTo>
                  <a:lnTo>
                    <a:pt x="2117471" y="105867"/>
                  </a:lnTo>
                  <a:close/>
                </a:path>
                <a:path w="3388359" h="212090">
                  <a:moveTo>
                    <a:pt x="2329218" y="0"/>
                  </a:moveTo>
                  <a:lnTo>
                    <a:pt x="2223351" y="0"/>
                  </a:lnTo>
                  <a:lnTo>
                    <a:pt x="2223351" y="105867"/>
                  </a:lnTo>
                  <a:lnTo>
                    <a:pt x="2329218" y="105867"/>
                  </a:lnTo>
                  <a:lnTo>
                    <a:pt x="2329218" y="0"/>
                  </a:lnTo>
                  <a:close/>
                </a:path>
                <a:path w="3388359" h="212090">
                  <a:moveTo>
                    <a:pt x="2646845" y="0"/>
                  </a:moveTo>
                  <a:lnTo>
                    <a:pt x="2435098" y="0"/>
                  </a:lnTo>
                  <a:lnTo>
                    <a:pt x="2435098" y="105867"/>
                  </a:lnTo>
                  <a:lnTo>
                    <a:pt x="2646845" y="105867"/>
                  </a:lnTo>
                  <a:lnTo>
                    <a:pt x="2646845" y="0"/>
                  </a:lnTo>
                  <a:close/>
                </a:path>
                <a:path w="3388359" h="212090">
                  <a:moveTo>
                    <a:pt x="2858592" y="0"/>
                  </a:moveTo>
                  <a:lnTo>
                    <a:pt x="2752712" y="0"/>
                  </a:lnTo>
                  <a:lnTo>
                    <a:pt x="2752712" y="105867"/>
                  </a:lnTo>
                  <a:lnTo>
                    <a:pt x="2858592" y="105867"/>
                  </a:lnTo>
                  <a:lnTo>
                    <a:pt x="2858592" y="0"/>
                  </a:lnTo>
                  <a:close/>
                </a:path>
                <a:path w="3388359" h="212090">
                  <a:moveTo>
                    <a:pt x="3070339" y="0"/>
                  </a:moveTo>
                  <a:lnTo>
                    <a:pt x="2964459" y="0"/>
                  </a:lnTo>
                  <a:lnTo>
                    <a:pt x="2964459" y="105867"/>
                  </a:lnTo>
                  <a:lnTo>
                    <a:pt x="3070339" y="105867"/>
                  </a:lnTo>
                  <a:lnTo>
                    <a:pt x="3070339" y="0"/>
                  </a:lnTo>
                  <a:close/>
                </a:path>
                <a:path w="3388359" h="212090">
                  <a:moveTo>
                    <a:pt x="3387966" y="0"/>
                  </a:moveTo>
                  <a:lnTo>
                    <a:pt x="3176206" y="0"/>
                  </a:lnTo>
                  <a:lnTo>
                    <a:pt x="3176206" y="105867"/>
                  </a:lnTo>
                  <a:lnTo>
                    <a:pt x="3387966" y="105867"/>
                  </a:lnTo>
                  <a:lnTo>
                    <a:pt x="3387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4357899" y="7297101"/>
              <a:ext cx="1059180" cy="0"/>
            </a:xfrm>
            <a:custGeom>
              <a:avLst/>
              <a:gdLst/>
              <a:ahLst/>
              <a:cxnLst/>
              <a:rect l="l" t="t" r="r" b="b"/>
              <a:pathLst>
                <a:path w="1059180" h="0">
                  <a:moveTo>
                    <a:pt x="0" y="0"/>
                  </a:moveTo>
                  <a:lnTo>
                    <a:pt x="423495" y="0"/>
                  </a:lnTo>
                </a:path>
                <a:path w="1059180" h="0">
                  <a:moveTo>
                    <a:pt x="741117" y="0"/>
                  </a:moveTo>
                  <a:lnTo>
                    <a:pt x="1058738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2134545" y="7350048"/>
              <a:ext cx="2329815" cy="106045"/>
            </a:xfrm>
            <a:custGeom>
              <a:avLst/>
              <a:gdLst/>
              <a:ahLst/>
              <a:cxnLst/>
              <a:rect l="l" t="t" r="r" b="b"/>
              <a:pathLst>
                <a:path w="2329815" h="106045">
                  <a:moveTo>
                    <a:pt x="10586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67" y="105867"/>
                  </a:lnTo>
                  <a:lnTo>
                    <a:pt x="105867" y="0"/>
                  </a:lnTo>
                  <a:close/>
                </a:path>
                <a:path w="2329815" h="106045">
                  <a:moveTo>
                    <a:pt x="529361" y="0"/>
                  </a:moveTo>
                  <a:lnTo>
                    <a:pt x="211747" y="0"/>
                  </a:lnTo>
                  <a:lnTo>
                    <a:pt x="211747" y="105867"/>
                  </a:lnTo>
                  <a:lnTo>
                    <a:pt x="529361" y="105867"/>
                  </a:lnTo>
                  <a:lnTo>
                    <a:pt x="529361" y="0"/>
                  </a:lnTo>
                  <a:close/>
                </a:path>
                <a:path w="2329815" h="106045">
                  <a:moveTo>
                    <a:pt x="741108" y="0"/>
                  </a:moveTo>
                  <a:lnTo>
                    <a:pt x="635241" y="0"/>
                  </a:lnTo>
                  <a:lnTo>
                    <a:pt x="635241" y="105867"/>
                  </a:lnTo>
                  <a:lnTo>
                    <a:pt x="741108" y="105867"/>
                  </a:lnTo>
                  <a:lnTo>
                    <a:pt x="741108" y="0"/>
                  </a:lnTo>
                  <a:close/>
                </a:path>
                <a:path w="2329815" h="106045">
                  <a:moveTo>
                    <a:pt x="1058735" y="0"/>
                  </a:moveTo>
                  <a:lnTo>
                    <a:pt x="846988" y="0"/>
                  </a:lnTo>
                  <a:lnTo>
                    <a:pt x="846988" y="105867"/>
                  </a:lnTo>
                  <a:lnTo>
                    <a:pt x="1058735" y="105867"/>
                  </a:lnTo>
                  <a:lnTo>
                    <a:pt x="1058735" y="0"/>
                  </a:lnTo>
                  <a:close/>
                </a:path>
                <a:path w="2329815" h="106045">
                  <a:moveTo>
                    <a:pt x="1376362" y="0"/>
                  </a:moveTo>
                  <a:lnTo>
                    <a:pt x="1164602" y="0"/>
                  </a:lnTo>
                  <a:lnTo>
                    <a:pt x="1164602" y="105867"/>
                  </a:lnTo>
                  <a:lnTo>
                    <a:pt x="1376362" y="105867"/>
                  </a:lnTo>
                  <a:lnTo>
                    <a:pt x="1376362" y="0"/>
                  </a:lnTo>
                  <a:close/>
                </a:path>
                <a:path w="2329815" h="106045">
                  <a:moveTo>
                    <a:pt x="1693976" y="0"/>
                  </a:moveTo>
                  <a:lnTo>
                    <a:pt x="1482229" y="0"/>
                  </a:lnTo>
                  <a:lnTo>
                    <a:pt x="1482229" y="105867"/>
                  </a:lnTo>
                  <a:lnTo>
                    <a:pt x="1693976" y="105867"/>
                  </a:lnTo>
                  <a:lnTo>
                    <a:pt x="1693976" y="0"/>
                  </a:lnTo>
                  <a:close/>
                </a:path>
                <a:path w="2329815" h="106045">
                  <a:moveTo>
                    <a:pt x="2011603" y="0"/>
                  </a:moveTo>
                  <a:lnTo>
                    <a:pt x="1905723" y="0"/>
                  </a:lnTo>
                  <a:lnTo>
                    <a:pt x="1905723" y="105867"/>
                  </a:lnTo>
                  <a:lnTo>
                    <a:pt x="2011603" y="105867"/>
                  </a:lnTo>
                  <a:lnTo>
                    <a:pt x="2011603" y="0"/>
                  </a:lnTo>
                  <a:close/>
                </a:path>
                <a:path w="2329815" h="106045">
                  <a:moveTo>
                    <a:pt x="2329218" y="0"/>
                  </a:moveTo>
                  <a:lnTo>
                    <a:pt x="2223351" y="0"/>
                  </a:lnTo>
                  <a:lnTo>
                    <a:pt x="2223351" y="105867"/>
                  </a:lnTo>
                  <a:lnTo>
                    <a:pt x="2329218" y="105867"/>
                  </a:lnTo>
                  <a:lnTo>
                    <a:pt x="23292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4675520" y="7402975"/>
              <a:ext cx="635635" cy="0"/>
            </a:xfrm>
            <a:custGeom>
              <a:avLst/>
              <a:gdLst/>
              <a:ahLst/>
              <a:cxnLst/>
              <a:rect l="l" t="t" r="r" b="b"/>
              <a:pathLst>
                <a:path w="635634" h="0">
                  <a:moveTo>
                    <a:pt x="0" y="0"/>
                  </a:moveTo>
                  <a:lnTo>
                    <a:pt x="635243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2134545" y="7350048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90">
                  <a:moveTo>
                    <a:pt x="105867" y="105867"/>
                  </a:moveTo>
                  <a:lnTo>
                    <a:pt x="0" y="105867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67"/>
                  </a:lnTo>
                  <a:close/>
                </a:path>
                <a:path w="3494405" h="212090">
                  <a:moveTo>
                    <a:pt x="529361" y="105867"/>
                  </a:moveTo>
                  <a:lnTo>
                    <a:pt x="211747" y="105867"/>
                  </a:lnTo>
                  <a:lnTo>
                    <a:pt x="211747" y="211747"/>
                  </a:lnTo>
                  <a:lnTo>
                    <a:pt x="529361" y="211747"/>
                  </a:lnTo>
                  <a:lnTo>
                    <a:pt x="529361" y="105867"/>
                  </a:lnTo>
                  <a:close/>
                </a:path>
                <a:path w="3494405" h="212090">
                  <a:moveTo>
                    <a:pt x="741108" y="105867"/>
                  </a:moveTo>
                  <a:lnTo>
                    <a:pt x="635241" y="105867"/>
                  </a:lnTo>
                  <a:lnTo>
                    <a:pt x="635241" y="211747"/>
                  </a:lnTo>
                  <a:lnTo>
                    <a:pt x="741108" y="211747"/>
                  </a:lnTo>
                  <a:lnTo>
                    <a:pt x="741108" y="105867"/>
                  </a:lnTo>
                  <a:close/>
                </a:path>
                <a:path w="3494405" h="212090">
                  <a:moveTo>
                    <a:pt x="952855" y="105867"/>
                  </a:moveTo>
                  <a:lnTo>
                    <a:pt x="846988" y="105867"/>
                  </a:lnTo>
                  <a:lnTo>
                    <a:pt x="846988" y="211747"/>
                  </a:lnTo>
                  <a:lnTo>
                    <a:pt x="952855" y="211747"/>
                  </a:lnTo>
                  <a:lnTo>
                    <a:pt x="952855" y="105867"/>
                  </a:lnTo>
                  <a:close/>
                </a:path>
                <a:path w="3494405" h="212090">
                  <a:moveTo>
                    <a:pt x="1164602" y="105867"/>
                  </a:moveTo>
                  <a:lnTo>
                    <a:pt x="1058735" y="105867"/>
                  </a:lnTo>
                  <a:lnTo>
                    <a:pt x="1058735" y="211747"/>
                  </a:lnTo>
                  <a:lnTo>
                    <a:pt x="1164602" y="211747"/>
                  </a:lnTo>
                  <a:lnTo>
                    <a:pt x="1164602" y="105867"/>
                  </a:lnTo>
                  <a:close/>
                </a:path>
                <a:path w="3494405" h="212090">
                  <a:moveTo>
                    <a:pt x="3493833" y="0"/>
                  </a:moveTo>
                  <a:lnTo>
                    <a:pt x="3282086" y="0"/>
                  </a:lnTo>
                  <a:lnTo>
                    <a:pt x="3282086" y="105867"/>
                  </a:lnTo>
                  <a:lnTo>
                    <a:pt x="3493833" y="105867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3722655" y="7508849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4" h="0">
                  <a:moveTo>
                    <a:pt x="0" y="0"/>
                  </a:moveTo>
                  <a:lnTo>
                    <a:pt x="317621" y="0"/>
                  </a:lnTo>
                </a:path>
                <a:path w="953134" h="0">
                  <a:moveTo>
                    <a:pt x="529369" y="0"/>
                  </a:moveTo>
                  <a:lnTo>
                    <a:pt x="952864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134545" y="7455915"/>
              <a:ext cx="3494404" cy="212090"/>
            </a:xfrm>
            <a:custGeom>
              <a:avLst/>
              <a:gdLst/>
              <a:ahLst/>
              <a:cxnLst/>
              <a:rect l="l" t="t" r="r" b="b"/>
              <a:pathLst>
                <a:path w="3494405" h="212090">
                  <a:moveTo>
                    <a:pt x="105867" y="105879"/>
                  </a:moveTo>
                  <a:lnTo>
                    <a:pt x="0" y="105879"/>
                  </a:lnTo>
                  <a:lnTo>
                    <a:pt x="0" y="211747"/>
                  </a:lnTo>
                  <a:lnTo>
                    <a:pt x="105867" y="211747"/>
                  </a:lnTo>
                  <a:lnTo>
                    <a:pt x="105867" y="105879"/>
                  </a:lnTo>
                  <a:close/>
                </a:path>
                <a:path w="3494405" h="212090">
                  <a:moveTo>
                    <a:pt x="529361" y="105879"/>
                  </a:moveTo>
                  <a:lnTo>
                    <a:pt x="211747" y="105879"/>
                  </a:lnTo>
                  <a:lnTo>
                    <a:pt x="211747" y="211747"/>
                  </a:lnTo>
                  <a:lnTo>
                    <a:pt x="529361" y="211747"/>
                  </a:lnTo>
                  <a:lnTo>
                    <a:pt x="529361" y="105879"/>
                  </a:lnTo>
                  <a:close/>
                </a:path>
                <a:path w="3494405" h="212090">
                  <a:moveTo>
                    <a:pt x="741108" y="105879"/>
                  </a:moveTo>
                  <a:lnTo>
                    <a:pt x="635241" y="105879"/>
                  </a:lnTo>
                  <a:lnTo>
                    <a:pt x="635241" y="211747"/>
                  </a:lnTo>
                  <a:lnTo>
                    <a:pt x="741108" y="211747"/>
                  </a:lnTo>
                  <a:lnTo>
                    <a:pt x="741108" y="105879"/>
                  </a:lnTo>
                  <a:close/>
                </a:path>
                <a:path w="3494405" h="212090">
                  <a:moveTo>
                    <a:pt x="2752712" y="0"/>
                  </a:moveTo>
                  <a:lnTo>
                    <a:pt x="2646845" y="0"/>
                  </a:lnTo>
                  <a:lnTo>
                    <a:pt x="2646845" y="105879"/>
                  </a:lnTo>
                  <a:lnTo>
                    <a:pt x="2752712" y="105879"/>
                  </a:lnTo>
                  <a:lnTo>
                    <a:pt x="2752712" y="0"/>
                  </a:lnTo>
                  <a:close/>
                </a:path>
                <a:path w="3494405" h="212090">
                  <a:moveTo>
                    <a:pt x="3176206" y="0"/>
                  </a:moveTo>
                  <a:lnTo>
                    <a:pt x="2964459" y="0"/>
                  </a:lnTo>
                  <a:lnTo>
                    <a:pt x="2964459" y="105879"/>
                  </a:lnTo>
                  <a:lnTo>
                    <a:pt x="3176206" y="105879"/>
                  </a:lnTo>
                  <a:lnTo>
                    <a:pt x="3176206" y="0"/>
                  </a:lnTo>
                  <a:close/>
                </a:path>
                <a:path w="3494405" h="212090">
                  <a:moveTo>
                    <a:pt x="3493833" y="0"/>
                  </a:moveTo>
                  <a:lnTo>
                    <a:pt x="3387966" y="0"/>
                  </a:lnTo>
                  <a:lnTo>
                    <a:pt x="3387966" y="105879"/>
                  </a:lnTo>
                  <a:lnTo>
                    <a:pt x="3493833" y="105879"/>
                  </a:lnTo>
                  <a:lnTo>
                    <a:pt x="3493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2981538" y="7614723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3510908" y="7561795"/>
              <a:ext cx="741680" cy="106045"/>
            </a:xfrm>
            <a:custGeom>
              <a:avLst/>
              <a:gdLst/>
              <a:ahLst/>
              <a:cxnLst/>
              <a:rect l="l" t="t" r="r" b="b"/>
              <a:pathLst>
                <a:path w="741680" h="106045">
                  <a:moveTo>
                    <a:pt x="211747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211747" y="105867"/>
                  </a:lnTo>
                  <a:lnTo>
                    <a:pt x="211747" y="0"/>
                  </a:lnTo>
                  <a:close/>
                </a:path>
                <a:path w="741680" h="106045">
                  <a:moveTo>
                    <a:pt x="741108" y="0"/>
                  </a:moveTo>
                  <a:lnTo>
                    <a:pt x="529361" y="0"/>
                  </a:lnTo>
                  <a:lnTo>
                    <a:pt x="529361" y="105867"/>
                  </a:lnTo>
                  <a:lnTo>
                    <a:pt x="741108" y="105867"/>
                  </a:lnTo>
                  <a:lnTo>
                    <a:pt x="741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4357899" y="7614723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134545" y="7667662"/>
              <a:ext cx="1059180" cy="106045"/>
            </a:xfrm>
            <a:custGeom>
              <a:avLst/>
              <a:gdLst/>
              <a:ahLst/>
              <a:cxnLst/>
              <a:rect l="l" t="t" r="r" b="b"/>
              <a:pathLst>
                <a:path w="1059180" h="106045">
                  <a:moveTo>
                    <a:pt x="105867" y="0"/>
                  </a:moveTo>
                  <a:lnTo>
                    <a:pt x="0" y="0"/>
                  </a:lnTo>
                  <a:lnTo>
                    <a:pt x="0" y="105879"/>
                  </a:lnTo>
                  <a:lnTo>
                    <a:pt x="105867" y="105879"/>
                  </a:lnTo>
                  <a:lnTo>
                    <a:pt x="105867" y="0"/>
                  </a:lnTo>
                  <a:close/>
                </a:path>
                <a:path w="1059180" h="106045">
                  <a:moveTo>
                    <a:pt x="741108" y="0"/>
                  </a:moveTo>
                  <a:lnTo>
                    <a:pt x="635241" y="0"/>
                  </a:lnTo>
                  <a:lnTo>
                    <a:pt x="635241" y="105879"/>
                  </a:lnTo>
                  <a:lnTo>
                    <a:pt x="741108" y="105879"/>
                  </a:lnTo>
                  <a:lnTo>
                    <a:pt x="741108" y="0"/>
                  </a:lnTo>
                  <a:close/>
                </a:path>
                <a:path w="1059180" h="106045">
                  <a:moveTo>
                    <a:pt x="1058735" y="0"/>
                  </a:moveTo>
                  <a:lnTo>
                    <a:pt x="952855" y="0"/>
                  </a:lnTo>
                  <a:lnTo>
                    <a:pt x="952855" y="105879"/>
                  </a:lnTo>
                  <a:lnTo>
                    <a:pt x="1058735" y="105879"/>
                  </a:lnTo>
                  <a:lnTo>
                    <a:pt x="1058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3405034" y="7720597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 h="0">
                  <a:moveTo>
                    <a:pt x="0" y="0"/>
                  </a:moveTo>
                  <a:lnTo>
                    <a:pt x="317621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3828529" y="7667660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4040277" y="7720597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90" h="0">
                  <a:moveTo>
                    <a:pt x="0" y="0"/>
                  </a:moveTo>
                  <a:lnTo>
                    <a:pt x="529369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4781394" y="7667660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2134547" y="7720597"/>
              <a:ext cx="3282315" cy="106045"/>
            </a:xfrm>
            <a:custGeom>
              <a:avLst/>
              <a:gdLst/>
              <a:ahLst/>
              <a:cxnLst/>
              <a:rect l="l" t="t" r="r" b="b"/>
              <a:pathLst>
                <a:path w="3282315" h="106045">
                  <a:moveTo>
                    <a:pt x="2964468" y="0"/>
                  </a:moveTo>
                  <a:lnTo>
                    <a:pt x="3282090" y="0"/>
                  </a:lnTo>
                </a:path>
                <a:path w="3282315" h="106045">
                  <a:moveTo>
                    <a:pt x="0" y="105873"/>
                  </a:moveTo>
                  <a:lnTo>
                    <a:pt x="741117" y="105873"/>
                  </a:lnTo>
                </a:path>
                <a:path w="3282315" h="106045">
                  <a:moveTo>
                    <a:pt x="846991" y="105873"/>
                  </a:moveTo>
                  <a:lnTo>
                    <a:pt x="1376360" y="105873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3616775" y="7773542"/>
              <a:ext cx="953135" cy="106045"/>
            </a:xfrm>
            <a:custGeom>
              <a:avLst/>
              <a:gdLst/>
              <a:ahLst/>
              <a:cxnLst/>
              <a:rect l="l" t="t" r="r" b="b"/>
              <a:pathLst>
                <a:path w="953134" h="106045">
                  <a:moveTo>
                    <a:pt x="105879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105879" y="105867"/>
                  </a:lnTo>
                  <a:lnTo>
                    <a:pt x="105879" y="0"/>
                  </a:lnTo>
                  <a:close/>
                </a:path>
                <a:path w="953134" h="106045">
                  <a:moveTo>
                    <a:pt x="423494" y="0"/>
                  </a:moveTo>
                  <a:lnTo>
                    <a:pt x="317627" y="0"/>
                  </a:lnTo>
                  <a:lnTo>
                    <a:pt x="317627" y="105867"/>
                  </a:lnTo>
                  <a:lnTo>
                    <a:pt x="423494" y="105867"/>
                  </a:lnTo>
                  <a:lnTo>
                    <a:pt x="423494" y="0"/>
                  </a:lnTo>
                  <a:close/>
                </a:path>
                <a:path w="953134" h="106045">
                  <a:moveTo>
                    <a:pt x="741121" y="0"/>
                  </a:moveTo>
                  <a:lnTo>
                    <a:pt x="529374" y="0"/>
                  </a:lnTo>
                  <a:lnTo>
                    <a:pt x="529374" y="105867"/>
                  </a:lnTo>
                  <a:lnTo>
                    <a:pt x="741121" y="105867"/>
                  </a:lnTo>
                  <a:lnTo>
                    <a:pt x="741121" y="0"/>
                  </a:lnTo>
                  <a:close/>
                </a:path>
                <a:path w="953134" h="106045">
                  <a:moveTo>
                    <a:pt x="952868" y="0"/>
                  </a:moveTo>
                  <a:lnTo>
                    <a:pt x="846988" y="0"/>
                  </a:lnTo>
                  <a:lnTo>
                    <a:pt x="846988" y="105867"/>
                  </a:lnTo>
                  <a:lnTo>
                    <a:pt x="952868" y="105867"/>
                  </a:lnTo>
                  <a:lnTo>
                    <a:pt x="952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4675520" y="7826471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4" h="0">
                  <a:moveTo>
                    <a:pt x="0" y="0"/>
                  </a:moveTo>
                  <a:lnTo>
                    <a:pt x="423495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5416638" y="7773534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0"/>
                  </a:moveTo>
                  <a:lnTo>
                    <a:pt x="105873" y="0"/>
                  </a:lnTo>
                  <a:lnTo>
                    <a:pt x="105873" y="105873"/>
                  </a:lnTo>
                  <a:lnTo>
                    <a:pt x="0" y="10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5" name="object 115" descr=""/>
          <p:cNvGrpSpPr/>
          <p:nvPr/>
        </p:nvGrpSpPr>
        <p:grpSpPr>
          <a:xfrm>
            <a:off x="14887268" y="4385570"/>
            <a:ext cx="741680" cy="741680"/>
            <a:chOff x="14887268" y="4385570"/>
            <a:chExt cx="741680" cy="741680"/>
          </a:xfrm>
        </p:grpSpPr>
        <p:sp>
          <p:nvSpPr>
            <p:cNvPr id="116" name="object 116" descr=""/>
            <p:cNvSpPr/>
            <p:nvPr/>
          </p:nvSpPr>
          <p:spPr>
            <a:xfrm>
              <a:off x="14887268" y="4438507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4887257" y="4491456"/>
              <a:ext cx="741680" cy="529590"/>
            </a:xfrm>
            <a:custGeom>
              <a:avLst/>
              <a:gdLst/>
              <a:ahLst/>
              <a:cxnLst/>
              <a:rect l="l" t="t" r="r" b="b"/>
              <a:pathLst>
                <a:path w="741680" h="529589">
                  <a:moveTo>
                    <a:pt x="105879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0" y="211747"/>
                  </a:lnTo>
                  <a:lnTo>
                    <a:pt x="0" y="317614"/>
                  </a:lnTo>
                  <a:lnTo>
                    <a:pt x="0" y="423494"/>
                  </a:lnTo>
                  <a:lnTo>
                    <a:pt x="0" y="529361"/>
                  </a:lnTo>
                  <a:lnTo>
                    <a:pt x="105879" y="529361"/>
                  </a:lnTo>
                  <a:lnTo>
                    <a:pt x="105879" y="423494"/>
                  </a:lnTo>
                  <a:lnTo>
                    <a:pt x="105879" y="317614"/>
                  </a:lnTo>
                  <a:lnTo>
                    <a:pt x="105879" y="211747"/>
                  </a:lnTo>
                  <a:lnTo>
                    <a:pt x="105879" y="105867"/>
                  </a:lnTo>
                  <a:lnTo>
                    <a:pt x="105879" y="0"/>
                  </a:lnTo>
                  <a:close/>
                </a:path>
                <a:path w="741680" h="529589">
                  <a:moveTo>
                    <a:pt x="529374" y="105867"/>
                  </a:moveTo>
                  <a:lnTo>
                    <a:pt x="211747" y="105867"/>
                  </a:lnTo>
                  <a:lnTo>
                    <a:pt x="211747" y="211747"/>
                  </a:lnTo>
                  <a:lnTo>
                    <a:pt x="211747" y="317614"/>
                  </a:lnTo>
                  <a:lnTo>
                    <a:pt x="211747" y="423494"/>
                  </a:lnTo>
                  <a:lnTo>
                    <a:pt x="529374" y="423494"/>
                  </a:lnTo>
                  <a:lnTo>
                    <a:pt x="529374" y="317614"/>
                  </a:lnTo>
                  <a:lnTo>
                    <a:pt x="529374" y="211747"/>
                  </a:lnTo>
                  <a:lnTo>
                    <a:pt x="529374" y="105867"/>
                  </a:lnTo>
                  <a:close/>
                </a:path>
                <a:path w="741680" h="529589">
                  <a:moveTo>
                    <a:pt x="741121" y="0"/>
                  </a:moveTo>
                  <a:lnTo>
                    <a:pt x="635254" y="0"/>
                  </a:lnTo>
                  <a:lnTo>
                    <a:pt x="635254" y="105867"/>
                  </a:lnTo>
                  <a:lnTo>
                    <a:pt x="635254" y="211747"/>
                  </a:lnTo>
                  <a:lnTo>
                    <a:pt x="635254" y="317614"/>
                  </a:lnTo>
                  <a:lnTo>
                    <a:pt x="635254" y="423494"/>
                  </a:lnTo>
                  <a:lnTo>
                    <a:pt x="635254" y="529361"/>
                  </a:lnTo>
                  <a:lnTo>
                    <a:pt x="741121" y="529361"/>
                  </a:lnTo>
                  <a:lnTo>
                    <a:pt x="741121" y="423494"/>
                  </a:lnTo>
                  <a:lnTo>
                    <a:pt x="741121" y="317614"/>
                  </a:lnTo>
                  <a:lnTo>
                    <a:pt x="741121" y="211747"/>
                  </a:lnTo>
                  <a:lnTo>
                    <a:pt x="741121" y="105867"/>
                  </a:lnTo>
                  <a:lnTo>
                    <a:pt x="741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4887268" y="5073750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80" h="0">
                  <a:moveTo>
                    <a:pt x="0" y="0"/>
                  </a:moveTo>
                  <a:lnTo>
                    <a:pt x="741117" y="0"/>
                  </a:lnTo>
                </a:path>
              </a:pathLst>
            </a:custGeom>
            <a:ln w="105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9" name="object 1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1464" y="6607539"/>
            <a:ext cx="2752724" cy="2971799"/>
          </a:xfrm>
          <a:prstGeom prst="rect">
            <a:avLst/>
          </a:prstGeom>
        </p:spPr>
      </p:pic>
      <p:sp>
        <p:nvSpPr>
          <p:cNvPr id="120" name="object 120" descr=""/>
          <p:cNvSpPr/>
          <p:nvPr/>
        </p:nvSpPr>
        <p:spPr>
          <a:xfrm>
            <a:off x="1028700" y="4501865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375" y="23054"/>
                </a:moveTo>
                <a:lnTo>
                  <a:pt x="0" y="23054"/>
                </a:lnTo>
                <a:lnTo>
                  <a:pt x="0" y="0"/>
                </a:lnTo>
                <a:lnTo>
                  <a:pt x="375" y="0"/>
                </a:lnTo>
                <a:lnTo>
                  <a:pt x="375" y="23054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1016000" y="3731929"/>
            <a:ext cx="7526655" cy="2200910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 marR="5080">
              <a:lnSpc>
                <a:spcPct val="70400"/>
              </a:lnSpc>
              <a:spcBef>
                <a:spcPts val="1245"/>
              </a:spcBef>
            </a:pPr>
            <a:r>
              <a:rPr dirty="0" sz="3150" spc="-495">
                <a:solidFill>
                  <a:srgbClr val="1C1C1F"/>
                </a:solidFill>
                <a:latin typeface="Trebuchet MS"/>
                <a:cs typeface="Trebuchet MS"/>
              </a:rPr>
              <a:t>The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60">
                <a:solidFill>
                  <a:srgbClr val="1C1C1F"/>
                </a:solidFill>
                <a:latin typeface="Trebuchet MS"/>
                <a:cs typeface="Trebuchet MS"/>
              </a:rPr>
              <a:t>Culture</a:t>
            </a:r>
            <a:r>
              <a:rPr dirty="0" sz="2500" spc="-360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500" spc="-1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55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1C1C1F"/>
                </a:solidFill>
                <a:latin typeface="Arial MT"/>
                <a:cs typeface="Arial MT"/>
              </a:rPr>
              <a:t>&amp;</a:t>
            </a:r>
            <a:r>
              <a:rPr dirty="0" sz="2500" spc="-1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10">
                <a:solidFill>
                  <a:srgbClr val="1C1C1F"/>
                </a:solidFill>
                <a:latin typeface="Trebuchet MS"/>
                <a:cs typeface="Trebuchet MS"/>
              </a:rPr>
              <a:t>Wellbeing</a:t>
            </a:r>
            <a:r>
              <a:rPr dirty="0" sz="3150" spc="-26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25">
                <a:solidFill>
                  <a:srgbClr val="1C1C1F"/>
                </a:solidFill>
                <a:latin typeface="Trebuchet MS"/>
                <a:cs typeface="Trebuchet MS"/>
              </a:rPr>
              <a:t>Alliance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10">
                <a:solidFill>
                  <a:srgbClr val="1C1C1F"/>
                </a:solidFill>
                <a:latin typeface="Trebuchet MS"/>
                <a:cs typeface="Trebuchet MS"/>
              </a:rPr>
              <a:t>is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155">
                <a:solidFill>
                  <a:srgbClr val="1C1C1F"/>
                </a:solidFill>
                <a:latin typeface="Trebuchet MS"/>
                <a:cs typeface="Trebuchet MS"/>
              </a:rPr>
              <a:t>a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u="heavy" sz="3150" spc="-250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5"/>
              </a:rPr>
              <a:t>free</a:t>
            </a:r>
            <a:r>
              <a:rPr dirty="0" u="heavy" sz="2500" spc="-250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heavy" sz="3150" spc="-2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5"/>
              </a:rPr>
              <a:t>to</a:t>
            </a:r>
            <a:r>
              <a:rPr dirty="0" u="heavy" sz="2500" spc="-2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sz="2500" spc="-2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85">
                <a:solidFill>
                  <a:srgbClr val="1C1C1F"/>
                </a:solidFill>
                <a:latin typeface="Trebuchet MS"/>
                <a:cs typeface="Trebuchet MS"/>
                <a:hlinkClick r:id="rId5"/>
              </a:rPr>
              <a:t>j</a:t>
            </a:r>
            <a:r>
              <a:rPr dirty="0" u="heavy" sz="3150" spc="-38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5"/>
              </a:rPr>
              <a:t>oin</a:t>
            </a:r>
            <a:r>
              <a:rPr dirty="0" u="heavy" sz="3150" spc="-260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z="3150" spc="-409">
                <a:solidFill>
                  <a:srgbClr val="1C1C1F"/>
                </a:solidFill>
                <a:latin typeface="Trebuchet MS"/>
                <a:cs typeface="Trebuchet MS"/>
              </a:rPr>
              <a:t>membership</a:t>
            </a:r>
            <a:r>
              <a:rPr dirty="0" sz="3150" spc="-2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00">
                <a:solidFill>
                  <a:srgbClr val="1C1C1F"/>
                </a:solidFill>
                <a:latin typeface="Trebuchet MS"/>
                <a:cs typeface="Trebuchet MS"/>
              </a:rPr>
              <a:t>organisation</a:t>
            </a:r>
            <a:r>
              <a:rPr dirty="0" sz="3150" spc="-2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50">
                <a:solidFill>
                  <a:srgbClr val="1C1C1F"/>
                </a:solidFill>
                <a:latin typeface="Trebuchet MS"/>
                <a:cs typeface="Trebuchet MS"/>
              </a:rPr>
              <a:t>for</a:t>
            </a:r>
            <a:r>
              <a:rPr dirty="0" sz="3150" spc="-25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1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150" spc="-2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80">
                <a:solidFill>
                  <a:srgbClr val="1C1C1F"/>
                </a:solidFill>
                <a:latin typeface="Trebuchet MS"/>
                <a:cs typeface="Trebuchet MS"/>
              </a:rPr>
              <a:t>health </a:t>
            </a:r>
            <a:r>
              <a:rPr dirty="0" sz="3150" spc="-285">
                <a:solidFill>
                  <a:srgbClr val="1C1C1F"/>
                </a:solidFill>
                <a:latin typeface="Trebuchet MS"/>
                <a:cs typeface="Trebuchet MS"/>
              </a:rPr>
              <a:t>across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90">
                <a:solidFill>
                  <a:srgbClr val="1C1C1F"/>
                </a:solidFill>
                <a:latin typeface="Trebuchet MS"/>
                <a:cs typeface="Trebuchet MS"/>
              </a:rPr>
              <a:t>England</a:t>
            </a:r>
            <a:r>
              <a:rPr dirty="0" sz="2500" spc="-290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r>
              <a:rPr dirty="0" sz="2500" spc="-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60">
                <a:solidFill>
                  <a:srgbClr val="1C1C1F"/>
                </a:solidFill>
                <a:latin typeface="Trebuchet MS"/>
                <a:cs typeface="Trebuchet MS"/>
              </a:rPr>
              <a:t>We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10">
                <a:solidFill>
                  <a:srgbClr val="1C1C1F"/>
                </a:solidFill>
                <a:latin typeface="Trebuchet MS"/>
                <a:cs typeface="Trebuchet MS"/>
              </a:rPr>
              <a:t>provide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65">
                <a:solidFill>
                  <a:srgbClr val="1C1C1F"/>
                </a:solidFill>
                <a:latin typeface="Trebuchet MS"/>
                <a:cs typeface="Trebuchet MS"/>
              </a:rPr>
              <a:t>networked</a:t>
            </a:r>
            <a:r>
              <a:rPr dirty="0" sz="2500" spc="-365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500" spc="-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05">
                <a:solidFill>
                  <a:srgbClr val="1C1C1F"/>
                </a:solidFill>
                <a:latin typeface="Trebuchet MS"/>
                <a:cs typeface="Trebuchet MS"/>
              </a:rPr>
              <a:t>collaborative </a:t>
            </a:r>
            <a:r>
              <a:rPr dirty="0" sz="3150" spc="-260">
                <a:solidFill>
                  <a:srgbClr val="1C1C1F"/>
                </a:solidFill>
                <a:latin typeface="Trebuchet MS"/>
                <a:cs typeface="Trebuchet MS"/>
              </a:rPr>
              <a:t>advocacy</a:t>
            </a:r>
            <a:r>
              <a:rPr dirty="0" sz="2500" spc="-260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50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55">
                <a:solidFill>
                  <a:srgbClr val="1C1C1F"/>
                </a:solidFill>
                <a:latin typeface="Trebuchet MS"/>
                <a:cs typeface="Trebuchet MS"/>
              </a:rPr>
              <a:t>support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9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35">
                <a:solidFill>
                  <a:srgbClr val="1C1C1F"/>
                </a:solidFill>
                <a:latin typeface="Trebuchet MS"/>
                <a:cs typeface="Trebuchet MS"/>
              </a:rPr>
              <a:t>resources</a:t>
            </a:r>
            <a:r>
              <a:rPr dirty="0" sz="2500" spc="-335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50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35">
                <a:solidFill>
                  <a:srgbClr val="1C1C1F"/>
                </a:solidFill>
                <a:latin typeface="Trebuchet MS"/>
                <a:cs typeface="Trebuchet MS"/>
              </a:rPr>
              <a:t>supporting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80">
                <a:solidFill>
                  <a:srgbClr val="1C1C1F"/>
                </a:solidFill>
                <a:latin typeface="Trebuchet MS"/>
                <a:cs typeface="Trebuchet MS"/>
              </a:rPr>
              <a:t>health </a:t>
            </a:r>
            <a:r>
              <a:rPr dirty="0" sz="3150" spc="-29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150" spc="-26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30">
                <a:solidFill>
                  <a:srgbClr val="1C1C1F"/>
                </a:solidFill>
                <a:latin typeface="Trebuchet MS"/>
                <a:cs typeface="Trebuchet MS"/>
              </a:rPr>
              <a:t>wellbeing</a:t>
            </a:r>
            <a:r>
              <a:rPr dirty="0" sz="3150" spc="-26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50">
                <a:solidFill>
                  <a:srgbClr val="1C1C1F"/>
                </a:solidFill>
                <a:latin typeface="Trebuchet MS"/>
                <a:cs typeface="Trebuchet MS"/>
              </a:rPr>
              <a:t>for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80">
                <a:solidFill>
                  <a:srgbClr val="1C1C1F"/>
                </a:solidFill>
                <a:latin typeface="Trebuchet MS"/>
                <a:cs typeface="Trebuchet MS"/>
              </a:rPr>
              <a:t>all</a:t>
            </a:r>
            <a:r>
              <a:rPr dirty="0" sz="3150" spc="-26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85">
                <a:solidFill>
                  <a:srgbClr val="1C1C1F"/>
                </a:solidFill>
                <a:latin typeface="Trebuchet MS"/>
                <a:cs typeface="Trebuchet MS"/>
              </a:rPr>
              <a:t>through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1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150" spc="-26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9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85">
                <a:solidFill>
                  <a:srgbClr val="1C1C1F"/>
                </a:solidFill>
                <a:latin typeface="Trebuchet MS"/>
                <a:cs typeface="Trebuchet MS"/>
              </a:rPr>
              <a:t>cultural </a:t>
            </a:r>
            <a:r>
              <a:rPr dirty="0" sz="3150" spc="-270">
                <a:solidFill>
                  <a:srgbClr val="1C1C1F"/>
                </a:solidFill>
                <a:latin typeface="Trebuchet MS"/>
                <a:cs typeface="Trebuchet MS"/>
              </a:rPr>
              <a:t>practice</a:t>
            </a:r>
            <a:r>
              <a:rPr dirty="0" sz="2500" spc="-270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r>
              <a:rPr dirty="0" sz="2500" spc="-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360">
                <a:solidFill>
                  <a:srgbClr val="1C1C1F"/>
                </a:solidFill>
                <a:latin typeface="Trebuchet MS"/>
                <a:cs typeface="Trebuchet MS"/>
              </a:rPr>
              <a:t>We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80">
                <a:solidFill>
                  <a:srgbClr val="1C1C1F"/>
                </a:solidFill>
                <a:latin typeface="Trebuchet MS"/>
                <a:cs typeface="Trebuchet MS"/>
              </a:rPr>
              <a:t>are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265">
                <a:solidFill>
                  <a:srgbClr val="1C1C1F"/>
                </a:solidFill>
                <a:latin typeface="Trebuchet MS"/>
                <a:cs typeface="Trebuchet MS"/>
              </a:rPr>
              <a:t>based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70">
                <a:solidFill>
                  <a:srgbClr val="1C1C1F"/>
                </a:solidFill>
                <a:latin typeface="Trebuchet MS"/>
                <a:cs typeface="Trebuchet MS"/>
              </a:rPr>
              <a:t>in</a:t>
            </a:r>
            <a:r>
              <a:rPr dirty="0" sz="3150" spc="-26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30">
                <a:solidFill>
                  <a:srgbClr val="1C1C1F"/>
                </a:solidFill>
                <a:latin typeface="Trebuchet MS"/>
                <a:cs typeface="Trebuchet MS"/>
              </a:rPr>
              <a:t>Barnsley</a:t>
            </a:r>
            <a:r>
              <a:rPr dirty="0" sz="2500" spc="-330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500" spc="-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150" spc="-409">
                <a:solidFill>
                  <a:srgbClr val="1C1C1F"/>
                </a:solidFill>
                <a:latin typeface="Trebuchet MS"/>
                <a:cs typeface="Trebuchet MS"/>
              </a:rPr>
              <a:t>South</a:t>
            </a:r>
            <a:r>
              <a:rPr dirty="0" sz="3150" spc="-254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150" spc="-360">
                <a:solidFill>
                  <a:srgbClr val="1C1C1F"/>
                </a:solidFill>
                <a:latin typeface="Trebuchet MS"/>
                <a:cs typeface="Trebuchet MS"/>
              </a:rPr>
              <a:t>Yorkshire</a:t>
            </a:r>
            <a:r>
              <a:rPr dirty="0" sz="2500" spc="-360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>
            <a:spLocks noGrp="1"/>
          </p:cNvSpPr>
          <p:nvPr>
            <p:ph type="title"/>
          </p:nvPr>
        </p:nvSpPr>
        <p:spPr>
          <a:xfrm>
            <a:off x="1016000" y="791713"/>
            <a:ext cx="6184265" cy="1749425"/>
          </a:xfrm>
          <a:prstGeom prst="rect"/>
        </p:spPr>
        <p:txBody>
          <a:bodyPr wrap="square" lIns="0" tIns="336550" rIns="0" bIns="0" rtlCol="0" vert="horz">
            <a:spAutoFit/>
          </a:bodyPr>
          <a:lstStyle/>
          <a:p>
            <a:pPr marL="12700" marR="5080">
              <a:lnSpc>
                <a:spcPct val="68500"/>
              </a:lnSpc>
              <a:spcBef>
                <a:spcPts val="2650"/>
              </a:spcBef>
            </a:pPr>
            <a:r>
              <a:rPr dirty="0" spc="-610"/>
              <a:t>Culture</a:t>
            </a:r>
            <a:r>
              <a:rPr dirty="0" sz="5600" spc="-610">
                <a:latin typeface="Sitka Subheading"/>
                <a:cs typeface="Sitka Subheading"/>
              </a:rPr>
              <a:t>,</a:t>
            </a:r>
            <a:r>
              <a:rPr dirty="0" sz="5600" spc="35">
                <a:latin typeface="Sitka Subheading"/>
                <a:cs typeface="Sitka Subheading"/>
              </a:rPr>
              <a:t> </a:t>
            </a:r>
            <a:r>
              <a:rPr dirty="0" spc="-575"/>
              <a:t>Health</a:t>
            </a:r>
            <a:r>
              <a:rPr dirty="0" spc="-340"/>
              <a:t> </a:t>
            </a:r>
            <a:r>
              <a:rPr dirty="0" sz="5600" spc="-455">
                <a:latin typeface="Sitka Subheading"/>
                <a:cs typeface="Sitka Subheading"/>
              </a:rPr>
              <a:t>&amp; </a:t>
            </a:r>
            <a:r>
              <a:rPr dirty="0" spc="-645"/>
              <a:t>Wellbeing</a:t>
            </a:r>
            <a:r>
              <a:rPr dirty="0" spc="-335"/>
              <a:t> </a:t>
            </a:r>
            <a:r>
              <a:rPr dirty="0" spc="-625"/>
              <a:t>Alliance</a:t>
            </a:r>
            <a:endParaRPr sz="5600">
              <a:latin typeface="Sitka Subheading"/>
              <a:cs typeface="Sitka Subheading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1016000" y="2638044"/>
            <a:ext cx="4799965" cy="65722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 marR="5080">
              <a:lnSpc>
                <a:spcPct val="68100"/>
              </a:lnSpc>
              <a:spcBef>
                <a:spcPts val="1060"/>
              </a:spcBef>
            </a:pPr>
            <a:r>
              <a:rPr dirty="0" sz="2450" spc="-195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info</a:t>
            </a:r>
            <a:r>
              <a:rPr dirty="0" sz="1600" spc="-195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@</a:t>
            </a:r>
            <a:r>
              <a:rPr dirty="0" sz="2450" spc="-195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culturehealthandwellbeing</a:t>
            </a:r>
            <a:r>
              <a:rPr dirty="0" sz="1600" spc="-195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.</a:t>
            </a:r>
            <a:r>
              <a:rPr dirty="0" sz="2450" spc="-195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org</a:t>
            </a:r>
            <a:r>
              <a:rPr dirty="0" sz="1600" spc="-195">
                <a:solidFill>
                  <a:srgbClr val="36A8E1"/>
                </a:solidFill>
                <a:latin typeface="Arial Black"/>
                <a:cs typeface="Arial Black"/>
                <a:hlinkClick r:id="rId6"/>
              </a:rPr>
              <a:t>.</a:t>
            </a:r>
            <a:r>
              <a:rPr dirty="0" sz="2450" spc="-195" b="1">
                <a:solidFill>
                  <a:srgbClr val="36A8E1"/>
                </a:solidFill>
                <a:latin typeface="Arial"/>
                <a:cs typeface="Arial"/>
                <a:hlinkClick r:id="rId6"/>
              </a:rPr>
              <a:t>uk</a:t>
            </a:r>
            <a:r>
              <a:rPr dirty="0" sz="2450" spc="-195" b="1">
                <a:solidFill>
                  <a:srgbClr val="36A8E1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www</a:t>
            </a:r>
            <a:r>
              <a:rPr dirty="0" sz="1600" spc="-215">
                <a:solidFill>
                  <a:srgbClr val="36A8E1"/>
                </a:solidFill>
                <a:latin typeface="Arial Black"/>
                <a:cs typeface="Arial Black"/>
                <a:hlinkClick r:id="rId7"/>
              </a:rPr>
              <a:t>.</a:t>
            </a:r>
            <a:r>
              <a:rPr dirty="0" sz="2450" spc="-2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culturehealthandwellbeing</a:t>
            </a:r>
            <a:r>
              <a:rPr dirty="0" sz="1600" spc="-215">
                <a:solidFill>
                  <a:srgbClr val="36A8E1"/>
                </a:solidFill>
                <a:latin typeface="Arial Black"/>
                <a:cs typeface="Arial Black"/>
                <a:hlinkClick r:id="rId7"/>
              </a:rPr>
              <a:t>.</a:t>
            </a:r>
            <a:r>
              <a:rPr dirty="0" sz="2450" spc="-2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org</a:t>
            </a:r>
            <a:r>
              <a:rPr dirty="0" sz="1600" spc="-215">
                <a:solidFill>
                  <a:srgbClr val="36A8E1"/>
                </a:solidFill>
                <a:latin typeface="Arial Black"/>
                <a:cs typeface="Arial Black"/>
                <a:hlinkClick r:id="rId7"/>
              </a:rPr>
              <a:t>.</a:t>
            </a:r>
            <a:r>
              <a:rPr dirty="0" sz="2450" spc="-215" b="1">
                <a:solidFill>
                  <a:srgbClr val="36A8E1"/>
                </a:solidFill>
                <a:latin typeface="Arial"/>
                <a:cs typeface="Arial"/>
                <a:hlinkClick r:id="rId7"/>
              </a:rPr>
              <a:t>uk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5598" y="8207194"/>
            <a:ext cx="2295524" cy="161924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697023" y="1733220"/>
            <a:ext cx="0" cy="8096250"/>
          </a:xfrm>
          <a:custGeom>
            <a:avLst/>
            <a:gdLst/>
            <a:ahLst/>
            <a:cxnLst/>
            <a:rect l="l" t="t" r="r" b="b"/>
            <a:pathLst>
              <a:path w="0" h="8096250">
                <a:moveTo>
                  <a:pt x="0" y="809622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39954" y="146"/>
            <a:ext cx="3847920" cy="26180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5152" y="3361688"/>
            <a:ext cx="8392847" cy="48386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913" y="8484055"/>
            <a:ext cx="990599" cy="10667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40173" y="8207194"/>
            <a:ext cx="1545816" cy="149711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99" y="3876390"/>
            <a:ext cx="104775" cy="104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99" y="4285965"/>
            <a:ext cx="104775" cy="104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99" y="4695540"/>
            <a:ext cx="104775" cy="104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99" y="5105115"/>
            <a:ext cx="104775" cy="104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99" y="5514690"/>
            <a:ext cx="104775" cy="104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99703" y="2483802"/>
            <a:ext cx="8105140" cy="6202045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989"/>
              </a:spcBef>
            </a:pP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  <a:hlinkClick r:id="rId8"/>
              </a:rPr>
              <a:t>www</a:t>
            </a:r>
            <a:r>
              <a:rPr dirty="0" sz="3300" spc="-450">
                <a:solidFill>
                  <a:srgbClr val="1C1C1F"/>
                </a:solidFill>
                <a:latin typeface="Lucida Sans Unicode"/>
                <a:cs typeface="Lucida Sans Unicode"/>
                <a:hlinkClick r:id="rId8"/>
              </a:rPr>
              <a:t>.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  <a:hlinkClick r:id="rId8"/>
              </a:rPr>
              <a:t>creativityandwellbeing</a:t>
            </a:r>
            <a:r>
              <a:rPr dirty="0" sz="3300" spc="-450">
                <a:solidFill>
                  <a:srgbClr val="1C1C1F"/>
                </a:solidFill>
                <a:latin typeface="Lucida Sans Unicode"/>
                <a:cs typeface="Lucida Sans Unicode"/>
                <a:hlinkClick r:id="rId8"/>
              </a:rPr>
              <a:t>.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  <a:hlinkClick r:id="rId8"/>
              </a:rPr>
              <a:t>org</a:t>
            </a:r>
            <a:r>
              <a:rPr dirty="0" sz="3300" spc="-450">
                <a:solidFill>
                  <a:srgbClr val="1C1C1F"/>
                </a:solidFill>
                <a:latin typeface="Lucida Sans Unicode"/>
                <a:cs typeface="Lucida Sans Unicode"/>
                <a:hlinkClick r:id="rId8"/>
              </a:rPr>
              <a:t>.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  <a:hlinkClick r:id="rId8"/>
              </a:rPr>
              <a:t>uk</a:t>
            </a:r>
            <a:endParaRPr sz="3800">
              <a:latin typeface="Trebuchet MS"/>
              <a:cs typeface="Trebuchet MS"/>
            </a:endParaRPr>
          </a:p>
          <a:p>
            <a:pPr marL="811530">
              <a:lnSpc>
                <a:spcPts val="3895"/>
              </a:lnSpc>
              <a:spcBef>
                <a:spcPts val="1889"/>
              </a:spcBef>
            </a:pPr>
            <a:r>
              <a:rPr dirty="0" sz="3800" spc="-580">
                <a:solidFill>
                  <a:srgbClr val="1C1C1F"/>
                </a:solidFill>
                <a:latin typeface="Trebuchet MS"/>
                <a:cs typeface="Trebuchet MS"/>
              </a:rPr>
              <a:t>19th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300" spc="-710">
                <a:solidFill>
                  <a:srgbClr val="1C1C1F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229">
                <a:solidFill>
                  <a:srgbClr val="1C1C1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445">
                <a:solidFill>
                  <a:srgbClr val="1C1C1F"/>
                </a:solidFill>
                <a:latin typeface="Trebuchet MS"/>
                <a:cs typeface="Trebuchet MS"/>
              </a:rPr>
              <a:t>25th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00">
                <a:solidFill>
                  <a:srgbClr val="1C1C1F"/>
                </a:solidFill>
                <a:latin typeface="Trebuchet MS"/>
                <a:cs typeface="Trebuchet MS"/>
              </a:rPr>
              <a:t>May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00">
                <a:solidFill>
                  <a:srgbClr val="1C1C1F"/>
                </a:solidFill>
                <a:latin typeface="Trebuchet MS"/>
                <a:cs typeface="Trebuchet MS"/>
              </a:rPr>
              <a:t>2025</a:t>
            </a:r>
            <a:endParaRPr sz="3800">
              <a:latin typeface="Trebuchet MS"/>
              <a:cs typeface="Trebuchet MS"/>
            </a:endParaRPr>
          </a:p>
          <a:p>
            <a:pPr marL="811530" marR="1190625">
              <a:lnSpc>
                <a:spcPct val="70700"/>
              </a:lnSpc>
              <a:spcBef>
                <a:spcPts val="665"/>
              </a:spcBef>
            </a:pPr>
            <a:r>
              <a:rPr dirty="0" sz="3800" spc="-260">
                <a:solidFill>
                  <a:srgbClr val="1C1C1F"/>
                </a:solidFill>
                <a:latin typeface="Trebuchet MS"/>
                <a:cs typeface="Trebuchet MS"/>
              </a:rPr>
              <a:t>300</a:t>
            </a:r>
            <a:r>
              <a:rPr dirty="0" sz="3300" spc="-260">
                <a:solidFill>
                  <a:srgbClr val="1C1C1F"/>
                </a:solidFill>
                <a:latin typeface="Lucida Sans Unicode"/>
                <a:cs typeface="Lucida Sans Unicode"/>
              </a:rPr>
              <a:t>+</a:t>
            </a:r>
            <a:r>
              <a:rPr dirty="0" sz="3300" spc="-220">
                <a:solidFill>
                  <a:srgbClr val="1C1C1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484">
                <a:solidFill>
                  <a:srgbClr val="1C1C1F"/>
                </a:solidFill>
                <a:latin typeface="Trebuchet MS"/>
                <a:cs typeface="Trebuchet MS"/>
              </a:rPr>
              <a:t>events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20">
                <a:solidFill>
                  <a:srgbClr val="1C1C1F"/>
                </a:solidFill>
                <a:latin typeface="Trebuchet MS"/>
                <a:cs typeface="Trebuchet MS"/>
              </a:rPr>
              <a:t>nationally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growing </a:t>
            </a:r>
            <a:r>
              <a:rPr dirty="0" sz="3800" spc="-420">
                <a:solidFill>
                  <a:srgbClr val="1C1C1F"/>
                </a:solidFill>
                <a:latin typeface="Trebuchet MS"/>
                <a:cs typeface="Trebuchet MS"/>
              </a:rPr>
              <a:t>100K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300" spc="-450">
                <a:solidFill>
                  <a:srgbClr val="1C1C1F"/>
                </a:solidFill>
                <a:latin typeface="Lucida Sans Unicode"/>
                <a:cs typeface="Lucida Sans Unicode"/>
              </a:rPr>
              <a:t>+</a:t>
            </a:r>
            <a:r>
              <a:rPr dirty="0" sz="3300" spc="-225">
                <a:solidFill>
                  <a:srgbClr val="1C1C1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520">
                <a:solidFill>
                  <a:srgbClr val="1C1C1F"/>
                </a:solidFill>
                <a:latin typeface="Trebuchet MS"/>
                <a:cs typeface="Trebuchet MS"/>
              </a:rPr>
              <a:t>mentions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15">
                <a:solidFill>
                  <a:srgbClr val="1C1C1F"/>
                </a:solidFill>
                <a:latin typeface="Trebuchet MS"/>
                <a:cs typeface="Trebuchet MS"/>
              </a:rPr>
              <a:t>of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0">
                <a:solidFill>
                  <a:srgbClr val="1C1C1F"/>
                </a:solidFill>
                <a:latin typeface="Trebuchet MS"/>
                <a:cs typeface="Trebuchet MS"/>
              </a:rPr>
              <a:t>hashtag</a:t>
            </a:r>
            <a:endParaRPr sz="3800">
              <a:latin typeface="Trebuchet MS"/>
              <a:cs typeface="Trebuchet MS"/>
            </a:endParaRPr>
          </a:p>
          <a:p>
            <a:pPr marL="811530" marR="2127250">
              <a:lnSpc>
                <a:spcPct val="70700"/>
              </a:lnSpc>
              <a:spcBef>
                <a:spcPts val="5"/>
              </a:spcBef>
            </a:pPr>
            <a:r>
              <a:rPr dirty="0" sz="3800" spc="-215">
                <a:solidFill>
                  <a:srgbClr val="1C1C1F"/>
                </a:solidFill>
                <a:latin typeface="Trebuchet MS"/>
                <a:cs typeface="Trebuchet MS"/>
              </a:rPr>
              <a:t>50</a:t>
            </a:r>
            <a:r>
              <a:rPr dirty="0" sz="3300" spc="-215">
                <a:solidFill>
                  <a:srgbClr val="1C1C1F"/>
                </a:solidFill>
                <a:latin typeface="Lucida Sans Unicode"/>
                <a:cs typeface="Lucida Sans Unicode"/>
              </a:rPr>
              <a:t>%</a:t>
            </a:r>
            <a:r>
              <a:rPr dirty="0" sz="3300" spc="-225">
                <a:solidFill>
                  <a:srgbClr val="1C1C1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said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20">
                <a:solidFill>
                  <a:srgbClr val="1C1C1F"/>
                </a:solidFill>
                <a:latin typeface="Trebuchet MS"/>
                <a:cs typeface="Trebuchet MS"/>
              </a:rPr>
              <a:t>festival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5">
                <a:solidFill>
                  <a:srgbClr val="1C1C1F"/>
                </a:solidFill>
                <a:latin typeface="Trebuchet MS"/>
                <a:cs typeface="Trebuchet MS"/>
              </a:rPr>
              <a:t>improved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50">
                <a:solidFill>
                  <a:srgbClr val="1C1C1F"/>
                </a:solidFill>
                <a:latin typeface="Trebuchet MS"/>
                <a:cs typeface="Trebuchet MS"/>
              </a:rPr>
              <a:t>MH </a:t>
            </a:r>
            <a:r>
              <a:rPr dirty="0" u="heavy" sz="3800" spc="-545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Trebuchet MS"/>
                <a:cs typeface="Trebuchet MS"/>
                <a:hlinkClick r:id="rId9"/>
              </a:rPr>
              <a:t>Link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</a:rPr>
              <a:t>to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285">
                <a:solidFill>
                  <a:srgbClr val="1C1C1F"/>
                </a:solidFill>
                <a:latin typeface="Trebuchet MS"/>
                <a:cs typeface="Trebuchet MS"/>
              </a:rPr>
              <a:t>2024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34">
                <a:solidFill>
                  <a:srgbClr val="1C1C1F"/>
                </a:solidFill>
                <a:latin typeface="Trebuchet MS"/>
                <a:cs typeface="Trebuchet MS"/>
              </a:rPr>
              <a:t>evaluation</a:t>
            </a:r>
            <a:endParaRPr sz="3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700">
              <a:latin typeface="Trebuchet MS"/>
              <a:cs typeface="Trebuchet MS"/>
            </a:endParaRPr>
          </a:p>
          <a:p>
            <a:pPr algn="ctr">
              <a:lnSpc>
                <a:spcPts val="4335"/>
              </a:lnSpc>
              <a:spcBef>
                <a:spcPts val="5"/>
              </a:spcBef>
            </a:pPr>
            <a:r>
              <a:rPr dirty="0" sz="4350" spc="-430">
                <a:latin typeface="Trebuchet MS"/>
                <a:cs typeface="Trebuchet MS"/>
                <a:hlinkClick r:id="rId10"/>
              </a:rPr>
              <a:t>How</a:t>
            </a:r>
            <a:r>
              <a:rPr dirty="0" sz="4350" spc="5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465">
                <a:latin typeface="Trebuchet MS"/>
                <a:cs typeface="Trebuchet MS"/>
                <a:hlinkClick r:id="rId10"/>
              </a:rPr>
              <a:t>many</a:t>
            </a:r>
            <a:r>
              <a:rPr dirty="0" sz="4350" spc="5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15">
                <a:latin typeface="Trebuchet MS"/>
                <a:cs typeface="Trebuchet MS"/>
                <a:hlinkClick r:id="rId10"/>
              </a:rPr>
              <a:t>people</a:t>
            </a:r>
            <a:r>
              <a:rPr dirty="0" sz="4350" spc="-1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54">
                <a:latin typeface="Trebuchet MS"/>
                <a:cs typeface="Trebuchet MS"/>
                <a:hlinkClick r:id="rId10"/>
              </a:rPr>
              <a:t>are</a:t>
            </a:r>
            <a:r>
              <a:rPr dirty="0" sz="4350" spc="3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80">
                <a:latin typeface="Trebuchet MS"/>
                <a:cs typeface="Trebuchet MS"/>
                <a:hlinkClick r:id="rId10"/>
              </a:rPr>
              <a:t>invisible</a:t>
            </a:r>
            <a:r>
              <a:rPr dirty="0" sz="4350" spc="3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405">
                <a:latin typeface="Trebuchet MS"/>
                <a:cs typeface="Trebuchet MS"/>
                <a:hlinkClick r:id="rId10"/>
              </a:rPr>
              <a:t>to</a:t>
            </a:r>
            <a:r>
              <a:rPr dirty="0" sz="4350" spc="5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30">
                <a:latin typeface="Trebuchet MS"/>
                <a:cs typeface="Trebuchet MS"/>
                <a:hlinkClick r:id="rId10"/>
              </a:rPr>
              <a:t>us</a:t>
            </a:r>
            <a:r>
              <a:rPr dirty="0" sz="3800" spc="-30">
                <a:latin typeface="Lucida Sans Unicode"/>
                <a:cs typeface="Lucida Sans Unicode"/>
                <a:hlinkClick r:id="rId10"/>
              </a:rPr>
              <a:t>?</a:t>
            </a:r>
            <a:endParaRPr sz="3800">
              <a:latin typeface="Lucida Sans Unicode"/>
              <a:cs typeface="Lucida Sans Unicode"/>
            </a:endParaRPr>
          </a:p>
          <a:p>
            <a:pPr algn="ctr" marL="548005" marR="540385" indent="-635">
              <a:lnSpc>
                <a:spcPct val="66100"/>
              </a:lnSpc>
              <a:spcBef>
                <a:spcPts val="880"/>
              </a:spcBef>
            </a:pPr>
            <a:r>
              <a:rPr dirty="0" sz="4350" spc="-365">
                <a:latin typeface="Trebuchet MS"/>
                <a:cs typeface="Trebuchet MS"/>
                <a:hlinkClick r:id="rId10"/>
              </a:rPr>
              <a:t>What</a:t>
            </a:r>
            <a:r>
              <a:rPr dirty="0" sz="4350" spc="5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315">
                <a:latin typeface="Trebuchet MS"/>
                <a:cs typeface="Trebuchet MS"/>
                <a:hlinkClick r:id="rId10"/>
              </a:rPr>
              <a:t>skills</a:t>
            </a:r>
            <a:r>
              <a:rPr dirty="0" sz="4350" spc="6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70">
                <a:latin typeface="Trebuchet MS"/>
                <a:cs typeface="Trebuchet MS"/>
                <a:hlinkClick r:id="rId10"/>
              </a:rPr>
              <a:t>and</a:t>
            </a:r>
            <a:r>
              <a:rPr dirty="0" sz="4350" spc="6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70">
                <a:latin typeface="Trebuchet MS"/>
                <a:cs typeface="Trebuchet MS"/>
                <a:hlinkClick r:id="rId10"/>
              </a:rPr>
              <a:t>experiences</a:t>
            </a:r>
            <a:r>
              <a:rPr dirty="0" sz="4350" spc="6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80">
                <a:latin typeface="Trebuchet MS"/>
                <a:cs typeface="Trebuchet MS"/>
                <a:hlinkClick r:id="rId10"/>
              </a:rPr>
              <a:t>are</a:t>
            </a:r>
            <a:r>
              <a:rPr dirty="0" sz="4350" spc="-280">
                <a:latin typeface="Trebuchet MS"/>
                <a:cs typeface="Trebuchet MS"/>
              </a:rPr>
              <a:t> </a:t>
            </a:r>
            <a:r>
              <a:rPr dirty="0" sz="4350" spc="-305">
                <a:latin typeface="Trebuchet MS"/>
                <a:cs typeface="Trebuchet MS"/>
                <a:hlinkClick r:id="rId10"/>
              </a:rPr>
              <a:t>hidden</a:t>
            </a:r>
            <a:r>
              <a:rPr dirty="0" sz="4350" spc="6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85">
                <a:latin typeface="Trebuchet MS"/>
                <a:cs typeface="Trebuchet MS"/>
                <a:hlinkClick r:id="rId10"/>
              </a:rPr>
              <a:t>away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420">
                <a:latin typeface="Trebuchet MS"/>
                <a:cs typeface="Trebuchet MS"/>
                <a:hlinkClick r:id="rId10"/>
              </a:rPr>
              <a:t>in</a:t>
            </a:r>
            <a:r>
              <a:rPr dirty="0" sz="4350" spc="6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300">
                <a:latin typeface="Trebuchet MS"/>
                <a:cs typeface="Trebuchet MS"/>
                <a:hlinkClick r:id="rId10"/>
              </a:rPr>
              <a:t>flats</a:t>
            </a:r>
            <a:r>
              <a:rPr dirty="0" sz="4350" spc="60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70">
                <a:latin typeface="Trebuchet MS"/>
                <a:cs typeface="Trebuchet MS"/>
                <a:hlinkClick r:id="rId10"/>
              </a:rPr>
              <a:t>and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375">
                <a:latin typeface="Trebuchet MS"/>
                <a:cs typeface="Trebuchet MS"/>
                <a:hlinkClick r:id="rId10"/>
              </a:rPr>
              <a:t>houses</a:t>
            </a:r>
            <a:r>
              <a:rPr dirty="0" sz="3800" spc="-375">
                <a:latin typeface="Lucida Sans Unicode"/>
                <a:cs typeface="Lucida Sans Unicode"/>
                <a:hlinkClick r:id="rId10"/>
              </a:rPr>
              <a:t>,</a:t>
            </a:r>
            <a:r>
              <a:rPr dirty="0" sz="3800" spc="-375">
                <a:latin typeface="Lucida Sans Unicode"/>
                <a:cs typeface="Lucida Sans Unicode"/>
              </a:rPr>
              <a:t> </a:t>
            </a:r>
            <a:r>
              <a:rPr dirty="0" sz="4350" spc="-290">
                <a:latin typeface="Trebuchet MS"/>
                <a:cs typeface="Trebuchet MS"/>
                <a:hlinkClick r:id="rId10"/>
              </a:rPr>
              <a:t>prisons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270">
                <a:latin typeface="Trebuchet MS"/>
                <a:cs typeface="Trebuchet MS"/>
                <a:hlinkClick r:id="rId10"/>
              </a:rPr>
              <a:t>and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425">
                <a:latin typeface="Trebuchet MS"/>
                <a:cs typeface="Trebuchet MS"/>
                <a:hlinkClick r:id="rId10"/>
              </a:rPr>
              <a:t>on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440">
                <a:latin typeface="Trebuchet MS"/>
                <a:cs typeface="Trebuchet MS"/>
                <a:hlinkClick r:id="rId10"/>
              </a:rPr>
              <a:t>the</a:t>
            </a:r>
            <a:r>
              <a:rPr dirty="0" sz="4350" spc="55">
                <a:latin typeface="Trebuchet MS"/>
                <a:cs typeface="Trebuchet MS"/>
                <a:hlinkClick r:id="rId10"/>
              </a:rPr>
              <a:t> </a:t>
            </a:r>
            <a:r>
              <a:rPr dirty="0" sz="4350" spc="-95">
                <a:latin typeface="Trebuchet MS"/>
                <a:cs typeface="Trebuchet MS"/>
                <a:hlinkClick r:id="rId10"/>
              </a:rPr>
              <a:t>streets</a:t>
            </a:r>
            <a:r>
              <a:rPr dirty="0" sz="3800" spc="-95">
                <a:latin typeface="Lucida Sans Unicode"/>
                <a:cs typeface="Lucida Sans Unicode"/>
              </a:rPr>
              <a:t>?</a:t>
            </a:r>
            <a:endParaRPr sz="3800">
              <a:latin typeface="Lucida Sans Unicode"/>
              <a:cs typeface="Lucida Sans Unicode"/>
            </a:endParaRPr>
          </a:p>
          <a:p>
            <a:pPr algn="ctr">
              <a:lnSpc>
                <a:spcPts val="3885"/>
              </a:lnSpc>
            </a:pPr>
            <a:r>
              <a:rPr dirty="0" sz="4650" spc="-160" b="1">
                <a:latin typeface="Arial"/>
                <a:cs typeface="Arial"/>
              </a:rPr>
              <a:t>Clive</a:t>
            </a:r>
            <a:r>
              <a:rPr dirty="0" sz="4650" spc="-150" b="1">
                <a:latin typeface="Arial"/>
                <a:cs typeface="Arial"/>
              </a:rPr>
              <a:t> </a:t>
            </a:r>
            <a:r>
              <a:rPr dirty="0" sz="4650" spc="-400" b="1">
                <a:latin typeface="Arial"/>
                <a:cs typeface="Arial"/>
              </a:rPr>
              <a:t>Parkinson</a:t>
            </a:r>
            <a:endParaRPr sz="4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462898" y="2011094"/>
            <a:ext cx="6546850" cy="106172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 marR="5080">
              <a:lnSpc>
                <a:spcPct val="76300"/>
              </a:lnSpc>
              <a:spcBef>
                <a:spcPts val="1205"/>
              </a:spcBef>
            </a:pPr>
            <a:r>
              <a:rPr dirty="0" sz="3850" spc="-480" b="1">
                <a:solidFill>
                  <a:srgbClr val="1C1C1F"/>
                </a:solidFill>
                <a:latin typeface="Arial"/>
                <a:cs typeface="Arial"/>
              </a:rPr>
              <a:t>England</a:t>
            </a:r>
            <a:r>
              <a:rPr dirty="0" sz="2950" spc="-480">
                <a:solidFill>
                  <a:srgbClr val="1C1C1F"/>
                </a:solidFill>
                <a:latin typeface="Arial Black"/>
                <a:cs typeface="Arial Black"/>
              </a:rPr>
              <a:t>’</a:t>
            </a:r>
            <a:r>
              <a:rPr dirty="0" sz="3850" spc="-480" b="1">
                <a:solidFill>
                  <a:srgbClr val="1C1C1F"/>
                </a:solidFill>
                <a:latin typeface="Arial"/>
                <a:cs typeface="Arial"/>
              </a:rPr>
              <a:t>s</a:t>
            </a:r>
            <a:r>
              <a:rPr dirty="0" sz="3850" spc="-19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850" spc="-869" b="1">
                <a:solidFill>
                  <a:srgbClr val="1C1C1F"/>
                </a:solidFill>
                <a:latin typeface="Arial"/>
                <a:cs typeface="Arial"/>
              </a:rPr>
              <a:t>FREE</a:t>
            </a:r>
            <a:r>
              <a:rPr dirty="0" sz="3850" spc="-19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850" spc="-290" b="1">
                <a:solidFill>
                  <a:srgbClr val="1C1C1F"/>
                </a:solidFill>
                <a:latin typeface="Arial"/>
                <a:cs typeface="Arial"/>
              </a:rPr>
              <a:t>National</a:t>
            </a:r>
            <a:r>
              <a:rPr dirty="0" sz="3850" spc="-19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850" spc="-415" b="1">
                <a:solidFill>
                  <a:srgbClr val="1C1C1F"/>
                </a:solidFill>
                <a:latin typeface="Arial"/>
                <a:cs typeface="Arial"/>
              </a:rPr>
              <a:t>Festival</a:t>
            </a:r>
            <a:r>
              <a:rPr dirty="0" sz="3850" spc="-19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850" spc="-385" b="1">
                <a:solidFill>
                  <a:srgbClr val="1C1C1F"/>
                </a:solidFill>
                <a:latin typeface="Arial"/>
                <a:cs typeface="Arial"/>
              </a:rPr>
              <a:t>of </a:t>
            </a:r>
            <a:r>
              <a:rPr dirty="0" sz="3850" spc="-325" b="1">
                <a:solidFill>
                  <a:srgbClr val="1C1C1F"/>
                </a:solidFill>
                <a:latin typeface="Arial"/>
                <a:cs typeface="Arial"/>
              </a:rPr>
              <a:t>Creative</a:t>
            </a:r>
            <a:r>
              <a:rPr dirty="0" sz="3850" spc="-20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850" spc="-300" b="1">
                <a:solidFill>
                  <a:srgbClr val="1C1C1F"/>
                </a:solidFill>
                <a:latin typeface="Arial"/>
                <a:cs typeface="Arial"/>
              </a:rPr>
              <a:t>Health</a:t>
            </a:r>
            <a:r>
              <a:rPr dirty="0" sz="2950" spc="-300">
                <a:solidFill>
                  <a:srgbClr val="1C1C1F"/>
                </a:solidFill>
                <a:latin typeface="Arial Black"/>
                <a:cs typeface="Arial Black"/>
              </a:rPr>
              <a:t>.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731526"/>
            <a:ext cx="5361940" cy="1749425"/>
          </a:xfrm>
          <a:prstGeom prst="rect"/>
        </p:spPr>
        <p:txBody>
          <a:bodyPr wrap="square" lIns="0" tIns="336550" rIns="0" bIns="0" rtlCol="0" vert="horz">
            <a:spAutoFit/>
          </a:bodyPr>
          <a:lstStyle/>
          <a:p>
            <a:pPr marL="12700" marR="5080">
              <a:lnSpc>
                <a:spcPct val="68500"/>
              </a:lnSpc>
              <a:spcBef>
                <a:spcPts val="2650"/>
              </a:spcBef>
            </a:pPr>
            <a:r>
              <a:rPr dirty="0" spc="-535">
                <a:solidFill>
                  <a:srgbClr val="36A8E1"/>
                </a:solidFill>
              </a:rPr>
              <a:t>Creativity</a:t>
            </a:r>
            <a:r>
              <a:rPr dirty="0" spc="-320">
                <a:solidFill>
                  <a:srgbClr val="36A8E1"/>
                </a:solidFill>
              </a:rPr>
              <a:t> </a:t>
            </a:r>
            <a:r>
              <a:rPr dirty="0" spc="-735">
                <a:solidFill>
                  <a:srgbClr val="36A8E1"/>
                </a:solidFill>
              </a:rPr>
              <a:t>and </a:t>
            </a:r>
            <a:r>
              <a:rPr dirty="0" spc="-645">
                <a:solidFill>
                  <a:srgbClr val="36A8E1"/>
                </a:solidFill>
              </a:rPr>
              <a:t>Wellbeing</a:t>
            </a:r>
            <a:r>
              <a:rPr dirty="0" spc="-335">
                <a:solidFill>
                  <a:srgbClr val="36A8E1"/>
                </a:solidFill>
              </a:rPr>
              <a:t> </a:t>
            </a:r>
            <a:r>
              <a:rPr dirty="0" spc="-800">
                <a:solidFill>
                  <a:srgbClr val="36A8E1"/>
                </a:solidFill>
              </a:rPr>
              <a:t>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697023" y="1733220"/>
            <a:ext cx="0" cy="8096250"/>
          </a:xfrm>
          <a:custGeom>
            <a:avLst/>
            <a:gdLst/>
            <a:ahLst/>
            <a:cxnLst/>
            <a:rect l="l" t="t" r="r" b="b"/>
            <a:pathLst>
              <a:path w="0" h="8096250">
                <a:moveTo>
                  <a:pt x="0" y="809622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9954" y="146"/>
            <a:ext cx="3847920" cy="261804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935" y="2617452"/>
            <a:ext cx="3057524" cy="30575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472332" y="3449897"/>
            <a:ext cx="2130425" cy="1288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700" marR="5080" indent="-635">
              <a:lnSpc>
                <a:spcPts val="2470"/>
              </a:lnSpc>
              <a:spcBef>
                <a:spcPts val="220"/>
              </a:spcBef>
            </a:pPr>
            <a:r>
              <a:rPr dirty="0" sz="1950" spc="-100" b="1">
                <a:latin typeface="Tahoma"/>
                <a:cs typeface="Tahoma"/>
              </a:rPr>
              <a:t>50</a:t>
            </a:r>
            <a:r>
              <a:rPr dirty="0" sz="1900" spc="-100" b="1">
                <a:latin typeface="Arial"/>
                <a:cs typeface="Arial"/>
              </a:rPr>
              <a:t>%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800" spc="-210">
                <a:latin typeface="Arial Black"/>
                <a:cs typeface="Arial Black"/>
              </a:rPr>
              <a:t>s</a:t>
            </a:r>
            <a:r>
              <a:rPr dirty="0" sz="2100" spc="-210" b="1">
                <a:latin typeface="Verdana"/>
                <a:cs typeface="Verdana"/>
              </a:rPr>
              <a:t>aid</a:t>
            </a:r>
            <a:r>
              <a:rPr dirty="0" sz="2100" spc="-195" b="1">
                <a:latin typeface="Verdana"/>
                <a:cs typeface="Verdana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t</a:t>
            </a:r>
            <a:r>
              <a:rPr dirty="0" sz="2100" spc="-25" b="1">
                <a:latin typeface="Verdana"/>
                <a:cs typeface="Verdana"/>
              </a:rPr>
              <a:t>he </a:t>
            </a:r>
            <a:r>
              <a:rPr dirty="0" sz="2100" spc="-165" b="1">
                <a:latin typeface="Verdana"/>
                <a:cs typeface="Verdana"/>
              </a:rPr>
              <a:t>fe</a:t>
            </a:r>
            <a:r>
              <a:rPr dirty="0" sz="1800" spc="-165">
                <a:latin typeface="Arial Black"/>
                <a:cs typeface="Arial Black"/>
              </a:rPr>
              <a:t>st</a:t>
            </a:r>
            <a:r>
              <a:rPr dirty="0" sz="2100" spc="-165" b="1">
                <a:latin typeface="Verdana"/>
                <a:cs typeface="Verdana"/>
              </a:rPr>
              <a:t>i</a:t>
            </a:r>
            <a:r>
              <a:rPr dirty="0" sz="1800" spc="-165">
                <a:latin typeface="Arial Black"/>
                <a:cs typeface="Arial Black"/>
              </a:rPr>
              <a:t>v</a:t>
            </a:r>
            <a:r>
              <a:rPr dirty="0" sz="2100" spc="-165" b="1">
                <a:latin typeface="Verdana"/>
                <a:cs typeface="Verdana"/>
              </a:rPr>
              <a:t>al</a:t>
            </a:r>
            <a:r>
              <a:rPr dirty="0" sz="2100" spc="-160" b="1">
                <a:latin typeface="Verdana"/>
                <a:cs typeface="Verdana"/>
              </a:rPr>
              <a:t> </a:t>
            </a:r>
            <a:r>
              <a:rPr dirty="0" sz="1800" spc="-95">
                <a:latin typeface="Arial Black"/>
                <a:cs typeface="Arial Black"/>
              </a:rPr>
              <a:t>pos</a:t>
            </a:r>
            <a:r>
              <a:rPr dirty="0" sz="2100" spc="-95" b="1">
                <a:latin typeface="Verdana"/>
                <a:cs typeface="Verdana"/>
              </a:rPr>
              <a:t>i</a:t>
            </a:r>
            <a:r>
              <a:rPr dirty="0" sz="1800" spc="-95">
                <a:latin typeface="Arial Black"/>
                <a:cs typeface="Arial Black"/>
              </a:rPr>
              <a:t>t</a:t>
            </a:r>
            <a:r>
              <a:rPr dirty="0" sz="2100" spc="-95" b="1">
                <a:latin typeface="Verdana"/>
                <a:cs typeface="Verdana"/>
              </a:rPr>
              <a:t>i</a:t>
            </a:r>
            <a:r>
              <a:rPr dirty="0" sz="1800" spc="-95">
                <a:latin typeface="Arial Black"/>
                <a:cs typeface="Arial Black"/>
              </a:rPr>
              <a:t>v</a:t>
            </a:r>
            <a:r>
              <a:rPr dirty="0" sz="2100" spc="-95" b="1">
                <a:latin typeface="Verdana"/>
                <a:cs typeface="Verdana"/>
              </a:rPr>
              <a:t>el</a:t>
            </a:r>
            <a:r>
              <a:rPr dirty="0" sz="1800" spc="-95">
                <a:latin typeface="Arial Black"/>
                <a:cs typeface="Arial Black"/>
              </a:rPr>
              <a:t>y </a:t>
            </a:r>
            <a:r>
              <a:rPr dirty="0" sz="2100" spc="-135" b="1">
                <a:latin typeface="Verdana"/>
                <a:cs typeface="Verdana"/>
              </a:rPr>
              <a:t>i</a:t>
            </a:r>
            <a:r>
              <a:rPr dirty="0" sz="1800" spc="-135">
                <a:latin typeface="Arial Black"/>
                <a:cs typeface="Arial Black"/>
              </a:rPr>
              <a:t>mp</a:t>
            </a:r>
            <a:r>
              <a:rPr dirty="0" sz="2100" spc="-135" b="1">
                <a:latin typeface="Verdana"/>
                <a:cs typeface="Verdana"/>
              </a:rPr>
              <a:t>ac</a:t>
            </a:r>
            <a:r>
              <a:rPr dirty="0" sz="1800" spc="-135">
                <a:latin typeface="Arial Black"/>
                <a:cs typeface="Arial Black"/>
              </a:rPr>
              <a:t>t</a:t>
            </a:r>
            <a:r>
              <a:rPr dirty="0" sz="2100" spc="-135" b="1">
                <a:latin typeface="Verdana"/>
                <a:cs typeface="Verdana"/>
              </a:rPr>
              <a:t>ed</a:t>
            </a:r>
            <a:r>
              <a:rPr dirty="0" sz="2100" spc="-140" b="1">
                <a:latin typeface="Verdana"/>
                <a:cs typeface="Verdana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t</a:t>
            </a:r>
            <a:r>
              <a:rPr dirty="0" sz="2100" spc="-20" b="1">
                <a:latin typeface="Verdana"/>
                <a:cs typeface="Verdana"/>
              </a:rPr>
              <a:t>hei</a:t>
            </a:r>
            <a:r>
              <a:rPr dirty="0" sz="1800" spc="-20">
                <a:latin typeface="Arial Black"/>
                <a:cs typeface="Arial Black"/>
              </a:rPr>
              <a:t>r </a:t>
            </a:r>
            <a:r>
              <a:rPr dirty="0" sz="1800" spc="-110">
                <a:latin typeface="Arial Black"/>
                <a:cs typeface="Arial Black"/>
              </a:rPr>
              <a:t>m</a:t>
            </a:r>
            <a:r>
              <a:rPr dirty="0" sz="2100" spc="-110" b="1">
                <a:latin typeface="Verdana"/>
                <a:cs typeface="Verdana"/>
              </a:rPr>
              <a:t>e</a:t>
            </a:r>
            <a:r>
              <a:rPr dirty="0" sz="1800" spc="-110">
                <a:latin typeface="Arial Black"/>
                <a:cs typeface="Arial Black"/>
              </a:rPr>
              <a:t>nt</a:t>
            </a:r>
            <a:r>
              <a:rPr dirty="0" sz="2100" spc="-110" b="1">
                <a:latin typeface="Verdana"/>
                <a:cs typeface="Verdana"/>
              </a:rPr>
              <a:t>al</a:t>
            </a:r>
            <a:r>
              <a:rPr dirty="0" sz="2100" spc="-170" b="1">
                <a:latin typeface="Verdana"/>
                <a:cs typeface="Verdana"/>
              </a:rPr>
              <a:t> </a:t>
            </a:r>
            <a:r>
              <a:rPr dirty="0" sz="2100" spc="-45" b="1">
                <a:latin typeface="Verdana"/>
                <a:cs typeface="Verdana"/>
              </a:rPr>
              <a:t>heal</a:t>
            </a:r>
            <a:r>
              <a:rPr dirty="0" sz="1800" spc="-45">
                <a:latin typeface="Arial Black"/>
                <a:cs typeface="Arial Black"/>
              </a:rPr>
              <a:t>t</a:t>
            </a:r>
            <a:r>
              <a:rPr dirty="0" sz="2100" spc="-45" b="1">
                <a:latin typeface="Verdana"/>
                <a:cs typeface="Verdana"/>
              </a:rPr>
              <a:t>h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31901" y="2755814"/>
            <a:ext cx="3057524" cy="30575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076861" y="3426334"/>
            <a:ext cx="2171700" cy="16027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700" marR="5080">
              <a:lnSpc>
                <a:spcPts val="2470"/>
              </a:lnSpc>
              <a:spcBef>
                <a:spcPts val="220"/>
              </a:spcBef>
            </a:pPr>
            <a:r>
              <a:rPr dirty="0" sz="1950" spc="-160" b="1">
                <a:latin typeface="Tahoma"/>
                <a:cs typeface="Tahoma"/>
              </a:rPr>
              <a:t>55</a:t>
            </a:r>
            <a:r>
              <a:rPr dirty="0" sz="1900" spc="-160" b="1">
                <a:latin typeface="Arial"/>
                <a:cs typeface="Arial"/>
              </a:rPr>
              <a:t>%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o</a:t>
            </a:r>
            <a:r>
              <a:rPr dirty="0" sz="2100" spc="-110" b="1">
                <a:latin typeface="Verdana"/>
                <a:cs typeface="Verdana"/>
              </a:rPr>
              <a:t>f</a:t>
            </a:r>
            <a:r>
              <a:rPr dirty="0" sz="2100" spc="-185" b="1">
                <a:latin typeface="Verdana"/>
                <a:cs typeface="Verdana"/>
              </a:rPr>
              <a:t> </a:t>
            </a:r>
            <a:r>
              <a:rPr dirty="0" sz="2100" spc="-85" b="1">
                <a:latin typeface="Verdana"/>
                <a:cs typeface="Verdana"/>
              </a:rPr>
              <a:t>a</a:t>
            </a:r>
            <a:r>
              <a:rPr dirty="0" sz="1800" spc="-85">
                <a:latin typeface="Arial Black"/>
                <a:cs typeface="Arial Black"/>
              </a:rPr>
              <a:t>tt</a:t>
            </a:r>
            <a:r>
              <a:rPr dirty="0" sz="2100" spc="-85" b="1">
                <a:latin typeface="Verdana"/>
                <a:cs typeface="Verdana"/>
              </a:rPr>
              <a:t>e</a:t>
            </a:r>
            <a:r>
              <a:rPr dirty="0" sz="1800" spc="-85">
                <a:latin typeface="Arial Black"/>
                <a:cs typeface="Arial Black"/>
              </a:rPr>
              <a:t>n</a:t>
            </a:r>
            <a:r>
              <a:rPr dirty="0" sz="2100" spc="-85" b="1">
                <a:latin typeface="Verdana"/>
                <a:cs typeface="Verdana"/>
              </a:rPr>
              <a:t>dee</a:t>
            </a:r>
            <a:r>
              <a:rPr dirty="0" sz="1800" spc="-85">
                <a:latin typeface="Arial Black"/>
                <a:cs typeface="Arial Black"/>
              </a:rPr>
              <a:t>s </a:t>
            </a:r>
            <a:r>
              <a:rPr dirty="0" sz="1800">
                <a:latin typeface="Arial Black"/>
                <a:cs typeface="Arial Black"/>
              </a:rPr>
              <a:t>to</a:t>
            </a:r>
            <a:r>
              <a:rPr dirty="0" sz="1800" spc="-90">
                <a:latin typeface="Arial Black"/>
                <a:cs typeface="Arial Black"/>
              </a:rPr>
              <a:t> </a:t>
            </a:r>
            <a:r>
              <a:rPr dirty="0" sz="1950" spc="-90" b="1">
                <a:latin typeface="Verdana"/>
                <a:cs typeface="Verdana"/>
              </a:rPr>
              <a:t>C</a:t>
            </a:r>
            <a:r>
              <a:rPr dirty="0" sz="1900" spc="-90" b="1">
                <a:latin typeface="Arial"/>
                <a:cs typeface="Arial"/>
              </a:rPr>
              <a:t>&amp;</a:t>
            </a:r>
            <a:r>
              <a:rPr dirty="0" sz="1950" spc="-90" b="1">
                <a:latin typeface="Verdana"/>
                <a:cs typeface="Verdana"/>
              </a:rPr>
              <a:t>WW</a:t>
            </a:r>
            <a:r>
              <a:rPr dirty="0" sz="1950" spc="-155" b="1">
                <a:latin typeface="Verdana"/>
                <a:cs typeface="Verdana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w</a:t>
            </a:r>
            <a:r>
              <a:rPr dirty="0" sz="2100" spc="-20" b="1">
                <a:latin typeface="Verdana"/>
                <a:cs typeface="Verdana"/>
              </a:rPr>
              <a:t>e</a:t>
            </a:r>
            <a:r>
              <a:rPr dirty="0" sz="1800" spc="-20">
                <a:latin typeface="Arial Black"/>
                <a:cs typeface="Arial Black"/>
              </a:rPr>
              <a:t>r</a:t>
            </a:r>
            <a:r>
              <a:rPr dirty="0" sz="2100" spc="-20" b="1">
                <a:latin typeface="Verdana"/>
                <a:cs typeface="Verdana"/>
              </a:rPr>
              <a:t>e </a:t>
            </a:r>
            <a:r>
              <a:rPr dirty="0" sz="1800" spc="-60">
                <a:latin typeface="Arial Black"/>
                <a:cs typeface="Arial Black"/>
              </a:rPr>
              <a:t>n</a:t>
            </a:r>
            <a:r>
              <a:rPr dirty="0" sz="2100" spc="-60" b="1">
                <a:latin typeface="Verdana"/>
                <a:cs typeface="Verdana"/>
              </a:rPr>
              <a:t>e</a:t>
            </a:r>
            <a:r>
              <a:rPr dirty="0" sz="1800" spc="-60">
                <a:latin typeface="Arial Black"/>
                <a:cs typeface="Arial Black"/>
              </a:rPr>
              <a:t>w</a:t>
            </a:r>
            <a:r>
              <a:rPr dirty="0" sz="1900" spc="-60" b="1">
                <a:latin typeface="Arial"/>
                <a:cs typeface="Arial"/>
              </a:rPr>
              <a:t>,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800" spc="-35">
                <a:latin typeface="Arial Black"/>
                <a:cs typeface="Arial Black"/>
              </a:rPr>
              <a:t>su</a:t>
            </a:r>
            <a:r>
              <a:rPr dirty="0" sz="2100" spc="-35" b="1">
                <a:latin typeface="Verdana"/>
                <a:cs typeface="Verdana"/>
              </a:rPr>
              <a:t>gge</a:t>
            </a:r>
            <a:r>
              <a:rPr dirty="0" sz="1800" spc="-35">
                <a:latin typeface="Arial Black"/>
                <a:cs typeface="Arial Black"/>
              </a:rPr>
              <a:t>st</a:t>
            </a:r>
            <a:r>
              <a:rPr dirty="0" sz="2100" spc="-35" b="1">
                <a:latin typeface="Verdana"/>
                <a:cs typeface="Verdana"/>
              </a:rPr>
              <a:t>i</a:t>
            </a:r>
            <a:r>
              <a:rPr dirty="0" sz="1800" spc="-35">
                <a:latin typeface="Arial Black"/>
                <a:cs typeface="Arial Black"/>
              </a:rPr>
              <a:t>n</a:t>
            </a:r>
            <a:r>
              <a:rPr dirty="0" sz="2100" spc="-35" b="1">
                <a:latin typeface="Verdana"/>
                <a:cs typeface="Verdana"/>
              </a:rPr>
              <a:t>g </a:t>
            </a:r>
            <a:r>
              <a:rPr dirty="0" sz="1800" spc="-150">
                <a:latin typeface="Arial Black"/>
                <a:cs typeface="Arial Black"/>
              </a:rPr>
              <a:t>t</a:t>
            </a:r>
            <a:r>
              <a:rPr dirty="0" sz="2100" spc="-150" b="1">
                <a:latin typeface="Verdana"/>
                <a:cs typeface="Verdana"/>
              </a:rPr>
              <a:t>ha</a:t>
            </a:r>
            <a:r>
              <a:rPr dirty="0" sz="1800" spc="-150">
                <a:latin typeface="Arial Black"/>
                <a:cs typeface="Arial Black"/>
              </a:rPr>
              <a:t>t</a:t>
            </a:r>
            <a:r>
              <a:rPr dirty="0" sz="1800" spc="-85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our</a:t>
            </a:r>
            <a:r>
              <a:rPr dirty="0" sz="1800" spc="-85">
                <a:latin typeface="Arial Black"/>
                <a:cs typeface="Arial Black"/>
              </a:rPr>
              <a:t> </a:t>
            </a:r>
            <a:r>
              <a:rPr dirty="0" sz="2100" spc="-35" b="1">
                <a:latin typeface="Verdana"/>
                <a:cs typeface="Verdana"/>
              </a:rPr>
              <a:t>fe</a:t>
            </a:r>
            <a:r>
              <a:rPr dirty="0" sz="1800" spc="-35">
                <a:latin typeface="Arial Black"/>
                <a:cs typeface="Arial Black"/>
              </a:rPr>
              <a:t>st</a:t>
            </a:r>
            <a:r>
              <a:rPr dirty="0" sz="2100" spc="-35" b="1">
                <a:latin typeface="Verdana"/>
                <a:cs typeface="Verdana"/>
              </a:rPr>
              <a:t>i</a:t>
            </a:r>
            <a:r>
              <a:rPr dirty="0" sz="1800" spc="-35">
                <a:latin typeface="Arial Black"/>
                <a:cs typeface="Arial Black"/>
              </a:rPr>
              <a:t>v</a:t>
            </a:r>
            <a:r>
              <a:rPr dirty="0" sz="2100" spc="-35" b="1">
                <a:latin typeface="Verdana"/>
                <a:cs typeface="Verdana"/>
              </a:rPr>
              <a:t>al </a:t>
            </a:r>
            <a:r>
              <a:rPr dirty="0" sz="1800" spc="-210">
                <a:latin typeface="Arial Black"/>
                <a:cs typeface="Arial Black"/>
              </a:rPr>
              <a:t>r</a:t>
            </a:r>
            <a:r>
              <a:rPr dirty="0" sz="2100" spc="-210" b="1">
                <a:latin typeface="Verdana"/>
                <a:cs typeface="Verdana"/>
              </a:rPr>
              <a:t>each</a:t>
            </a:r>
            <a:r>
              <a:rPr dirty="0" sz="2100" spc="-180" b="1">
                <a:latin typeface="Verdana"/>
                <a:cs typeface="Verdana"/>
              </a:rPr>
              <a:t> </a:t>
            </a:r>
            <a:r>
              <a:rPr dirty="0" sz="2100" spc="-165" b="1">
                <a:latin typeface="Verdana"/>
                <a:cs typeface="Verdana"/>
              </a:rPr>
              <a:t>i</a:t>
            </a:r>
            <a:r>
              <a:rPr dirty="0" sz="1800" spc="-165">
                <a:latin typeface="Arial Black"/>
                <a:cs typeface="Arial Black"/>
              </a:rPr>
              <a:t>s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w</a:t>
            </a:r>
            <a:r>
              <a:rPr dirty="0" sz="2100" spc="-110" b="1">
                <a:latin typeface="Verdana"/>
                <a:cs typeface="Verdana"/>
              </a:rPr>
              <a:t>ide</a:t>
            </a:r>
            <a:r>
              <a:rPr dirty="0" sz="1800" spc="-110">
                <a:latin typeface="Arial Black"/>
                <a:cs typeface="Arial Black"/>
              </a:rPr>
              <a:t>n</a:t>
            </a:r>
            <a:r>
              <a:rPr dirty="0" sz="2100" spc="-110" b="1">
                <a:latin typeface="Verdana"/>
                <a:cs typeface="Verdana"/>
              </a:rPr>
              <a:t>i</a:t>
            </a:r>
            <a:r>
              <a:rPr dirty="0" sz="1800" spc="-110">
                <a:latin typeface="Arial Black"/>
                <a:cs typeface="Arial Black"/>
              </a:rPr>
              <a:t>n</a:t>
            </a:r>
            <a:r>
              <a:rPr dirty="0" sz="2100" spc="-110" b="1">
                <a:latin typeface="Verdana"/>
                <a:cs typeface="Verdana"/>
              </a:rPr>
              <a:t>g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1586" y="5883908"/>
            <a:ext cx="3057524" cy="305752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553157" y="6716353"/>
            <a:ext cx="2378710" cy="12884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5080" indent="-635">
              <a:lnSpc>
                <a:spcPts val="2480"/>
              </a:lnSpc>
              <a:spcBef>
                <a:spcPts val="215"/>
              </a:spcBef>
            </a:pPr>
            <a:r>
              <a:rPr dirty="0" sz="1950" spc="-90" b="1">
                <a:latin typeface="Tahoma"/>
                <a:cs typeface="Tahoma"/>
              </a:rPr>
              <a:t>42</a:t>
            </a:r>
            <a:r>
              <a:rPr dirty="0" sz="1900" spc="-90" b="1">
                <a:latin typeface="Arial"/>
                <a:cs typeface="Arial"/>
              </a:rPr>
              <a:t>%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o</a:t>
            </a:r>
            <a:r>
              <a:rPr dirty="0" sz="2100" spc="-110" b="1">
                <a:latin typeface="Verdana"/>
                <a:cs typeface="Verdana"/>
              </a:rPr>
              <a:t>f</a:t>
            </a:r>
            <a:r>
              <a:rPr dirty="0" sz="2100" spc="-204" b="1">
                <a:latin typeface="Verdana"/>
                <a:cs typeface="Verdana"/>
              </a:rPr>
              <a:t> </a:t>
            </a:r>
            <a:r>
              <a:rPr dirty="0" sz="2100" spc="-55" b="1">
                <a:latin typeface="Verdana"/>
                <a:cs typeface="Verdana"/>
              </a:rPr>
              <a:t>a</a:t>
            </a:r>
            <a:r>
              <a:rPr dirty="0" sz="1800" spc="-55">
                <a:latin typeface="Arial Black"/>
                <a:cs typeface="Arial Black"/>
              </a:rPr>
              <a:t>tt</a:t>
            </a:r>
            <a:r>
              <a:rPr dirty="0" sz="2100" spc="-55" b="1">
                <a:latin typeface="Verdana"/>
                <a:cs typeface="Verdana"/>
              </a:rPr>
              <a:t>e</a:t>
            </a:r>
            <a:r>
              <a:rPr dirty="0" sz="1800" spc="-55">
                <a:latin typeface="Arial Black"/>
                <a:cs typeface="Arial Black"/>
              </a:rPr>
              <a:t>n</a:t>
            </a:r>
            <a:r>
              <a:rPr dirty="0" sz="2100" spc="-55" b="1">
                <a:latin typeface="Verdana"/>
                <a:cs typeface="Verdana"/>
              </a:rPr>
              <a:t>dee</a:t>
            </a:r>
            <a:r>
              <a:rPr dirty="0" sz="1800" spc="-55">
                <a:latin typeface="Arial Black"/>
                <a:cs typeface="Arial Black"/>
              </a:rPr>
              <a:t>s </a:t>
            </a:r>
            <a:r>
              <a:rPr dirty="0" sz="2100" spc="-175" b="1">
                <a:latin typeface="Verdana"/>
                <a:cs typeface="Verdana"/>
              </a:rPr>
              <a:t>ide</a:t>
            </a:r>
            <a:r>
              <a:rPr dirty="0" sz="1800" spc="-175">
                <a:latin typeface="Arial Black"/>
                <a:cs typeface="Arial Black"/>
              </a:rPr>
              <a:t>nt</a:t>
            </a:r>
            <a:r>
              <a:rPr dirty="0" sz="2100" spc="-175" b="1">
                <a:latin typeface="Verdana"/>
                <a:cs typeface="Verdana"/>
              </a:rPr>
              <a:t>ified</a:t>
            </a:r>
            <a:r>
              <a:rPr dirty="0" sz="2100" spc="-114" b="1">
                <a:latin typeface="Verdana"/>
                <a:cs typeface="Verdana"/>
              </a:rPr>
              <a:t> </a:t>
            </a:r>
            <a:r>
              <a:rPr dirty="0" sz="2100" spc="-35" b="1">
                <a:latin typeface="Verdana"/>
                <a:cs typeface="Verdana"/>
              </a:rPr>
              <a:t>a</a:t>
            </a:r>
            <a:r>
              <a:rPr dirty="0" sz="1800" spc="-35">
                <a:latin typeface="Arial Black"/>
                <a:cs typeface="Arial Black"/>
              </a:rPr>
              <a:t>s </a:t>
            </a:r>
            <a:r>
              <a:rPr dirty="0" sz="2100" spc="-160" b="1">
                <a:latin typeface="Verdana"/>
                <a:cs typeface="Verdana"/>
              </a:rPr>
              <a:t>ha</a:t>
            </a:r>
            <a:r>
              <a:rPr dirty="0" sz="1800" spc="-160">
                <a:latin typeface="Arial Black"/>
                <a:cs typeface="Arial Black"/>
              </a:rPr>
              <a:t>v</a:t>
            </a:r>
            <a:r>
              <a:rPr dirty="0" sz="2100" spc="-160" b="1">
                <a:latin typeface="Verdana"/>
                <a:cs typeface="Verdana"/>
              </a:rPr>
              <a:t>i</a:t>
            </a:r>
            <a:r>
              <a:rPr dirty="0" sz="1800" spc="-160">
                <a:latin typeface="Arial Black"/>
                <a:cs typeface="Arial Black"/>
              </a:rPr>
              <a:t>n</a:t>
            </a:r>
            <a:r>
              <a:rPr dirty="0" sz="2100" spc="-160" b="1">
                <a:latin typeface="Verdana"/>
                <a:cs typeface="Verdana"/>
              </a:rPr>
              <a:t>g</a:t>
            </a:r>
            <a:r>
              <a:rPr dirty="0" sz="2100" spc="-114" b="1">
                <a:latin typeface="Verdana"/>
                <a:cs typeface="Verdana"/>
              </a:rPr>
              <a:t> </a:t>
            </a:r>
            <a:r>
              <a:rPr dirty="0" sz="2100" spc="-280" b="1">
                <a:latin typeface="Verdana"/>
                <a:cs typeface="Verdana"/>
              </a:rPr>
              <a:t>a</a:t>
            </a:r>
            <a:r>
              <a:rPr dirty="0" sz="2100" spc="-110" b="1">
                <a:latin typeface="Verdana"/>
                <a:cs typeface="Verdana"/>
              </a:rPr>
              <a:t> </a:t>
            </a:r>
            <a:r>
              <a:rPr dirty="0" sz="1800">
                <a:latin typeface="Arial Black"/>
                <a:cs typeface="Arial Black"/>
              </a:rPr>
              <a:t>non</a:t>
            </a:r>
            <a:r>
              <a:rPr dirty="0" sz="1900" b="1">
                <a:latin typeface="Arial"/>
                <a:cs typeface="Arial"/>
              </a:rPr>
              <a:t>-</a:t>
            </a:r>
            <a:r>
              <a:rPr dirty="0" sz="1800" spc="-125">
                <a:latin typeface="Arial Black"/>
                <a:cs typeface="Arial Black"/>
              </a:rPr>
              <a:t>w</a:t>
            </a:r>
            <a:r>
              <a:rPr dirty="0" sz="2100" spc="-125" b="1">
                <a:latin typeface="Verdana"/>
                <a:cs typeface="Verdana"/>
              </a:rPr>
              <a:t>hi</a:t>
            </a:r>
            <a:r>
              <a:rPr dirty="0" sz="1800" spc="-125">
                <a:latin typeface="Arial Black"/>
                <a:cs typeface="Arial Black"/>
              </a:rPr>
              <a:t>t</a:t>
            </a:r>
            <a:r>
              <a:rPr dirty="0" sz="2100" spc="-125" b="1">
                <a:latin typeface="Verdana"/>
                <a:cs typeface="Verdana"/>
              </a:rPr>
              <a:t>e </a:t>
            </a:r>
            <a:r>
              <a:rPr dirty="0" sz="2100" spc="-40" b="1">
                <a:latin typeface="Verdana"/>
                <a:cs typeface="Verdana"/>
              </a:rPr>
              <a:t>backg</a:t>
            </a:r>
            <a:r>
              <a:rPr dirty="0" sz="1800" spc="-40">
                <a:latin typeface="Arial Black"/>
                <a:cs typeface="Arial Black"/>
              </a:rPr>
              <a:t>roun</a:t>
            </a:r>
            <a:r>
              <a:rPr dirty="0" sz="2100" spc="-40" b="1">
                <a:latin typeface="Verdana"/>
                <a:cs typeface="Verdana"/>
              </a:rPr>
              <a:t>d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1075" y="6120885"/>
            <a:ext cx="3057524" cy="305752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160648" y="7018866"/>
            <a:ext cx="2162175" cy="9740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5080">
              <a:lnSpc>
                <a:spcPts val="2480"/>
              </a:lnSpc>
              <a:spcBef>
                <a:spcPts val="215"/>
              </a:spcBef>
            </a:pPr>
            <a:r>
              <a:rPr dirty="0" sz="1950" spc="-45" b="1">
                <a:latin typeface="Tahoma"/>
                <a:cs typeface="Tahoma"/>
              </a:rPr>
              <a:t>300</a:t>
            </a:r>
            <a:r>
              <a:rPr dirty="0" sz="1900" spc="-45" b="1">
                <a:latin typeface="Arial"/>
                <a:cs typeface="Arial"/>
              </a:rPr>
              <a:t>+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2100" spc="-120" b="1">
                <a:latin typeface="Verdana"/>
                <a:cs typeface="Verdana"/>
              </a:rPr>
              <a:t>e</a:t>
            </a:r>
            <a:r>
              <a:rPr dirty="0" sz="1800" spc="-120">
                <a:latin typeface="Arial Black"/>
                <a:cs typeface="Arial Black"/>
              </a:rPr>
              <a:t>v</a:t>
            </a:r>
            <a:r>
              <a:rPr dirty="0" sz="2100" spc="-120" b="1">
                <a:latin typeface="Verdana"/>
                <a:cs typeface="Verdana"/>
              </a:rPr>
              <a:t>e</a:t>
            </a:r>
            <a:r>
              <a:rPr dirty="0" sz="1800" spc="-120">
                <a:latin typeface="Arial Black"/>
                <a:cs typeface="Arial Black"/>
              </a:rPr>
              <a:t>nts</a:t>
            </a:r>
            <a:r>
              <a:rPr dirty="0" sz="1800" spc="-90">
                <a:latin typeface="Arial Black"/>
                <a:cs typeface="Arial Black"/>
              </a:rPr>
              <a:t> </a:t>
            </a:r>
            <a:r>
              <a:rPr dirty="0" sz="1800" spc="-114">
                <a:latin typeface="Arial Black"/>
                <a:cs typeface="Arial Black"/>
              </a:rPr>
              <a:t>w</a:t>
            </a:r>
            <a:r>
              <a:rPr dirty="0" sz="2100" spc="-114" b="1">
                <a:latin typeface="Verdana"/>
                <a:cs typeface="Verdana"/>
              </a:rPr>
              <a:t>e</a:t>
            </a:r>
            <a:r>
              <a:rPr dirty="0" sz="1800" spc="-114">
                <a:latin typeface="Arial Black"/>
                <a:cs typeface="Arial Black"/>
              </a:rPr>
              <a:t>r</a:t>
            </a:r>
            <a:r>
              <a:rPr dirty="0" sz="2100" spc="-114" b="1">
                <a:latin typeface="Verdana"/>
                <a:cs typeface="Verdana"/>
              </a:rPr>
              <a:t>e </a:t>
            </a:r>
            <a:r>
              <a:rPr dirty="0" sz="2100" spc="-250" b="1">
                <a:latin typeface="Verdana"/>
                <a:cs typeface="Verdana"/>
              </a:rPr>
              <a:t>added</a:t>
            </a:r>
            <a:r>
              <a:rPr dirty="0" sz="2100" spc="-204" b="1">
                <a:latin typeface="Verdana"/>
                <a:cs typeface="Verdana"/>
              </a:rPr>
              <a:t> </a:t>
            </a:r>
            <a:r>
              <a:rPr dirty="0" sz="1800">
                <a:latin typeface="Arial Black"/>
                <a:cs typeface="Arial Black"/>
              </a:rPr>
              <a:t>to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t</a:t>
            </a:r>
            <a:r>
              <a:rPr dirty="0" sz="2100" spc="-25" b="1">
                <a:latin typeface="Verdana"/>
                <a:cs typeface="Verdana"/>
              </a:rPr>
              <a:t>he </a:t>
            </a:r>
            <a:r>
              <a:rPr dirty="0" sz="1950" spc="-90" b="1">
                <a:latin typeface="Verdana"/>
                <a:cs typeface="Verdana"/>
              </a:rPr>
              <a:t>C</a:t>
            </a:r>
            <a:r>
              <a:rPr dirty="0" sz="1900" spc="-90" b="1">
                <a:latin typeface="Arial"/>
                <a:cs typeface="Arial"/>
              </a:rPr>
              <a:t>&amp;</a:t>
            </a:r>
            <a:r>
              <a:rPr dirty="0" sz="1950" spc="-90" b="1">
                <a:latin typeface="Verdana"/>
                <a:cs typeface="Verdana"/>
              </a:rPr>
              <a:t>WW</a:t>
            </a:r>
            <a:r>
              <a:rPr dirty="0" sz="1950" spc="-130" b="1">
                <a:latin typeface="Verdana"/>
                <a:cs typeface="Verdana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w</a:t>
            </a:r>
            <a:r>
              <a:rPr dirty="0" sz="2100" spc="-20" b="1">
                <a:latin typeface="Verdana"/>
                <a:cs typeface="Verdana"/>
              </a:rPr>
              <a:t>eb</a:t>
            </a:r>
            <a:r>
              <a:rPr dirty="0" sz="1800" spc="-20">
                <a:latin typeface="Arial Black"/>
                <a:cs typeface="Arial Black"/>
              </a:rPr>
              <a:t>s</a:t>
            </a:r>
            <a:r>
              <a:rPr dirty="0" sz="2100" spc="-20" b="1">
                <a:latin typeface="Verdana"/>
                <a:cs typeface="Verdana"/>
              </a:rPr>
              <a:t>i</a:t>
            </a:r>
            <a:r>
              <a:rPr dirty="0" sz="1800" spc="-20">
                <a:latin typeface="Arial Black"/>
                <a:cs typeface="Arial Black"/>
              </a:rPr>
              <a:t>t</a:t>
            </a:r>
            <a:r>
              <a:rPr dirty="0" sz="2100" spc="-20" b="1">
                <a:latin typeface="Verdana"/>
                <a:cs typeface="Verdana"/>
              </a:rPr>
              <a:t>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948653" y="234985"/>
            <a:ext cx="1297940" cy="1479550"/>
          </a:xfrm>
          <a:custGeom>
            <a:avLst/>
            <a:gdLst/>
            <a:ahLst/>
            <a:cxnLst/>
            <a:rect l="l" t="t" r="r" b="b"/>
            <a:pathLst>
              <a:path w="1297940" h="1479550">
                <a:moveTo>
                  <a:pt x="44131" y="1479266"/>
                </a:moveTo>
                <a:lnTo>
                  <a:pt x="2844" y="1447806"/>
                </a:lnTo>
                <a:lnTo>
                  <a:pt x="0" y="1431309"/>
                </a:lnTo>
                <a:lnTo>
                  <a:pt x="179510" y="518903"/>
                </a:lnTo>
                <a:lnTo>
                  <a:pt x="192816" y="479921"/>
                </a:lnTo>
                <a:lnTo>
                  <a:pt x="220472" y="439066"/>
                </a:lnTo>
                <a:lnTo>
                  <a:pt x="258691" y="407826"/>
                </a:lnTo>
                <a:lnTo>
                  <a:pt x="304212" y="388866"/>
                </a:lnTo>
                <a:lnTo>
                  <a:pt x="353291" y="383746"/>
                </a:lnTo>
                <a:lnTo>
                  <a:pt x="369699" y="385225"/>
                </a:lnTo>
                <a:lnTo>
                  <a:pt x="409986" y="394629"/>
                </a:lnTo>
                <a:lnTo>
                  <a:pt x="462876" y="424366"/>
                </a:lnTo>
                <a:lnTo>
                  <a:pt x="821839" y="665457"/>
                </a:lnTo>
                <a:lnTo>
                  <a:pt x="1223461" y="22538"/>
                </a:lnTo>
                <a:lnTo>
                  <a:pt x="1255475" y="0"/>
                </a:lnTo>
                <a:lnTo>
                  <a:pt x="1265788" y="375"/>
                </a:lnTo>
                <a:lnTo>
                  <a:pt x="1297061" y="30685"/>
                </a:lnTo>
                <a:lnTo>
                  <a:pt x="1297837" y="35687"/>
                </a:lnTo>
                <a:lnTo>
                  <a:pt x="1297443" y="45993"/>
                </a:lnTo>
                <a:lnTo>
                  <a:pt x="1296287" y="50921"/>
                </a:lnTo>
                <a:lnTo>
                  <a:pt x="1294173" y="55623"/>
                </a:lnTo>
                <a:lnTo>
                  <a:pt x="1048549" y="1005746"/>
                </a:lnTo>
                <a:lnTo>
                  <a:pt x="1028865" y="1050188"/>
                </a:lnTo>
                <a:lnTo>
                  <a:pt x="997330" y="1087160"/>
                </a:lnTo>
                <a:lnTo>
                  <a:pt x="956568" y="1113594"/>
                </a:lnTo>
                <a:lnTo>
                  <a:pt x="909965" y="1127288"/>
                </a:lnTo>
                <a:lnTo>
                  <a:pt x="893794" y="1128795"/>
                </a:lnTo>
                <a:lnTo>
                  <a:pt x="877554" y="1128732"/>
                </a:lnTo>
                <a:lnTo>
                  <a:pt x="831744" y="1119639"/>
                </a:lnTo>
                <a:lnTo>
                  <a:pt x="769898" y="1086129"/>
                </a:lnTo>
                <a:lnTo>
                  <a:pt x="420362" y="849756"/>
                </a:lnTo>
                <a:lnTo>
                  <a:pt x="80283" y="1459676"/>
                </a:lnTo>
                <a:lnTo>
                  <a:pt x="49423" y="1478936"/>
                </a:lnTo>
                <a:lnTo>
                  <a:pt x="44131" y="1479266"/>
                </a:lnTo>
                <a:close/>
              </a:path>
            </a:pathLst>
          </a:custGeom>
          <a:solidFill>
            <a:srgbClr val="FFB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17007" y="365007"/>
            <a:ext cx="548005" cy="1198245"/>
          </a:xfrm>
          <a:custGeom>
            <a:avLst/>
            <a:gdLst/>
            <a:ahLst/>
            <a:cxnLst/>
            <a:rect l="l" t="t" r="r" b="b"/>
            <a:pathLst>
              <a:path w="548004" h="1198245">
                <a:moveTo>
                  <a:pt x="262127" y="1197929"/>
                </a:moveTo>
                <a:lnTo>
                  <a:pt x="232603" y="1178382"/>
                </a:lnTo>
                <a:lnTo>
                  <a:pt x="7473" y="689169"/>
                </a:lnTo>
                <a:lnTo>
                  <a:pt x="5037" y="681930"/>
                </a:lnTo>
                <a:lnTo>
                  <a:pt x="1561" y="666983"/>
                </a:lnTo>
                <a:lnTo>
                  <a:pt x="554" y="659411"/>
                </a:lnTo>
                <a:lnTo>
                  <a:pt x="0" y="644074"/>
                </a:lnTo>
                <a:lnTo>
                  <a:pt x="458" y="636450"/>
                </a:lnTo>
                <a:lnTo>
                  <a:pt x="9993" y="599471"/>
                </a:lnTo>
                <a:lnTo>
                  <a:pt x="35992" y="561889"/>
                </a:lnTo>
                <a:lnTo>
                  <a:pt x="95634" y="525998"/>
                </a:lnTo>
                <a:lnTo>
                  <a:pt x="251488" y="455081"/>
                </a:lnTo>
                <a:lnTo>
                  <a:pt x="275116" y="29604"/>
                </a:lnTo>
                <a:lnTo>
                  <a:pt x="301569" y="0"/>
                </a:lnTo>
                <a:lnTo>
                  <a:pt x="309292" y="810"/>
                </a:lnTo>
                <a:lnTo>
                  <a:pt x="542236" y="542512"/>
                </a:lnTo>
                <a:lnTo>
                  <a:pt x="547387" y="571934"/>
                </a:lnTo>
                <a:lnTo>
                  <a:pt x="547193" y="586933"/>
                </a:lnTo>
                <a:lnTo>
                  <a:pt x="535642" y="630110"/>
                </a:lnTo>
                <a:lnTo>
                  <a:pt x="509170" y="666109"/>
                </a:lnTo>
                <a:lnTo>
                  <a:pt x="449856" y="700976"/>
                </a:lnTo>
                <a:lnTo>
                  <a:pt x="298716" y="762429"/>
                </a:lnTo>
                <a:lnTo>
                  <a:pt x="298716" y="1159452"/>
                </a:lnTo>
                <a:lnTo>
                  <a:pt x="279831" y="1192566"/>
                </a:lnTo>
                <a:lnTo>
                  <a:pt x="275831" y="1195082"/>
                </a:lnTo>
                <a:lnTo>
                  <a:pt x="271490" y="1196658"/>
                </a:lnTo>
                <a:lnTo>
                  <a:pt x="262127" y="1197929"/>
                </a:lnTo>
                <a:close/>
              </a:path>
            </a:pathLst>
          </a:custGeom>
          <a:solidFill>
            <a:srgbClr val="FFB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387901" y="1932072"/>
            <a:ext cx="1195070" cy="542290"/>
          </a:xfrm>
          <a:custGeom>
            <a:avLst/>
            <a:gdLst/>
            <a:ahLst/>
            <a:cxnLst/>
            <a:rect l="l" t="t" r="r" b="b"/>
            <a:pathLst>
              <a:path w="1195070" h="542289">
                <a:moveTo>
                  <a:pt x="635258" y="541782"/>
                </a:moveTo>
                <a:lnTo>
                  <a:pt x="591544" y="535494"/>
                </a:lnTo>
                <a:lnTo>
                  <a:pt x="553071" y="513793"/>
                </a:lnTo>
                <a:lnTo>
                  <a:pt x="429819" y="320407"/>
                </a:lnTo>
                <a:lnTo>
                  <a:pt x="33133" y="358422"/>
                </a:lnTo>
                <a:lnTo>
                  <a:pt x="1725" y="334212"/>
                </a:lnTo>
                <a:lnTo>
                  <a:pt x="0" y="325154"/>
                </a:lnTo>
                <a:lnTo>
                  <a:pt x="2032" y="315339"/>
                </a:lnTo>
                <a:lnTo>
                  <a:pt x="474122" y="13795"/>
                </a:lnTo>
                <a:lnTo>
                  <a:pt x="517816" y="496"/>
                </a:lnTo>
                <a:lnTo>
                  <a:pt x="525432" y="0"/>
                </a:lnTo>
                <a:lnTo>
                  <a:pt x="540762" y="517"/>
                </a:lnTo>
                <a:lnTo>
                  <a:pt x="584431" y="13898"/>
                </a:lnTo>
                <a:lnTo>
                  <a:pt x="619597" y="43063"/>
                </a:lnTo>
                <a:lnTo>
                  <a:pt x="642386" y="84063"/>
                </a:lnTo>
                <a:lnTo>
                  <a:pt x="736841" y="235334"/>
                </a:lnTo>
                <a:lnTo>
                  <a:pt x="1161946" y="211685"/>
                </a:lnTo>
                <a:lnTo>
                  <a:pt x="1175079" y="213460"/>
                </a:lnTo>
                <a:lnTo>
                  <a:pt x="1185557" y="218781"/>
                </a:lnTo>
                <a:lnTo>
                  <a:pt x="1192494" y="227646"/>
                </a:lnTo>
                <a:lnTo>
                  <a:pt x="1195003" y="240052"/>
                </a:lnTo>
                <a:lnTo>
                  <a:pt x="1194205" y="245983"/>
                </a:lnTo>
                <a:lnTo>
                  <a:pt x="678281" y="531803"/>
                </a:lnTo>
                <a:lnTo>
                  <a:pt x="649997" y="540237"/>
                </a:lnTo>
                <a:lnTo>
                  <a:pt x="635258" y="541782"/>
                </a:lnTo>
                <a:close/>
              </a:path>
            </a:pathLst>
          </a:custGeom>
          <a:solidFill>
            <a:srgbClr val="FFB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016000" y="2724032"/>
            <a:ext cx="268160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-430">
                <a:solidFill>
                  <a:srgbClr val="1C1C1F"/>
                </a:solidFill>
                <a:latin typeface="Trebuchet MS"/>
                <a:cs typeface="Trebuchet MS"/>
              </a:rPr>
              <a:t>Topics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55">
                <a:solidFill>
                  <a:srgbClr val="1C1C1F"/>
                </a:solidFill>
                <a:latin typeface="Trebuchet MS"/>
                <a:cs typeface="Trebuchet MS"/>
              </a:rPr>
              <a:t>covered</a:t>
            </a:r>
            <a:r>
              <a:rPr dirty="0" sz="3000" spc="-355">
                <a:solidFill>
                  <a:srgbClr val="1C1C1F"/>
                </a:solidFill>
                <a:latin typeface="Arial MT"/>
                <a:cs typeface="Arial MT"/>
              </a:rPr>
              <a:t>: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3876390"/>
            <a:ext cx="104775" cy="104774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598810" y="3543181"/>
            <a:ext cx="6243955" cy="2242820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2700" marR="184150">
              <a:lnSpc>
                <a:spcPct val="70700"/>
              </a:lnSpc>
              <a:spcBef>
                <a:spcPts val="1435"/>
              </a:spcBef>
            </a:pPr>
            <a:r>
              <a:rPr dirty="0" sz="3800" spc="-400">
                <a:solidFill>
                  <a:srgbClr val="1C1C1F"/>
                </a:solidFill>
                <a:latin typeface="Trebuchet MS"/>
                <a:cs typeface="Trebuchet MS"/>
              </a:rPr>
              <a:t>Creativity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70">
                <a:solidFill>
                  <a:srgbClr val="1C1C1F"/>
                </a:solidFill>
                <a:latin typeface="Trebuchet MS"/>
                <a:cs typeface="Trebuchet MS"/>
              </a:rPr>
              <a:t>in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180">
                <a:solidFill>
                  <a:srgbClr val="1C1C1F"/>
                </a:solidFill>
                <a:latin typeface="Trebuchet MS"/>
                <a:cs typeface="Trebuchet MS"/>
              </a:rPr>
              <a:t>a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9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35">
                <a:solidFill>
                  <a:srgbClr val="1C1C1F"/>
                </a:solidFill>
                <a:latin typeface="Trebuchet MS"/>
                <a:cs typeface="Trebuchet MS"/>
              </a:rPr>
              <a:t>crisis</a:t>
            </a:r>
            <a:r>
              <a:rPr dirty="0" sz="3000" spc="-335">
                <a:solidFill>
                  <a:srgbClr val="1C1C1F"/>
                </a:solidFill>
                <a:latin typeface="Arial MT"/>
                <a:cs typeface="Arial MT"/>
              </a:rPr>
              <a:t>;</a:t>
            </a:r>
            <a:r>
              <a:rPr dirty="0" sz="3000" spc="75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800" spc="-370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9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295">
                <a:solidFill>
                  <a:srgbClr val="1C1C1F"/>
                </a:solidFill>
                <a:latin typeface="Trebuchet MS"/>
                <a:cs typeface="Trebuchet MS"/>
              </a:rPr>
              <a:t>AI</a:t>
            </a:r>
            <a:r>
              <a:rPr dirty="0" sz="3000" spc="-295">
                <a:solidFill>
                  <a:srgbClr val="1C1C1F"/>
                </a:solidFill>
                <a:latin typeface="Arial MT"/>
                <a:cs typeface="Arial MT"/>
              </a:rPr>
              <a:t>; </a:t>
            </a:r>
            <a:r>
              <a:rPr dirty="0" sz="3800" spc="-440">
                <a:solidFill>
                  <a:srgbClr val="1C1C1F"/>
                </a:solidFill>
                <a:latin typeface="Trebuchet MS"/>
                <a:cs typeface="Trebuchet MS"/>
              </a:rPr>
              <a:t>Representation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000" spc="-395">
                <a:solidFill>
                  <a:srgbClr val="1C1C1F"/>
                </a:solidFill>
                <a:latin typeface="Arial MT"/>
                <a:cs typeface="Arial MT"/>
              </a:rPr>
              <a:t>;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Hospital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500">
                <a:solidFill>
                  <a:srgbClr val="1C1C1F"/>
                </a:solidFill>
                <a:latin typeface="Trebuchet MS"/>
                <a:cs typeface="Trebuchet MS"/>
              </a:rPr>
              <a:t>Arts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000" spc="-405">
                <a:solidFill>
                  <a:srgbClr val="1C1C1F"/>
                </a:solidFill>
                <a:latin typeface="Arial MT"/>
                <a:cs typeface="Arial MT"/>
              </a:rPr>
              <a:t>‘</a:t>
            </a:r>
            <a:r>
              <a:rPr dirty="0" sz="3800" spc="-405">
                <a:solidFill>
                  <a:srgbClr val="1C1C1F"/>
                </a:solidFill>
                <a:latin typeface="Trebuchet MS"/>
                <a:cs typeface="Trebuchet MS"/>
              </a:rPr>
              <a:t>Let</a:t>
            </a:r>
            <a:r>
              <a:rPr dirty="0" sz="3000" spc="-405">
                <a:solidFill>
                  <a:srgbClr val="1C1C1F"/>
                </a:solidFill>
                <a:latin typeface="Arial MT"/>
                <a:cs typeface="Arial MT"/>
              </a:rPr>
              <a:t>’</a:t>
            </a:r>
            <a:r>
              <a:rPr dirty="0" sz="3800" spc="-405">
                <a:solidFill>
                  <a:srgbClr val="1C1C1F"/>
                </a:solidFill>
                <a:latin typeface="Trebuchet MS"/>
                <a:cs typeface="Trebuchet MS"/>
              </a:rPr>
              <a:t>s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70">
                <a:solidFill>
                  <a:srgbClr val="1C1C1F"/>
                </a:solidFill>
                <a:latin typeface="Trebuchet MS"/>
                <a:cs typeface="Trebuchet MS"/>
              </a:rPr>
              <a:t>Get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40">
                <a:solidFill>
                  <a:srgbClr val="1C1C1F"/>
                </a:solidFill>
                <a:latin typeface="Trebuchet MS"/>
                <a:cs typeface="Trebuchet MS"/>
              </a:rPr>
              <a:t>Clinical</a:t>
            </a:r>
            <a:r>
              <a:rPr dirty="0" sz="3000" spc="-340">
                <a:solidFill>
                  <a:srgbClr val="1C1C1F"/>
                </a:solidFill>
                <a:latin typeface="Arial MT"/>
                <a:cs typeface="Arial MT"/>
              </a:rPr>
              <a:t>’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3225"/>
              </a:lnSpc>
            </a:pP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</a:rPr>
              <a:t>Platforming</a:t>
            </a:r>
            <a:r>
              <a:rPr dirty="0" sz="3800" spc="-31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245">
                <a:solidFill>
                  <a:srgbClr val="1C1C1F"/>
                </a:solidFill>
                <a:latin typeface="Trebuchet MS"/>
                <a:cs typeface="Trebuchet MS"/>
              </a:rPr>
              <a:t>grass</a:t>
            </a:r>
            <a:r>
              <a:rPr dirty="0" sz="3000" spc="-245">
                <a:solidFill>
                  <a:srgbClr val="1C1C1F"/>
                </a:solidFill>
                <a:latin typeface="Arial MT"/>
                <a:cs typeface="Arial MT"/>
              </a:rPr>
              <a:t>-</a:t>
            </a:r>
            <a:r>
              <a:rPr dirty="0" sz="3800" spc="-430">
                <a:solidFill>
                  <a:srgbClr val="1C1C1F"/>
                </a:solidFill>
                <a:latin typeface="Trebuchet MS"/>
                <a:cs typeface="Trebuchet MS"/>
              </a:rPr>
              <a:t>roots</a:t>
            </a:r>
            <a:r>
              <a:rPr dirty="0" sz="3800" spc="-31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organisations</a:t>
            </a:r>
            <a:endParaRPr sz="3800">
              <a:latin typeface="Trebuchet MS"/>
              <a:cs typeface="Trebuchet MS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4285965"/>
            <a:ext cx="104775" cy="10477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4695540"/>
            <a:ext cx="104775" cy="10477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5105115"/>
            <a:ext cx="104775" cy="10477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5514690"/>
            <a:ext cx="104775" cy="10477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70326" y="6281592"/>
            <a:ext cx="8336280" cy="2207895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ctr" marL="12700" marR="5080" indent="-635">
              <a:lnSpc>
                <a:spcPct val="65300"/>
              </a:lnSpc>
              <a:spcBef>
                <a:spcPts val="1525"/>
              </a:spcBef>
            </a:pPr>
            <a:r>
              <a:rPr dirty="0" sz="2650" spc="-60">
                <a:latin typeface="Arial MT"/>
                <a:cs typeface="Arial MT"/>
                <a:hlinkClick r:id="rId5"/>
              </a:rPr>
              <a:t>“</a:t>
            </a:r>
            <a:r>
              <a:rPr dirty="0" sz="3350" spc="-60">
                <a:latin typeface="Trebuchet MS"/>
                <a:cs typeface="Trebuchet MS"/>
                <a:hlinkClick r:id="rId5"/>
              </a:rPr>
              <a:t>We</a:t>
            </a:r>
            <a:r>
              <a:rPr dirty="0" sz="3350" spc="-19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04">
                <a:latin typeface="Trebuchet MS"/>
                <a:cs typeface="Trebuchet MS"/>
                <a:hlinkClick r:id="rId5"/>
              </a:rPr>
              <a:t>see</a:t>
            </a:r>
            <a:r>
              <a:rPr dirty="0" sz="3350" spc="-5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75">
                <a:latin typeface="Trebuchet MS"/>
                <a:cs typeface="Trebuchet MS"/>
                <a:hlinkClick r:id="rId5"/>
              </a:rPr>
              <a:t>Creativity</a:t>
            </a:r>
            <a:r>
              <a:rPr dirty="0" sz="3350" spc="-70">
                <a:latin typeface="Trebuchet MS"/>
                <a:cs typeface="Trebuchet MS"/>
                <a:hlinkClick r:id="rId5"/>
              </a:rPr>
              <a:t> </a:t>
            </a:r>
            <a:r>
              <a:rPr dirty="0" sz="2650">
                <a:latin typeface="Arial MT"/>
                <a:cs typeface="Arial MT"/>
                <a:hlinkClick r:id="rId5"/>
              </a:rPr>
              <a:t>&amp;</a:t>
            </a:r>
            <a:r>
              <a:rPr dirty="0" sz="2650" spc="210">
                <a:latin typeface="Arial MT"/>
                <a:cs typeface="Arial MT"/>
                <a:hlinkClick r:id="rId5"/>
              </a:rPr>
              <a:t> </a:t>
            </a:r>
            <a:r>
              <a:rPr dirty="0" sz="3350" spc="-180">
                <a:latin typeface="Trebuchet MS"/>
                <a:cs typeface="Trebuchet MS"/>
                <a:hlinkClick r:id="rId5"/>
              </a:rPr>
              <a:t>Wellbeing</a:t>
            </a:r>
            <a:r>
              <a:rPr dirty="0" sz="3350" spc="-7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70">
                <a:latin typeface="Trebuchet MS"/>
                <a:cs typeface="Trebuchet MS"/>
                <a:hlinkClick r:id="rId5"/>
              </a:rPr>
              <a:t>Week</a:t>
            </a:r>
            <a:r>
              <a:rPr dirty="0" sz="3350" spc="1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60">
                <a:latin typeface="Trebuchet MS"/>
                <a:cs typeface="Trebuchet MS"/>
                <a:hlinkClick r:id="rId5"/>
              </a:rPr>
              <a:t>as</a:t>
            </a:r>
            <a:r>
              <a:rPr dirty="0" sz="3350" spc="-6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75">
                <a:latin typeface="Trebuchet MS"/>
                <a:cs typeface="Trebuchet MS"/>
                <a:hlinkClick r:id="rId5"/>
              </a:rPr>
              <a:t>part</a:t>
            </a:r>
            <a:r>
              <a:rPr dirty="0" sz="3350" spc="-6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00">
                <a:latin typeface="Trebuchet MS"/>
                <a:cs typeface="Trebuchet MS"/>
                <a:hlinkClick r:id="rId5"/>
              </a:rPr>
              <a:t>of</a:t>
            </a:r>
            <a:r>
              <a:rPr dirty="0" sz="3350" spc="-300">
                <a:latin typeface="Trebuchet MS"/>
                <a:cs typeface="Trebuchet MS"/>
              </a:rPr>
              <a:t> </a:t>
            </a:r>
            <a:r>
              <a:rPr dirty="0" sz="3350" spc="-315">
                <a:latin typeface="Trebuchet MS"/>
                <a:cs typeface="Trebuchet MS"/>
                <a:hlinkClick r:id="rId5"/>
              </a:rPr>
              <a:t>our</a:t>
            </a:r>
            <a:r>
              <a:rPr dirty="0" sz="3350" spc="4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55">
                <a:latin typeface="Trebuchet MS"/>
                <a:cs typeface="Trebuchet MS"/>
                <a:hlinkClick r:id="rId5"/>
              </a:rPr>
              <a:t>strategic</a:t>
            </a:r>
            <a:r>
              <a:rPr dirty="0" sz="3350" spc="-10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95">
                <a:latin typeface="Trebuchet MS"/>
                <a:cs typeface="Trebuchet MS"/>
                <a:hlinkClick r:id="rId5"/>
              </a:rPr>
              <a:t>approach</a:t>
            </a:r>
            <a:r>
              <a:rPr dirty="0" sz="2650" spc="-95">
                <a:latin typeface="Arial MT"/>
                <a:cs typeface="Arial MT"/>
                <a:hlinkClick r:id="rId5"/>
              </a:rPr>
              <a:t>.</a:t>
            </a:r>
            <a:r>
              <a:rPr dirty="0" sz="2650" spc="140">
                <a:latin typeface="Arial MT"/>
                <a:cs typeface="Arial MT"/>
                <a:hlinkClick r:id="rId5"/>
              </a:rPr>
              <a:t> </a:t>
            </a:r>
            <a:r>
              <a:rPr dirty="0" sz="3350" spc="-200">
                <a:latin typeface="Trebuchet MS"/>
                <a:cs typeface="Trebuchet MS"/>
                <a:hlinkClick r:id="rId5"/>
              </a:rPr>
              <a:t>We</a:t>
            </a:r>
            <a:r>
              <a:rPr dirty="0" sz="2650" spc="-200">
                <a:latin typeface="Arial MT"/>
                <a:cs typeface="Arial MT"/>
                <a:hlinkClick r:id="rId5"/>
              </a:rPr>
              <a:t>’</a:t>
            </a:r>
            <a:r>
              <a:rPr dirty="0" sz="3350" spc="-200">
                <a:latin typeface="Trebuchet MS"/>
                <a:cs typeface="Trebuchet MS"/>
                <a:hlinkClick r:id="rId5"/>
              </a:rPr>
              <a:t>ve</a:t>
            </a:r>
            <a:r>
              <a:rPr dirty="0" sz="3350" spc="-2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10">
                <a:latin typeface="Trebuchet MS"/>
                <a:cs typeface="Trebuchet MS"/>
                <a:hlinkClick r:id="rId5"/>
              </a:rPr>
              <a:t>supported</a:t>
            </a:r>
            <a:r>
              <a:rPr dirty="0" sz="3350" spc="-3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00">
                <a:latin typeface="Trebuchet MS"/>
                <a:cs typeface="Trebuchet MS"/>
                <a:hlinkClick r:id="rId5"/>
              </a:rPr>
              <a:t>it</a:t>
            </a:r>
            <a:r>
              <a:rPr dirty="0" sz="3350" spc="4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65">
                <a:latin typeface="Trebuchet MS"/>
                <a:cs typeface="Trebuchet MS"/>
                <a:hlinkClick r:id="rId5"/>
              </a:rPr>
              <a:t>for</a:t>
            </a:r>
            <a:r>
              <a:rPr dirty="0" sz="3350" spc="1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50">
                <a:latin typeface="Trebuchet MS"/>
                <a:cs typeface="Trebuchet MS"/>
                <a:hlinkClick r:id="rId5"/>
              </a:rPr>
              <a:t>3</a:t>
            </a:r>
            <a:r>
              <a:rPr dirty="0" sz="3350" spc="-350">
                <a:latin typeface="Trebuchet MS"/>
                <a:cs typeface="Trebuchet MS"/>
              </a:rPr>
              <a:t> </a:t>
            </a:r>
            <a:r>
              <a:rPr dirty="0" sz="3350" spc="-130">
                <a:latin typeface="Trebuchet MS"/>
                <a:cs typeface="Trebuchet MS"/>
                <a:hlinkClick r:id="rId5"/>
              </a:rPr>
              <a:t>years</a:t>
            </a:r>
            <a:r>
              <a:rPr dirty="0" sz="2650" spc="-130">
                <a:latin typeface="Arial MT"/>
                <a:cs typeface="Arial MT"/>
                <a:hlinkClick r:id="rId5"/>
              </a:rPr>
              <a:t>,</a:t>
            </a:r>
            <a:r>
              <a:rPr dirty="0" sz="2650" spc="55">
                <a:latin typeface="Arial MT"/>
                <a:cs typeface="Arial MT"/>
                <a:hlinkClick r:id="rId5"/>
              </a:rPr>
              <a:t> </a:t>
            </a:r>
            <a:r>
              <a:rPr dirty="0" sz="3350" spc="-370">
                <a:latin typeface="Trebuchet MS"/>
                <a:cs typeface="Trebuchet MS"/>
                <a:hlinkClick r:id="rId5"/>
              </a:rPr>
              <a:t>we</a:t>
            </a:r>
            <a:r>
              <a:rPr dirty="0" sz="3350" spc="4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20">
                <a:latin typeface="Trebuchet MS"/>
                <a:cs typeface="Trebuchet MS"/>
                <a:hlinkClick r:id="rId5"/>
              </a:rPr>
              <a:t>feel</a:t>
            </a:r>
            <a:r>
              <a:rPr dirty="0" sz="3350" spc="-1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80">
                <a:latin typeface="Trebuchet MS"/>
                <a:cs typeface="Trebuchet MS"/>
                <a:hlinkClick r:id="rId5"/>
              </a:rPr>
              <a:t>it</a:t>
            </a:r>
            <a:r>
              <a:rPr dirty="0" sz="2650" spc="-180">
                <a:latin typeface="Arial MT"/>
                <a:cs typeface="Arial MT"/>
                <a:hlinkClick r:id="rId5"/>
              </a:rPr>
              <a:t>’</a:t>
            </a:r>
            <a:r>
              <a:rPr dirty="0" sz="3350" spc="-180">
                <a:latin typeface="Trebuchet MS"/>
                <a:cs typeface="Trebuchet MS"/>
                <a:hlinkClick r:id="rId5"/>
              </a:rPr>
              <a:t>s</a:t>
            </a:r>
            <a:r>
              <a:rPr dirty="0" sz="3350" spc="-1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60">
                <a:latin typeface="Trebuchet MS"/>
                <a:cs typeface="Trebuchet MS"/>
                <a:hlinkClick r:id="rId5"/>
              </a:rPr>
              <a:t>important</a:t>
            </a:r>
            <a:r>
              <a:rPr dirty="0" sz="3350" spc="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80">
                <a:latin typeface="Trebuchet MS"/>
                <a:cs typeface="Trebuchet MS"/>
                <a:hlinkClick r:id="rId5"/>
              </a:rPr>
              <a:t>that</a:t>
            </a:r>
            <a:r>
              <a:rPr dirty="0" sz="3350" spc="2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00">
                <a:latin typeface="Trebuchet MS"/>
                <a:cs typeface="Trebuchet MS"/>
                <a:hlinkClick r:id="rId5"/>
              </a:rPr>
              <a:t>it</a:t>
            </a:r>
            <a:r>
              <a:rPr dirty="0" sz="3350" spc="5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80">
                <a:latin typeface="Trebuchet MS"/>
                <a:cs typeface="Trebuchet MS"/>
                <a:hlinkClick r:id="rId5"/>
              </a:rPr>
              <a:t>provides</a:t>
            </a:r>
            <a:r>
              <a:rPr dirty="0" sz="3350" spc="-1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50">
                <a:latin typeface="Trebuchet MS"/>
                <a:cs typeface="Trebuchet MS"/>
                <a:hlinkClick r:id="rId5"/>
              </a:rPr>
              <a:t>a</a:t>
            </a:r>
            <a:r>
              <a:rPr dirty="0" sz="3350" spc="-50">
                <a:latin typeface="Trebuchet MS"/>
                <a:cs typeface="Trebuchet MS"/>
              </a:rPr>
              <a:t> </a:t>
            </a:r>
            <a:r>
              <a:rPr dirty="0" sz="3350" spc="-254">
                <a:latin typeface="Trebuchet MS"/>
                <a:cs typeface="Trebuchet MS"/>
                <a:hlinkClick r:id="rId5"/>
              </a:rPr>
              <a:t>platform</a:t>
            </a:r>
            <a:r>
              <a:rPr dirty="0" sz="335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95">
                <a:latin typeface="Trebuchet MS"/>
                <a:cs typeface="Trebuchet MS"/>
                <a:hlinkClick r:id="rId5"/>
              </a:rPr>
              <a:t>to</a:t>
            </a:r>
            <a:r>
              <a:rPr dirty="0" sz="3350" spc="4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75">
                <a:latin typeface="Trebuchet MS"/>
                <a:cs typeface="Trebuchet MS"/>
                <a:hlinkClick r:id="rId5"/>
              </a:rPr>
              <a:t>engage</a:t>
            </a:r>
            <a:r>
              <a:rPr dirty="0" sz="3350" spc="-18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35">
                <a:latin typeface="Trebuchet MS"/>
                <a:cs typeface="Trebuchet MS"/>
                <a:hlinkClick r:id="rId5"/>
              </a:rPr>
              <a:t>wider</a:t>
            </a:r>
            <a:r>
              <a:rPr dirty="0" sz="3350" spc="-1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50">
                <a:latin typeface="Trebuchet MS"/>
                <a:cs typeface="Trebuchet MS"/>
                <a:hlinkClick r:id="rId5"/>
              </a:rPr>
              <a:t>audiences</a:t>
            </a:r>
            <a:r>
              <a:rPr dirty="0" sz="2650" spc="-150">
                <a:latin typeface="Arial MT"/>
                <a:cs typeface="Arial MT"/>
                <a:hlinkClick r:id="rId5"/>
              </a:rPr>
              <a:t>,</a:t>
            </a:r>
            <a:r>
              <a:rPr dirty="0" sz="2650" spc="145">
                <a:latin typeface="Arial MT"/>
                <a:cs typeface="Arial MT"/>
                <a:hlinkClick r:id="rId5"/>
              </a:rPr>
              <a:t> </a:t>
            </a:r>
            <a:r>
              <a:rPr dirty="0" sz="3350" spc="-295">
                <a:latin typeface="Trebuchet MS"/>
                <a:cs typeface="Trebuchet MS"/>
                <a:hlinkClick r:id="rId5"/>
              </a:rPr>
              <a:t>which</a:t>
            </a:r>
            <a:r>
              <a:rPr dirty="0" sz="3350" spc="4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35">
                <a:latin typeface="Trebuchet MS"/>
                <a:cs typeface="Trebuchet MS"/>
                <a:hlinkClick r:id="rId5"/>
              </a:rPr>
              <a:t>helps</a:t>
            </a:r>
            <a:r>
              <a:rPr dirty="0" sz="3350" spc="-135">
                <a:latin typeface="Trebuchet MS"/>
                <a:cs typeface="Trebuchet MS"/>
              </a:rPr>
              <a:t> </a:t>
            </a:r>
            <a:r>
              <a:rPr dirty="0" sz="3350" spc="-270">
                <a:latin typeface="Trebuchet MS"/>
                <a:cs typeface="Trebuchet MS"/>
                <a:hlinkClick r:id="rId5"/>
              </a:rPr>
              <a:t>shine</a:t>
            </a:r>
            <a:r>
              <a:rPr dirty="0" sz="3350" spc="15">
                <a:latin typeface="Trebuchet MS"/>
                <a:cs typeface="Trebuchet MS"/>
                <a:hlinkClick r:id="rId5"/>
              </a:rPr>
              <a:t> </a:t>
            </a:r>
            <a:r>
              <a:rPr dirty="0" sz="3350">
                <a:latin typeface="Trebuchet MS"/>
                <a:cs typeface="Trebuchet MS"/>
                <a:hlinkClick r:id="rId5"/>
              </a:rPr>
              <a:t>a</a:t>
            </a:r>
            <a:r>
              <a:rPr dirty="0" sz="3350" spc="-8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00">
                <a:latin typeface="Trebuchet MS"/>
                <a:cs typeface="Trebuchet MS"/>
                <a:hlinkClick r:id="rId5"/>
              </a:rPr>
              <a:t>light</a:t>
            </a:r>
            <a:r>
              <a:rPr dirty="0" sz="3350" spc="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10">
                <a:latin typeface="Trebuchet MS"/>
                <a:cs typeface="Trebuchet MS"/>
                <a:hlinkClick r:id="rId5"/>
              </a:rPr>
              <a:t>on</a:t>
            </a:r>
            <a:r>
              <a:rPr dirty="0" sz="3350" spc="4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75">
                <a:latin typeface="Trebuchet MS"/>
                <a:cs typeface="Trebuchet MS"/>
                <a:hlinkClick r:id="rId5"/>
              </a:rPr>
              <a:t>creative</a:t>
            </a:r>
            <a:r>
              <a:rPr dirty="0" sz="3350" spc="-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254">
                <a:latin typeface="Trebuchet MS"/>
                <a:cs typeface="Trebuchet MS"/>
                <a:hlinkClick r:id="rId5"/>
              </a:rPr>
              <a:t>health</a:t>
            </a:r>
            <a:r>
              <a:rPr dirty="0" sz="3350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45">
                <a:latin typeface="Trebuchet MS"/>
                <a:cs typeface="Trebuchet MS"/>
                <a:hlinkClick r:id="rId5"/>
              </a:rPr>
              <a:t>achievements</a:t>
            </a:r>
            <a:r>
              <a:rPr dirty="0" sz="3350" spc="-145">
                <a:latin typeface="Trebuchet MS"/>
                <a:cs typeface="Trebuchet MS"/>
              </a:rPr>
              <a:t> </a:t>
            </a:r>
            <a:r>
              <a:rPr dirty="0" sz="3350" spc="-270">
                <a:latin typeface="Trebuchet MS"/>
                <a:cs typeface="Trebuchet MS"/>
                <a:hlinkClick r:id="rId5"/>
              </a:rPr>
              <a:t>throughout</a:t>
            </a:r>
            <a:r>
              <a:rPr dirty="0" sz="3350" spc="5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325">
                <a:latin typeface="Trebuchet MS"/>
                <a:cs typeface="Trebuchet MS"/>
                <a:hlinkClick r:id="rId5"/>
              </a:rPr>
              <a:t>the</a:t>
            </a:r>
            <a:r>
              <a:rPr dirty="0" sz="3350" spc="45">
                <a:latin typeface="Trebuchet MS"/>
                <a:cs typeface="Trebuchet MS"/>
                <a:hlinkClick r:id="rId5"/>
              </a:rPr>
              <a:t> </a:t>
            </a:r>
            <a:r>
              <a:rPr dirty="0" sz="3350" spc="-10">
                <a:latin typeface="Trebuchet MS"/>
                <a:cs typeface="Trebuchet MS"/>
                <a:hlinkClick r:id="rId5"/>
              </a:rPr>
              <a:t>year</a:t>
            </a:r>
            <a:r>
              <a:rPr dirty="0" sz="2650" spc="-10">
                <a:latin typeface="Arial MT"/>
                <a:cs typeface="Arial MT"/>
                <a:hlinkClick r:id="rId5"/>
              </a:rPr>
              <a:t>.”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8005" y="8579077"/>
            <a:ext cx="7851140" cy="1228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156210">
              <a:lnSpc>
                <a:spcPts val="4740"/>
              </a:lnSpc>
              <a:spcBef>
                <a:spcPts val="90"/>
              </a:spcBef>
            </a:pPr>
            <a:r>
              <a:rPr dirty="0" sz="4650" spc="-265" b="1">
                <a:latin typeface="Arial"/>
                <a:cs typeface="Arial"/>
                <a:hlinkClick r:id="rId5"/>
              </a:rPr>
              <a:t>Julie</a:t>
            </a:r>
            <a:r>
              <a:rPr dirty="0" sz="4650" spc="260" b="1">
                <a:latin typeface="Arial"/>
                <a:cs typeface="Arial"/>
                <a:hlinkClick r:id="rId5"/>
              </a:rPr>
              <a:t> </a:t>
            </a:r>
            <a:r>
              <a:rPr dirty="0" sz="4650" spc="-355" b="1">
                <a:latin typeface="Arial"/>
                <a:cs typeface="Arial"/>
                <a:hlinkClick r:id="rId5"/>
              </a:rPr>
              <a:t>Tolhurst</a:t>
            </a:r>
            <a:r>
              <a:rPr dirty="0" sz="3450" spc="-355" b="1">
                <a:latin typeface="Tahoma"/>
                <a:cs typeface="Tahoma"/>
                <a:hlinkClick r:id="rId5"/>
              </a:rPr>
              <a:t>,</a:t>
            </a:r>
            <a:endParaRPr sz="3450">
              <a:latin typeface="Tahoma"/>
              <a:cs typeface="Tahoma"/>
            </a:endParaRPr>
          </a:p>
          <a:p>
            <a:pPr algn="ctr">
              <a:lnSpc>
                <a:spcPts val="4740"/>
              </a:lnSpc>
            </a:pPr>
            <a:r>
              <a:rPr dirty="0" sz="4650" spc="-380" b="1">
                <a:latin typeface="Arial"/>
                <a:cs typeface="Arial"/>
                <a:hlinkClick r:id="rId6"/>
              </a:rPr>
              <a:t>Barnsley</a:t>
            </a:r>
            <a:r>
              <a:rPr dirty="0" sz="4650" spc="254" b="1">
                <a:latin typeface="Arial"/>
                <a:cs typeface="Arial"/>
                <a:hlinkClick r:id="rId6"/>
              </a:rPr>
              <a:t> </a:t>
            </a:r>
            <a:r>
              <a:rPr dirty="0" sz="4650" spc="-310" b="1">
                <a:latin typeface="Arial"/>
                <a:cs typeface="Arial"/>
                <a:hlinkClick r:id="rId6"/>
              </a:rPr>
              <a:t>Council</a:t>
            </a:r>
            <a:r>
              <a:rPr dirty="0" sz="4650" spc="265" b="1">
                <a:latin typeface="Arial"/>
                <a:cs typeface="Arial"/>
                <a:hlinkClick r:id="rId6"/>
              </a:rPr>
              <a:t> </a:t>
            </a:r>
            <a:r>
              <a:rPr dirty="0" sz="4650" spc="-325" b="1">
                <a:latin typeface="Arial"/>
                <a:cs typeface="Arial"/>
                <a:hlinkClick r:id="rId6"/>
              </a:rPr>
              <a:t>Public</a:t>
            </a:r>
            <a:r>
              <a:rPr dirty="0" sz="4650" spc="265" b="1">
                <a:latin typeface="Arial"/>
                <a:cs typeface="Arial"/>
                <a:hlinkClick r:id="rId6"/>
              </a:rPr>
              <a:t> </a:t>
            </a:r>
            <a:r>
              <a:rPr dirty="0" sz="4650" spc="-100" b="1">
                <a:latin typeface="Arial"/>
                <a:cs typeface="Arial"/>
                <a:hlinkClick r:id="rId6"/>
              </a:rPr>
              <a:t>Health</a:t>
            </a:r>
            <a:endParaRPr sz="465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16000" y="732447"/>
            <a:ext cx="5208270" cy="1748155"/>
          </a:xfrm>
          <a:prstGeom prst="rect"/>
        </p:spPr>
        <p:txBody>
          <a:bodyPr wrap="square" lIns="0" tIns="335915" rIns="0" bIns="0" rtlCol="0" vert="horz">
            <a:spAutoFit/>
          </a:bodyPr>
          <a:lstStyle/>
          <a:p>
            <a:pPr marL="12700" marR="5080">
              <a:lnSpc>
                <a:spcPct val="68500"/>
              </a:lnSpc>
              <a:spcBef>
                <a:spcPts val="2645"/>
              </a:spcBef>
            </a:pPr>
            <a:r>
              <a:rPr dirty="0" spc="-1355">
                <a:solidFill>
                  <a:srgbClr val="36A8E1"/>
                </a:solidFill>
              </a:rPr>
              <a:t>A</a:t>
            </a:r>
            <a:r>
              <a:rPr dirty="0" spc="-335">
                <a:solidFill>
                  <a:srgbClr val="36A8E1"/>
                </a:solidFill>
              </a:rPr>
              <a:t> </a:t>
            </a:r>
            <a:r>
              <a:rPr dirty="0" spc="-575">
                <a:solidFill>
                  <a:srgbClr val="36A8E1"/>
                </a:solidFill>
              </a:rPr>
              <a:t>catalyst</a:t>
            </a:r>
            <a:r>
              <a:rPr dirty="0" spc="-330">
                <a:solidFill>
                  <a:srgbClr val="36A8E1"/>
                </a:solidFill>
              </a:rPr>
              <a:t> </a:t>
            </a:r>
            <a:r>
              <a:rPr dirty="0" spc="-630">
                <a:solidFill>
                  <a:srgbClr val="36A8E1"/>
                </a:solidFill>
              </a:rPr>
              <a:t>for </a:t>
            </a:r>
            <a:r>
              <a:rPr dirty="0" spc="-570">
                <a:solidFill>
                  <a:srgbClr val="36A8E1"/>
                </a:solidFill>
              </a:rPr>
              <a:t>Creative</a:t>
            </a:r>
            <a:r>
              <a:rPr dirty="0" spc="-330">
                <a:solidFill>
                  <a:srgbClr val="36A8E1"/>
                </a:solidFill>
              </a:rPr>
              <a:t> </a:t>
            </a:r>
            <a:r>
              <a:rPr dirty="0" spc="-585">
                <a:solidFill>
                  <a:srgbClr val="36A8E1"/>
                </a:solidFill>
              </a:rPr>
              <a:t>Health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4576" y="4006253"/>
            <a:ext cx="7238999" cy="4076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6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2525"/>
              </a:spcBef>
            </a:pPr>
            <a:r>
              <a:rPr dirty="0" spc="-865"/>
              <a:t>Loneliness</a:t>
            </a:r>
            <a:r>
              <a:rPr dirty="0" sz="5050" spc="-865">
                <a:latin typeface="Tahoma"/>
                <a:cs typeface="Tahoma"/>
              </a:rPr>
              <a:t>,</a:t>
            </a:r>
            <a:r>
              <a:rPr dirty="0" sz="5050" spc="30">
                <a:latin typeface="Tahoma"/>
                <a:cs typeface="Tahoma"/>
              </a:rPr>
              <a:t> </a:t>
            </a:r>
            <a:r>
              <a:rPr dirty="0" spc="-530"/>
              <a:t>creativity </a:t>
            </a:r>
            <a:r>
              <a:rPr dirty="0" spc="-715"/>
              <a:t>and</a:t>
            </a:r>
            <a:r>
              <a:rPr dirty="0" spc="-350"/>
              <a:t> </a:t>
            </a:r>
            <a:r>
              <a:rPr dirty="0" spc="-670"/>
              <a:t>culture</a:t>
            </a:r>
            <a:endParaRPr sz="505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024" y="2768233"/>
            <a:ext cx="104774" cy="1047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80802" y="2431941"/>
            <a:ext cx="6761480" cy="74949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3655">
              <a:lnSpc>
                <a:spcPts val="3890"/>
              </a:lnSpc>
              <a:spcBef>
                <a:spcPts val="120"/>
              </a:spcBef>
            </a:pPr>
            <a:r>
              <a:rPr dirty="0" sz="3800" spc="-600">
                <a:latin typeface="Trebuchet MS"/>
                <a:cs typeface="Trebuchet MS"/>
              </a:rPr>
              <a:t>The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515">
                <a:latin typeface="Trebuchet MS"/>
                <a:cs typeface="Trebuchet MS"/>
              </a:rPr>
              <a:t>two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85">
                <a:latin typeface="Trebuchet MS"/>
                <a:cs typeface="Trebuchet MS"/>
              </a:rPr>
              <a:t>groups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545">
                <a:latin typeface="Trebuchet MS"/>
                <a:cs typeface="Trebuchet MS"/>
              </a:rPr>
              <a:t>most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34">
                <a:latin typeface="Trebuchet MS"/>
                <a:cs typeface="Trebuchet MS"/>
              </a:rPr>
              <a:t>vulnerable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to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25">
                <a:latin typeface="Trebuchet MS"/>
                <a:cs typeface="Trebuchet MS"/>
              </a:rPr>
              <a:t>loneliness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35">
                <a:latin typeface="Trebuchet MS"/>
                <a:cs typeface="Trebuchet MS"/>
              </a:rPr>
              <a:t>are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85">
                <a:latin typeface="Trebuchet MS"/>
                <a:cs typeface="Trebuchet MS"/>
              </a:rPr>
              <a:t>older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people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50">
                <a:latin typeface="Trebuchet MS"/>
                <a:cs typeface="Trebuchet MS"/>
              </a:rPr>
              <a:t>and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young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360">
                <a:latin typeface="Trebuchet MS"/>
                <a:cs typeface="Trebuchet MS"/>
              </a:rPr>
              <a:t>people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050" spc="100">
                <a:latin typeface="Trebuchet MS"/>
                <a:cs typeface="Trebuchet MS"/>
              </a:rPr>
              <a:t>-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800" spc="-535">
                <a:latin typeface="Trebuchet MS"/>
                <a:cs typeface="Trebuchet MS"/>
              </a:rPr>
              <a:t>with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34">
                <a:latin typeface="Trebuchet MS"/>
                <a:cs typeface="Trebuchet MS"/>
              </a:rPr>
              <a:t>young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people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15">
                <a:latin typeface="Trebuchet MS"/>
                <a:cs typeface="Trebuchet MS"/>
              </a:rPr>
              <a:t>reportedly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25">
                <a:latin typeface="Trebuchet MS"/>
                <a:cs typeface="Trebuchet MS"/>
              </a:rPr>
              <a:t>loneliest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05">
                <a:latin typeface="Trebuchet MS"/>
                <a:cs typeface="Trebuchet MS"/>
              </a:rPr>
              <a:t>of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all</a:t>
            </a:r>
            <a:r>
              <a:rPr dirty="0" sz="3050" spc="-375">
                <a:latin typeface="Trebuchet MS"/>
                <a:cs typeface="Trebuchet MS"/>
              </a:rPr>
              <a:t>.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800" spc="-600">
                <a:latin typeface="Trebuchet MS"/>
                <a:cs typeface="Trebuchet MS"/>
              </a:rPr>
              <a:t>The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260">
                <a:latin typeface="Trebuchet MS"/>
                <a:cs typeface="Trebuchet MS"/>
              </a:rPr>
              <a:t>ONS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530">
                <a:latin typeface="Trebuchet MS"/>
                <a:cs typeface="Trebuchet MS"/>
              </a:rPr>
              <a:t>Community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90">
                <a:latin typeface="Trebuchet MS"/>
                <a:cs typeface="Trebuchet MS"/>
              </a:rPr>
              <a:t>Life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70">
                <a:latin typeface="Trebuchet MS"/>
                <a:cs typeface="Trebuchet MS"/>
              </a:rPr>
              <a:t>Survey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210">
                <a:latin typeface="Trebuchet MS"/>
                <a:cs typeface="Trebuchet MS"/>
              </a:rPr>
              <a:t>2023</a:t>
            </a:r>
            <a:r>
              <a:rPr dirty="0" sz="3050" spc="-210">
                <a:latin typeface="Trebuchet MS"/>
                <a:cs typeface="Trebuchet MS"/>
              </a:rPr>
              <a:t>/</a:t>
            </a:r>
            <a:r>
              <a:rPr dirty="0" sz="3800" spc="-210">
                <a:latin typeface="Trebuchet MS"/>
                <a:cs typeface="Trebuchet MS"/>
              </a:rPr>
              <a:t>4</a:t>
            </a:r>
            <a:r>
              <a:rPr dirty="0" sz="3800" spc="-300">
                <a:latin typeface="Trebuchet MS"/>
                <a:cs typeface="Trebuchet MS"/>
              </a:rPr>
              <a:t> </a:t>
            </a:r>
            <a:r>
              <a:rPr dirty="0" sz="3800" spc="-470">
                <a:latin typeface="Trebuchet MS"/>
                <a:cs typeface="Trebuchet MS"/>
              </a:rPr>
              <a:t>found</a:t>
            </a:r>
            <a:r>
              <a:rPr dirty="0" sz="3800" spc="-300">
                <a:latin typeface="Trebuchet MS"/>
                <a:cs typeface="Trebuchet MS"/>
              </a:rPr>
              <a:t> </a:t>
            </a:r>
            <a:r>
              <a:rPr dirty="0" sz="3800" spc="-425">
                <a:latin typeface="Trebuchet MS"/>
                <a:cs typeface="Trebuchet MS"/>
              </a:rPr>
              <a:t>adults</a:t>
            </a:r>
            <a:r>
              <a:rPr dirty="0" sz="3800" spc="-300">
                <a:latin typeface="Trebuchet MS"/>
                <a:cs typeface="Trebuchet MS"/>
              </a:rPr>
              <a:t> </a:t>
            </a:r>
            <a:r>
              <a:rPr dirty="0" sz="3800" spc="-250">
                <a:latin typeface="Trebuchet MS"/>
                <a:cs typeface="Trebuchet MS"/>
              </a:rPr>
              <a:t>aged</a:t>
            </a:r>
            <a:r>
              <a:rPr dirty="0" sz="3800" spc="-300">
                <a:latin typeface="Trebuchet MS"/>
                <a:cs typeface="Trebuchet MS"/>
              </a:rPr>
              <a:t> </a:t>
            </a:r>
            <a:r>
              <a:rPr dirty="0" sz="3800" spc="-355">
                <a:latin typeface="Trebuchet MS"/>
                <a:cs typeface="Trebuchet MS"/>
              </a:rPr>
              <a:t>16</a:t>
            </a:r>
            <a:r>
              <a:rPr dirty="0" sz="3050" spc="-355">
                <a:latin typeface="Trebuchet MS"/>
                <a:cs typeface="Trebuchet MS"/>
              </a:rPr>
              <a:t>-</a:t>
            </a:r>
            <a:r>
              <a:rPr dirty="0" sz="3800" spc="-360">
                <a:latin typeface="Trebuchet MS"/>
                <a:cs typeface="Trebuchet MS"/>
              </a:rPr>
              <a:t>24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390">
                <a:latin typeface="Trebuchet MS"/>
                <a:cs typeface="Trebuchet MS"/>
              </a:rPr>
              <a:t>reported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feeling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40">
                <a:latin typeface="Trebuchet MS"/>
                <a:cs typeface="Trebuchet MS"/>
              </a:rPr>
              <a:t>lonely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515">
                <a:latin typeface="Trebuchet MS"/>
                <a:cs typeface="Trebuchet MS"/>
              </a:rPr>
              <a:t>more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65">
                <a:latin typeface="Trebuchet MS"/>
                <a:cs typeface="Trebuchet MS"/>
              </a:rPr>
              <a:t>often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484">
                <a:latin typeface="Trebuchet MS"/>
                <a:cs typeface="Trebuchet MS"/>
              </a:rPr>
              <a:t>than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59">
                <a:latin typeface="Trebuchet MS"/>
                <a:cs typeface="Trebuchet MS"/>
              </a:rPr>
              <a:t>other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220">
                <a:latin typeface="Trebuchet MS"/>
                <a:cs typeface="Trebuchet MS"/>
              </a:rPr>
              <a:t>age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95">
                <a:latin typeface="Trebuchet MS"/>
                <a:cs typeface="Trebuchet MS"/>
              </a:rPr>
              <a:t>groups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55">
                <a:latin typeface="Trebuchet MS"/>
                <a:cs typeface="Trebuchet MS"/>
              </a:rPr>
              <a:t>Loneliness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35">
                <a:latin typeface="Trebuchet MS"/>
                <a:cs typeface="Trebuchet MS"/>
              </a:rPr>
              <a:t>also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40">
                <a:latin typeface="Trebuchet MS"/>
                <a:cs typeface="Trebuchet MS"/>
              </a:rPr>
              <a:t>aligns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535">
                <a:latin typeface="Trebuchet MS"/>
                <a:cs typeface="Trebuchet MS"/>
              </a:rPr>
              <a:t>with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70">
                <a:latin typeface="Trebuchet MS"/>
                <a:cs typeface="Trebuchet MS"/>
              </a:rPr>
              <a:t>structural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30">
                <a:latin typeface="Trebuchet MS"/>
                <a:cs typeface="Trebuchet MS"/>
              </a:rPr>
              <a:t>inequities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50">
                <a:latin typeface="Trebuchet MS"/>
                <a:cs typeface="Trebuchet MS"/>
              </a:rPr>
              <a:t>and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increases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in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85">
                <a:latin typeface="Trebuchet MS"/>
                <a:cs typeface="Trebuchet MS"/>
              </a:rPr>
              <a:t>groups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560">
                <a:latin typeface="Trebuchet MS"/>
                <a:cs typeface="Trebuchet MS"/>
              </a:rPr>
              <a:t>who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395">
                <a:latin typeface="Trebuchet MS"/>
                <a:cs typeface="Trebuchet MS"/>
              </a:rPr>
              <a:t>experience</a:t>
            </a:r>
            <a:r>
              <a:rPr dirty="0" sz="3800" spc="-295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discrimination</a:t>
            </a:r>
            <a:r>
              <a:rPr dirty="0" sz="3050" spc="-430">
                <a:latin typeface="Trebuchet MS"/>
                <a:cs typeface="Trebuchet MS"/>
              </a:rPr>
              <a:t>,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800" spc="-525">
                <a:latin typeface="Trebuchet MS"/>
                <a:cs typeface="Trebuchet MS"/>
              </a:rPr>
              <a:t>whether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65">
                <a:latin typeface="Trebuchet MS"/>
                <a:cs typeface="Trebuchet MS"/>
              </a:rPr>
              <a:t>through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00">
                <a:latin typeface="Trebuchet MS"/>
                <a:cs typeface="Trebuchet MS"/>
              </a:rPr>
              <a:t>age</a:t>
            </a:r>
            <a:r>
              <a:rPr dirty="0" sz="3050" spc="-300">
                <a:latin typeface="Trebuchet MS"/>
                <a:cs typeface="Trebuchet MS"/>
              </a:rPr>
              <a:t>,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class</a:t>
            </a:r>
            <a:r>
              <a:rPr dirty="0" sz="3050" spc="-375">
                <a:latin typeface="Trebuchet MS"/>
                <a:cs typeface="Trebuchet MS"/>
              </a:rPr>
              <a:t>,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800" spc="-390">
                <a:latin typeface="Trebuchet MS"/>
                <a:cs typeface="Trebuchet MS"/>
              </a:rPr>
              <a:t>heritage</a:t>
            </a:r>
            <a:r>
              <a:rPr dirty="0" sz="3050" spc="-390">
                <a:latin typeface="Trebuchet MS"/>
                <a:cs typeface="Trebuchet MS"/>
              </a:rPr>
              <a:t>,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800" spc="-370">
                <a:latin typeface="Trebuchet MS"/>
                <a:cs typeface="Trebuchet MS"/>
              </a:rPr>
              <a:t>gender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or</a:t>
            </a:r>
            <a:endParaRPr sz="3800">
              <a:latin typeface="Trebuchet MS"/>
              <a:cs typeface="Trebuchet MS"/>
            </a:endParaRPr>
          </a:p>
          <a:p>
            <a:pPr marL="33655">
              <a:lnSpc>
                <a:spcPts val="3225"/>
              </a:lnSpc>
            </a:pPr>
            <a:r>
              <a:rPr dirty="0" sz="3800" spc="-465">
                <a:latin typeface="Trebuchet MS"/>
                <a:cs typeface="Trebuchet MS"/>
              </a:rPr>
              <a:t>sexuality</a:t>
            </a:r>
            <a:r>
              <a:rPr dirty="0" sz="3050" spc="-465">
                <a:latin typeface="Trebuchet MS"/>
                <a:cs typeface="Trebuchet MS"/>
              </a:rPr>
              <a:t>.</a:t>
            </a:r>
            <a:endParaRPr sz="3050">
              <a:latin typeface="Trebuchet MS"/>
              <a:cs typeface="Trebuchet MS"/>
            </a:endParaRPr>
          </a:p>
          <a:p>
            <a:pPr marL="12700">
              <a:lnSpc>
                <a:spcPts val="3060"/>
              </a:lnSpc>
            </a:pPr>
            <a:r>
              <a:rPr dirty="0" sz="3650" spc="-470">
                <a:latin typeface="Trebuchet MS"/>
                <a:cs typeface="Trebuchet MS"/>
              </a:rPr>
              <a:t>Lonely</a:t>
            </a:r>
            <a:r>
              <a:rPr dirty="0" sz="3650" spc="-305">
                <a:latin typeface="Trebuchet MS"/>
                <a:cs typeface="Trebuchet MS"/>
              </a:rPr>
              <a:t> </a:t>
            </a:r>
            <a:r>
              <a:rPr dirty="0" sz="3650" spc="-345">
                <a:latin typeface="Trebuchet MS"/>
                <a:cs typeface="Trebuchet MS"/>
              </a:rPr>
              <a:t>people</a:t>
            </a:r>
            <a:r>
              <a:rPr dirty="0" sz="3650" spc="-310">
                <a:latin typeface="Trebuchet MS"/>
                <a:cs typeface="Trebuchet MS"/>
              </a:rPr>
              <a:t> </a:t>
            </a:r>
            <a:r>
              <a:rPr dirty="0" sz="3650" spc="-320">
                <a:latin typeface="Trebuchet MS"/>
                <a:cs typeface="Trebuchet MS"/>
              </a:rPr>
              <a:t>are</a:t>
            </a:r>
            <a:r>
              <a:rPr dirty="0" sz="3650" spc="-305">
                <a:latin typeface="Trebuchet MS"/>
                <a:cs typeface="Trebuchet MS"/>
              </a:rPr>
              <a:t> </a:t>
            </a:r>
            <a:r>
              <a:rPr dirty="0" sz="3650" spc="-495">
                <a:latin typeface="Trebuchet MS"/>
                <a:cs typeface="Trebuchet MS"/>
              </a:rPr>
              <a:t>more</a:t>
            </a:r>
            <a:r>
              <a:rPr dirty="0" sz="3650" spc="-310">
                <a:latin typeface="Trebuchet MS"/>
                <a:cs typeface="Trebuchet MS"/>
              </a:rPr>
              <a:t> </a:t>
            </a:r>
            <a:r>
              <a:rPr dirty="0" sz="3650" spc="-415">
                <a:latin typeface="Trebuchet MS"/>
                <a:cs typeface="Trebuchet MS"/>
              </a:rPr>
              <a:t>likely</a:t>
            </a:r>
            <a:r>
              <a:rPr dirty="0" sz="3650" spc="-305">
                <a:latin typeface="Trebuchet MS"/>
                <a:cs typeface="Trebuchet MS"/>
              </a:rPr>
              <a:t> </a:t>
            </a:r>
            <a:r>
              <a:rPr dirty="0" sz="3650" spc="-415">
                <a:latin typeface="Trebuchet MS"/>
                <a:cs typeface="Trebuchet MS"/>
              </a:rPr>
              <a:t>to</a:t>
            </a:r>
            <a:r>
              <a:rPr dirty="0" sz="3650" spc="-310">
                <a:latin typeface="Trebuchet MS"/>
                <a:cs typeface="Trebuchet MS"/>
              </a:rPr>
              <a:t> </a:t>
            </a:r>
            <a:r>
              <a:rPr dirty="0" sz="3650" spc="-475">
                <a:latin typeface="Trebuchet MS"/>
                <a:cs typeface="Trebuchet MS"/>
              </a:rPr>
              <a:t>suffer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ts val="3075"/>
              </a:lnSpc>
            </a:pPr>
            <a:r>
              <a:rPr dirty="0" sz="3650" spc="-520">
                <a:latin typeface="Trebuchet MS"/>
                <a:cs typeface="Trebuchet MS"/>
              </a:rPr>
              <a:t>from</a:t>
            </a:r>
            <a:r>
              <a:rPr dirty="0" sz="3650" spc="-290">
                <a:latin typeface="Trebuchet MS"/>
                <a:cs typeface="Trebuchet MS"/>
              </a:rPr>
              <a:t> </a:t>
            </a:r>
            <a:r>
              <a:rPr dirty="0" sz="3650" spc="-445">
                <a:latin typeface="Trebuchet MS"/>
                <a:cs typeface="Trebuchet MS"/>
              </a:rPr>
              <a:t>dementia</a:t>
            </a:r>
            <a:r>
              <a:rPr dirty="0" sz="2950" spc="-445">
                <a:latin typeface="Trebuchet MS"/>
                <a:cs typeface="Trebuchet MS"/>
              </a:rPr>
              <a:t>,</a:t>
            </a:r>
            <a:r>
              <a:rPr dirty="0" sz="2950" spc="-80">
                <a:latin typeface="Trebuchet MS"/>
                <a:cs typeface="Trebuchet MS"/>
              </a:rPr>
              <a:t> </a:t>
            </a:r>
            <a:r>
              <a:rPr dirty="0" sz="3650" spc="-395">
                <a:latin typeface="Trebuchet MS"/>
                <a:cs typeface="Trebuchet MS"/>
              </a:rPr>
              <a:t>heart</a:t>
            </a:r>
            <a:r>
              <a:rPr dirty="0" sz="3650" spc="-290">
                <a:latin typeface="Trebuchet MS"/>
                <a:cs typeface="Trebuchet MS"/>
              </a:rPr>
              <a:t> </a:t>
            </a:r>
            <a:r>
              <a:rPr dirty="0" sz="3650" spc="-335">
                <a:latin typeface="Trebuchet MS"/>
                <a:cs typeface="Trebuchet MS"/>
              </a:rPr>
              <a:t>disease</a:t>
            </a:r>
            <a:r>
              <a:rPr dirty="0" sz="3650" spc="-290">
                <a:latin typeface="Trebuchet MS"/>
                <a:cs typeface="Trebuchet MS"/>
              </a:rPr>
              <a:t> </a:t>
            </a:r>
            <a:r>
              <a:rPr dirty="0" sz="3650" spc="-365">
                <a:latin typeface="Trebuchet MS"/>
                <a:cs typeface="Trebuchet MS"/>
              </a:rPr>
              <a:t>and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ts val="3075"/>
              </a:lnSpc>
            </a:pPr>
            <a:r>
              <a:rPr dirty="0" sz="3650" spc="-380">
                <a:latin typeface="Trebuchet MS"/>
                <a:cs typeface="Trebuchet MS"/>
              </a:rPr>
              <a:t>depression</a:t>
            </a:r>
            <a:r>
              <a:rPr dirty="0" sz="3650" spc="-295">
                <a:latin typeface="Trebuchet MS"/>
                <a:cs typeface="Trebuchet MS"/>
              </a:rPr>
              <a:t> </a:t>
            </a:r>
            <a:r>
              <a:rPr dirty="0" sz="2950" spc="-360">
                <a:latin typeface="Trebuchet MS"/>
                <a:cs typeface="Trebuchet MS"/>
              </a:rPr>
              <a:t>(</a:t>
            </a:r>
            <a:r>
              <a:rPr dirty="0" sz="3650" spc="-360">
                <a:latin typeface="Trebuchet MS"/>
                <a:cs typeface="Trebuchet MS"/>
              </a:rPr>
              <a:t>Valtorta</a:t>
            </a:r>
            <a:r>
              <a:rPr dirty="0" sz="3650" spc="-295">
                <a:latin typeface="Trebuchet MS"/>
                <a:cs typeface="Trebuchet MS"/>
              </a:rPr>
              <a:t> </a:t>
            </a:r>
            <a:r>
              <a:rPr dirty="0" sz="3650" spc="-440">
                <a:latin typeface="Trebuchet MS"/>
                <a:cs typeface="Trebuchet MS"/>
              </a:rPr>
              <a:t>et</a:t>
            </a:r>
            <a:r>
              <a:rPr dirty="0" sz="3650" spc="-295">
                <a:latin typeface="Trebuchet MS"/>
                <a:cs typeface="Trebuchet MS"/>
              </a:rPr>
              <a:t> </a:t>
            </a:r>
            <a:r>
              <a:rPr dirty="0" sz="3650" spc="-370">
                <a:latin typeface="Trebuchet MS"/>
                <a:cs typeface="Trebuchet MS"/>
              </a:rPr>
              <a:t>al</a:t>
            </a:r>
            <a:r>
              <a:rPr dirty="0" sz="2950" spc="-370">
                <a:latin typeface="Trebuchet MS"/>
                <a:cs typeface="Trebuchet MS"/>
              </a:rPr>
              <a:t>,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3650" spc="-355">
                <a:latin typeface="Trebuchet MS"/>
                <a:cs typeface="Trebuchet MS"/>
              </a:rPr>
              <a:t>2016</a:t>
            </a:r>
            <a:r>
              <a:rPr dirty="0" sz="2950" spc="-355">
                <a:latin typeface="Trebuchet MS"/>
                <a:cs typeface="Trebuchet MS"/>
              </a:rPr>
              <a:t>;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3650" spc="-450">
                <a:latin typeface="Trebuchet MS"/>
                <a:cs typeface="Trebuchet MS"/>
              </a:rPr>
              <a:t>James</a:t>
            </a:r>
            <a:r>
              <a:rPr dirty="0" sz="3650" spc="-295">
                <a:latin typeface="Trebuchet MS"/>
                <a:cs typeface="Trebuchet MS"/>
              </a:rPr>
              <a:t> </a:t>
            </a:r>
            <a:r>
              <a:rPr dirty="0" sz="3650" spc="-475">
                <a:latin typeface="Trebuchet MS"/>
                <a:cs typeface="Trebuchet MS"/>
              </a:rPr>
              <a:t>et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ts val="3075"/>
              </a:lnSpc>
            </a:pPr>
            <a:r>
              <a:rPr dirty="0" sz="3650" spc="-370">
                <a:latin typeface="Trebuchet MS"/>
                <a:cs typeface="Trebuchet MS"/>
              </a:rPr>
              <a:t>al</a:t>
            </a:r>
            <a:r>
              <a:rPr dirty="0" sz="2950" spc="-370">
                <a:latin typeface="Trebuchet MS"/>
                <a:cs typeface="Trebuchet MS"/>
              </a:rPr>
              <a:t>,</a:t>
            </a:r>
            <a:r>
              <a:rPr dirty="0" sz="2950" spc="-95">
                <a:latin typeface="Trebuchet MS"/>
                <a:cs typeface="Trebuchet MS"/>
              </a:rPr>
              <a:t> </a:t>
            </a:r>
            <a:r>
              <a:rPr dirty="0" sz="3650" spc="-500">
                <a:latin typeface="Trebuchet MS"/>
                <a:cs typeface="Trebuchet MS"/>
              </a:rPr>
              <a:t>2011</a:t>
            </a:r>
            <a:r>
              <a:rPr dirty="0" sz="2950" spc="-500">
                <a:latin typeface="Trebuchet MS"/>
                <a:cs typeface="Trebuchet MS"/>
              </a:rPr>
              <a:t>;</a:t>
            </a:r>
            <a:r>
              <a:rPr dirty="0" sz="2950" spc="-100">
                <a:latin typeface="Trebuchet MS"/>
                <a:cs typeface="Trebuchet MS"/>
              </a:rPr>
              <a:t> </a:t>
            </a:r>
            <a:r>
              <a:rPr dirty="0" sz="3650" spc="-254">
                <a:latin typeface="Trebuchet MS"/>
                <a:cs typeface="Trebuchet MS"/>
              </a:rPr>
              <a:t>Cacioppo</a:t>
            </a:r>
            <a:r>
              <a:rPr dirty="0" sz="3650" spc="-310">
                <a:latin typeface="Trebuchet MS"/>
                <a:cs typeface="Trebuchet MS"/>
              </a:rPr>
              <a:t> </a:t>
            </a:r>
            <a:r>
              <a:rPr dirty="0" sz="3650" spc="-440">
                <a:latin typeface="Trebuchet MS"/>
                <a:cs typeface="Trebuchet MS"/>
              </a:rPr>
              <a:t>et</a:t>
            </a:r>
            <a:r>
              <a:rPr dirty="0" sz="3650" spc="-300">
                <a:latin typeface="Trebuchet MS"/>
                <a:cs typeface="Trebuchet MS"/>
              </a:rPr>
              <a:t> </a:t>
            </a:r>
            <a:r>
              <a:rPr dirty="0" sz="3650" spc="-370">
                <a:latin typeface="Trebuchet MS"/>
                <a:cs typeface="Trebuchet MS"/>
              </a:rPr>
              <a:t>al</a:t>
            </a:r>
            <a:r>
              <a:rPr dirty="0" sz="2950" spc="-370">
                <a:latin typeface="Trebuchet MS"/>
                <a:cs typeface="Trebuchet MS"/>
              </a:rPr>
              <a:t>,</a:t>
            </a:r>
            <a:r>
              <a:rPr dirty="0" sz="2950" spc="-100">
                <a:latin typeface="Trebuchet MS"/>
                <a:cs typeface="Trebuchet MS"/>
              </a:rPr>
              <a:t> </a:t>
            </a:r>
            <a:r>
              <a:rPr dirty="0" sz="3650" spc="-25">
                <a:latin typeface="Trebuchet MS"/>
                <a:cs typeface="Trebuchet MS"/>
              </a:rPr>
              <a:t>2006</a:t>
            </a:r>
            <a:r>
              <a:rPr dirty="0" sz="2950" spc="-25">
                <a:latin typeface="Trebuchet MS"/>
                <a:cs typeface="Trebuchet MS"/>
              </a:rPr>
              <a:t>).</a:t>
            </a:r>
            <a:endParaRPr sz="2950">
              <a:latin typeface="Trebuchet MS"/>
              <a:cs typeface="Trebuchet MS"/>
            </a:endParaRPr>
          </a:p>
          <a:p>
            <a:pPr marL="33655" marR="316230">
              <a:lnSpc>
                <a:spcPct val="70700"/>
              </a:lnSpc>
              <a:spcBef>
                <a:spcPts val="685"/>
              </a:spcBef>
            </a:pPr>
            <a:r>
              <a:rPr dirty="0" sz="3800" spc="-455">
                <a:latin typeface="Trebuchet MS"/>
                <a:cs typeface="Trebuchet MS"/>
              </a:rPr>
              <a:t>Loneliness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is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34">
                <a:latin typeface="Trebuchet MS"/>
                <a:cs typeface="Trebuchet MS"/>
              </a:rPr>
              <a:t>likely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to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70">
                <a:latin typeface="Trebuchet MS"/>
                <a:cs typeface="Trebuchet MS"/>
              </a:rPr>
              <a:t>increase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90">
                <a:latin typeface="Trebuchet MS"/>
                <a:cs typeface="Trebuchet MS"/>
              </a:rPr>
              <a:t>your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risk </a:t>
            </a:r>
            <a:r>
              <a:rPr dirty="0" sz="3800" spc="-405">
                <a:latin typeface="Trebuchet MS"/>
                <a:cs typeface="Trebuchet MS"/>
              </a:rPr>
              <a:t>of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00">
                <a:latin typeface="Trebuchet MS"/>
                <a:cs typeface="Trebuchet MS"/>
              </a:rPr>
              <a:t>death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15">
                <a:latin typeface="Trebuchet MS"/>
                <a:cs typeface="Trebuchet MS"/>
              </a:rPr>
              <a:t>by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120">
                <a:latin typeface="Trebuchet MS"/>
                <a:cs typeface="Trebuchet MS"/>
              </a:rPr>
              <a:t>29</a:t>
            </a:r>
            <a:r>
              <a:rPr dirty="0" sz="3050" spc="-120">
                <a:latin typeface="Trebuchet MS"/>
                <a:cs typeface="Trebuchet MS"/>
              </a:rPr>
              <a:t>%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 spc="-295">
                <a:latin typeface="Trebuchet MS"/>
                <a:cs typeface="Trebuchet MS"/>
              </a:rPr>
              <a:t>(</a:t>
            </a:r>
            <a:r>
              <a:rPr dirty="0" sz="3800" spc="-295">
                <a:latin typeface="Trebuchet MS"/>
                <a:cs typeface="Trebuchet MS"/>
              </a:rPr>
              <a:t>Holt</a:t>
            </a:r>
            <a:r>
              <a:rPr dirty="0" sz="3050" spc="-295">
                <a:latin typeface="Trebuchet MS"/>
                <a:cs typeface="Trebuchet MS"/>
              </a:rPr>
              <a:t>-</a:t>
            </a:r>
            <a:r>
              <a:rPr dirty="0" sz="3800" spc="-490">
                <a:latin typeface="Trebuchet MS"/>
                <a:cs typeface="Trebuchet MS"/>
              </a:rPr>
              <a:t>Lunstad</a:t>
            </a:r>
            <a:r>
              <a:rPr dirty="0" sz="3050" spc="-490">
                <a:latin typeface="Trebuchet MS"/>
                <a:cs typeface="Trebuchet MS"/>
              </a:rPr>
              <a:t>,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800" spc="-390">
                <a:latin typeface="Trebuchet MS"/>
                <a:cs typeface="Trebuchet MS"/>
              </a:rPr>
              <a:t>2015</a:t>
            </a:r>
            <a:r>
              <a:rPr dirty="0" sz="3050" spc="-390">
                <a:latin typeface="Trebuchet MS"/>
                <a:cs typeface="Trebuchet MS"/>
              </a:rPr>
              <a:t>).</a:t>
            </a:r>
            <a:endParaRPr sz="3050">
              <a:latin typeface="Trebuchet MS"/>
              <a:cs typeface="Trebuchet M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024" y="5635258"/>
            <a:ext cx="104774" cy="104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99" y="7683133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4" y="9245233"/>
            <a:ext cx="104774" cy="10477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876094" y="651232"/>
            <a:ext cx="6244590" cy="2320290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algn="ctr" marL="12065" marR="5080">
              <a:lnSpc>
                <a:spcPct val="67900"/>
              </a:lnSpc>
              <a:spcBef>
                <a:spcPts val="1664"/>
              </a:spcBef>
            </a:pPr>
            <a:r>
              <a:rPr dirty="0" sz="4050" spc="-330" b="1">
                <a:latin typeface="Arial"/>
                <a:cs typeface="Arial"/>
              </a:rPr>
              <a:t>Creativity</a:t>
            </a:r>
            <a:r>
              <a:rPr dirty="0" sz="4050" spc="-195" b="1">
                <a:latin typeface="Arial"/>
                <a:cs typeface="Arial"/>
              </a:rPr>
              <a:t> </a:t>
            </a:r>
            <a:r>
              <a:rPr dirty="0" sz="4050" spc="-434" b="1">
                <a:latin typeface="Arial"/>
                <a:cs typeface="Arial"/>
              </a:rPr>
              <a:t>and</a:t>
            </a:r>
            <a:r>
              <a:rPr dirty="0" sz="4050" spc="-190" b="1">
                <a:latin typeface="Arial"/>
                <a:cs typeface="Arial"/>
              </a:rPr>
              <a:t> </a:t>
            </a:r>
            <a:r>
              <a:rPr dirty="0" sz="4050" spc="-400" b="1">
                <a:latin typeface="Arial"/>
                <a:cs typeface="Arial"/>
              </a:rPr>
              <a:t>culture</a:t>
            </a:r>
            <a:r>
              <a:rPr dirty="0" sz="4050" spc="-195" b="1">
                <a:latin typeface="Arial"/>
                <a:cs typeface="Arial"/>
              </a:rPr>
              <a:t> </a:t>
            </a:r>
            <a:r>
              <a:rPr dirty="0" sz="4050" spc="-430" b="1">
                <a:latin typeface="Arial"/>
                <a:cs typeface="Arial"/>
              </a:rPr>
              <a:t>can </a:t>
            </a:r>
            <a:r>
              <a:rPr dirty="0" sz="4050" spc="-540" b="1">
                <a:latin typeface="Arial"/>
                <a:cs typeface="Arial"/>
              </a:rPr>
              <a:t>address</a:t>
            </a:r>
            <a:r>
              <a:rPr dirty="0" sz="4050" spc="-215" b="1">
                <a:latin typeface="Arial"/>
                <a:cs typeface="Arial"/>
              </a:rPr>
              <a:t> </a:t>
            </a:r>
            <a:r>
              <a:rPr dirty="0" sz="4050" spc="-375" b="1">
                <a:latin typeface="Arial"/>
                <a:cs typeface="Arial"/>
              </a:rPr>
              <a:t>the</a:t>
            </a:r>
            <a:r>
              <a:rPr dirty="0" sz="4050" spc="-200" b="1">
                <a:latin typeface="Arial"/>
                <a:cs typeface="Arial"/>
              </a:rPr>
              <a:t> </a:t>
            </a:r>
            <a:r>
              <a:rPr dirty="0" sz="4050" spc="-590" b="1">
                <a:latin typeface="Arial"/>
                <a:cs typeface="Arial"/>
              </a:rPr>
              <a:t>causes</a:t>
            </a:r>
            <a:r>
              <a:rPr dirty="0" sz="4050" spc="-204" b="1">
                <a:latin typeface="Arial"/>
                <a:cs typeface="Arial"/>
              </a:rPr>
              <a:t> </a:t>
            </a:r>
            <a:r>
              <a:rPr dirty="0" sz="4050" spc="-380" b="1">
                <a:latin typeface="Arial"/>
                <a:cs typeface="Arial"/>
              </a:rPr>
              <a:t>of</a:t>
            </a:r>
            <a:r>
              <a:rPr dirty="0" sz="4050" spc="-200" b="1">
                <a:latin typeface="Arial"/>
                <a:cs typeface="Arial"/>
              </a:rPr>
              <a:t> </a:t>
            </a:r>
            <a:r>
              <a:rPr dirty="0" sz="4050" spc="-505" b="1">
                <a:latin typeface="Arial"/>
                <a:cs typeface="Arial"/>
              </a:rPr>
              <a:t>loneliness </a:t>
            </a:r>
            <a:r>
              <a:rPr dirty="0" sz="3600" spc="-400" b="1">
                <a:latin typeface="Sitka Subheading"/>
                <a:cs typeface="Sitka Subheading"/>
              </a:rPr>
              <a:t>(</a:t>
            </a:r>
            <a:r>
              <a:rPr dirty="0" sz="4050" spc="-400" b="1">
                <a:latin typeface="Arial"/>
                <a:cs typeface="Arial"/>
              </a:rPr>
              <a:t>including</a:t>
            </a:r>
            <a:r>
              <a:rPr dirty="0" sz="4050" spc="-190" b="1">
                <a:latin typeface="Arial"/>
                <a:cs typeface="Arial"/>
              </a:rPr>
              <a:t> </a:t>
            </a:r>
            <a:r>
              <a:rPr dirty="0" sz="4050" spc="-375" b="1">
                <a:latin typeface="Arial"/>
                <a:cs typeface="Arial"/>
              </a:rPr>
              <a:t>the</a:t>
            </a:r>
            <a:r>
              <a:rPr dirty="0" sz="4050" spc="-195" b="1">
                <a:latin typeface="Arial"/>
                <a:cs typeface="Arial"/>
              </a:rPr>
              <a:t> </a:t>
            </a:r>
            <a:r>
              <a:rPr dirty="0" sz="4050" spc="-425" b="1">
                <a:latin typeface="Arial"/>
                <a:cs typeface="Arial"/>
              </a:rPr>
              <a:t>social determinants</a:t>
            </a:r>
            <a:r>
              <a:rPr dirty="0" sz="3600" spc="-425" b="1">
                <a:latin typeface="Sitka Subheading"/>
                <a:cs typeface="Sitka Subheading"/>
              </a:rPr>
              <a:t>)</a:t>
            </a:r>
            <a:r>
              <a:rPr dirty="0" sz="3600" spc="-40" b="1">
                <a:latin typeface="Sitka Subheading"/>
                <a:cs typeface="Sitka Subheading"/>
              </a:rPr>
              <a:t> </a:t>
            </a:r>
            <a:r>
              <a:rPr dirty="0" sz="4050" spc="-580" b="1">
                <a:latin typeface="Arial"/>
                <a:cs typeface="Arial"/>
              </a:rPr>
              <a:t>as</a:t>
            </a:r>
            <a:r>
              <a:rPr dirty="0" sz="4050" spc="-200" b="1">
                <a:latin typeface="Arial"/>
                <a:cs typeface="Arial"/>
              </a:rPr>
              <a:t> </a:t>
            </a:r>
            <a:r>
              <a:rPr dirty="0" sz="4050" spc="-340" b="1">
                <a:latin typeface="Arial"/>
                <a:cs typeface="Arial"/>
              </a:rPr>
              <a:t>well</a:t>
            </a:r>
            <a:r>
              <a:rPr dirty="0" sz="4050" spc="-200" b="1">
                <a:latin typeface="Arial"/>
                <a:cs typeface="Arial"/>
              </a:rPr>
              <a:t> </a:t>
            </a:r>
            <a:r>
              <a:rPr dirty="0" sz="4050" spc="-605" b="1">
                <a:latin typeface="Arial"/>
                <a:cs typeface="Arial"/>
              </a:rPr>
              <a:t>as </a:t>
            </a:r>
            <a:r>
              <a:rPr dirty="0" sz="4050" spc="-665" b="1">
                <a:latin typeface="Arial"/>
                <a:cs typeface="Arial"/>
              </a:rPr>
              <a:t>symptoms</a:t>
            </a:r>
            <a:r>
              <a:rPr dirty="0" sz="4050" spc="-200" b="1">
                <a:latin typeface="Arial"/>
                <a:cs typeface="Arial"/>
              </a:rPr>
              <a:t> </a:t>
            </a:r>
            <a:r>
              <a:rPr dirty="0" sz="3600" spc="-350" b="1">
                <a:latin typeface="Sitka Subheading"/>
                <a:cs typeface="Sitka Subheading"/>
              </a:rPr>
              <a:t>(</a:t>
            </a:r>
            <a:r>
              <a:rPr dirty="0" sz="4050" spc="-350" b="1">
                <a:latin typeface="Arial"/>
                <a:cs typeface="Arial"/>
              </a:rPr>
              <a:t>eg</a:t>
            </a:r>
            <a:r>
              <a:rPr dirty="0" sz="4050" spc="-204" b="1">
                <a:latin typeface="Arial"/>
                <a:cs typeface="Arial"/>
              </a:rPr>
              <a:t> </a:t>
            </a:r>
            <a:r>
              <a:rPr dirty="0" sz="4050" spc="-509" b="1">
                <a:latin typeface="Arial"/>
                <a:cs typeface="Arial"/>
              </a:rPr>
              <a:t>depression</a:t>
            </a:r>
            <a:r>
              <a:rPr dirty="0" sz="3600" spc="-509" b="1">
                <a:latin typeface="Sitka Subheading"/>
                <a:cs typeface="Sitka Subheading"/>
              </a:rPr>
              <a:t>)</a:t>
            </a:r>
            <a:endParaRPr sz="3600">
              <a:latin typeface="Sitka Subheading"/>
              <a:cs typeface="Sitka Subheading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048151" y="8039738"/>
            <a:ext cx="7658734" cy="192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899025">
              <a:lnSpc>
                <a:spcPts val="3015"/>
              </a:lnSpc>
              <a:spcBef>
                <a:spcPts val="100"/>
              </a:spcBef>
            </a:pPr>
            <a:r>
              <a:rPr dirty="0" sz="2600" spc="-295">
                <a:latin typeface="Trebuchet MS"/>
                <a:cs typeface="Trebuchet MS"/>
              </a:rPr>
              <a:t>photo</a:t>
            </a:r>
            <a:r>
              <a:rPr dirty="0" sz="2600" spc="-225">
                <a:latin typeface="Trebuchet MS"/>
                <a:cs typeface="Trebuchet MS"/>
              </a:rPr>
              <a:t> </a:t>
            </a:r>
            <a:r>
              <a:rPr dirty="0" sz="2600" spc="-290">
                <a:latin typeface="Trebuchet MS"/>
                <a:cs typeface="Trebuchet MS"/>
              </a:rPr>
              <a:t>by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-270">
                <a:latin typeface="Trebuchet MS"/>
                <a:cs typeface="Trebuchet MS"/>
              </a:rPr>
              <a:t>Lasalo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Elia</a:t>
            </a:r>
            <a:endParaRPr sz="2600">
              <a:latin typeface="Trebuchet MS"/>
              <a:cs typeface="Trebuchet MS"/>
            </a:endParaRPr>
          </a:p>
          <a:p>
            <a:pPr algn="ctr" marL="12065" marR="5080" indent="-635">
              <a:lnSpc>
                <a:spcPct val="64700"/>
              </a:lnSpc>
              <a:spcBef>
                <a:spcPts val="1080"/>
              </a:spcBef>
            </a:pPr>
            <a:r>
              <a:rPr dirty="0" sz="2800" spc="-445">
                <a:latin typeface="Trebuchet MS"/>
                <a:cs typeface="Trebuchet MS"/>
              </a:rPr>
              <a:t>The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330">
                <a:latin typeface="Trebuchet MS"/>
                <a:cs typeface="Trebuchet MS"/>
              </a:rPr>
              <a:t>Knife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00">
                <a:latin typeface="Trebuchet MS"/>
                <a:cs typeface="Trebuchet MS"/>
              </a:rPr>
              <a:t>Angel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310">
                <a:latin typeface="Trebuchet MS"/>
                <a:cs typeface="Trebuchet MS"/>
              </a:rPr>
              <a:t>project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65">
                <a:latin typeface="Trebuchet MS"/>
                <a:cs typeface="Trebuchet MS"/>
              </a:rPr>
              <a:t>shows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370">
                <a:latin typeface="Trebuchet MS"/>
                <a:cs typeface="Trebuchet MS"/>
              </a:rPr>
              <a:t>the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20">
                <a:latin typeface="Trebuchet MS"/>
                <a:cs typeface="Trebuchet MS"/>
              </a:rPr>
              <a:t>power</a:t>
            </a:r>
            <a:r>
              <a:rPr dirty="0" sz="2800" spc="-235">
                <a:latin typeface="Trebuchet MS"/>
                <a:cs typeface="Trebuchet MS"/>
              </a:rPr>
              <a:t> </a:t>
            </a:r>
            <a:r>
              <a:rPr dirty="0" sz="2800" spc="-300">
                <a:latin typeface="Trebuchet MS"/>
                <a:cs typeface="Trebuchet MS"/>
              </a:rPr>
              <a:t>of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420">
                <a:latin typeface="Trebuchet MS"/>
                <a:cs typeface="Trebuchet MS"/>
              </a:rPr>
              <a:t>community </a:t>
            </a:r>
            <a:r>
              <a:rPr dirty="0" sz="2800" spc="-270">
                <a:latin typeface="Trebuchet MS"/>
                <a:cs typeface="Trebuchet MS"/>
              </a:rPr>
              <a:t>collaboration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335">
                <a:latin typeface="Trebuchet MS"/>
                <a:cs typeface="Trebuchet MS"/>
              </a:rPr>
              <a:t>in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265">
                <a:latin typeface="Trebuchet MS"/>
                <a:cs typeface="Trebuchet MS"/>
              </a:rPr>
              <a:t>addressing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325">
                <a:latin typeface="Trebuchet MS"/>
                <a:cs typeface="Trebuchet MS"/>
              </a:rPr>
              <a:t>serious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280">
                <a:latin typeface="Trebuchet MS"/>
                <a:cs typeface="Trebuchet MS"/>
              </a:rPr>
              <a:t>challenges</a:t>
            </a:r>
            <a:r>
              <a:rPr dirty="0" sz="2800" spc="-215">
                <a:latin typeface="Trebuchet MS"/>
                <a:cs typeface="Trebuchet MS"/>
              </a:rPr>
              <a:t> </a:t>
            </a:r>
            <a:r>
              <a:rPr dirty="0" sz="2800" spc="-320">
                <a:latin typeface="Trebuchet MS"/>
                <a:cs typeface="Trebuchet MS"/>
              </a:rPr>
              <a:t>to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385">
                <a:latin typeface="Trebuchet MS"/>
                <a:cs typeface="Trebuchet MS"/>
              </a:rPr>
              <a:t>youth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345">
                <a:latin typeface="Trebuchet MS"/>
                <a:cs typeface="Trebuchet MS"/>
              </a:rPr>
              <a:t>health </a:t>
            </a:r>
            <a:r>
              <a:rPr dirty="0" sz="2800" spc="-265">
                <a:latin typeface="Trebuchet MS"/>
                <a:cs typeface="Trebuchet MS"/>
              </a:rPr>
              <a:t>and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15">
                <a:latin typeface="Trebuchet MS"/>
                <a:cs typeface="Trebuchet MS"/>
              </a:rPr>
              <a:t>wellbeing</a:t>
            </a:r>
            <a:r>
              <a:rPr dirty="0" sz="2250" spc="-315">
                <a:latin typeface="Trebuchet MS"/>
                <a:cs typeface="Trebuchet MS"/>
              </a:rPr>
              <a:t>....</a:t>
            </a:r>
            <a:r>
              <a:rPr dirty="0" sz="2250" spc="-60">
                <a:latin typeface="Trebuchet MS"/>
                <a:cs typeface="Trebuchet MS"/>
              </a:rPr>
              <a:t> </a:t>
            </a:r>
            <a:r>
              <a:rPr dirty="0" sz="2800" spc="-445">
                <a:latin typeface="Trebuchet MS"/>
                <a:cs typeface="Trebuchet MS"/>
              </a:rPr>
              <a:t>The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260">
                <a:latin typeface="Trebuchet MS"/>
                <a:cs typeface="Trebuchet MS"/>
              </a:rPr>
              <a:t>project</a:t>
            </a:r>
            <a:r>
              <a:rPr dirty="0" sz="2250" spc="-260">
                <a:latin typeface="Trebuchet MS"/>
                <a:cs typeface="Trebuchet MS"/>
              </a:rPr>
              <a:t>'</a:t>
            </a:r>
            <a:r>
              <a:rPr dirty="0" sz="2800" spc="-260">
                <a:latin typeface="Trebuchet MS"/>
                <a:cs typeface="Trebuchet MS"/>
              </a:rPr>
              <a:t>s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10">
                <a:latin typeface="Trebuchet MS"/>
                <a:cs typeface="Trebuchet MS"/>
              </a:rPr>
              <a:t>success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275">
                <a:latin typeface="Trebuchet MS"/>
                <a:cs typeface="Trebuchet MS"/>
              </a:rPr>
              <a:t>led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20">
                <a:latin typeface="Trebuchet MS"/>
                <a:cs typeface="Trebuchet MS"/>
              </a:rPr>
              <a:t>to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140">
                <a:latin typeface="Trebuchet MS"/>
                <a:cs typeface="Trebuchet MS"/>
              </a:rPr>
              <a:t>a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210">
                <a:latin typeface="Trebuchet MS"/>
                <a:cs typeface="Trebuchet MS"/>
              </a:rPr>
              <a:t>year</a:t>
            </a:r>
            <a:r>
              <a:rPr dirty="0" sz="2250" spc="-210">
                <a:latin typeface="Trebuchet MS"/>
                <a:cs typeface="Trebuchet MS"/>
              </a:rPr>
              <a:t>-</a:t>
            </a:r>
            <a:r>
              <a:rPr dirty="0" sz="2800" spc="-285">
                <a:latin typeface="Trebuchet MS"/>
                <a:cs typeface="Trebuchet MS"/>
              </a:rPr>
              <a:t>long </a:t>
            </a:r>
            <a:r>
              <a:rPr dirty="0" sz="2800" spc="-315">
                <a:latin typeface="Trebuchet MS"/>
                <a:cs typeface="Trebuchet MS"/>
              </a:rPr>
              <a:t>engagement</a:t>
            </a:r>
            <a:r>
              <a:rPr dirty="0" sz="2250" spc="-315">
                <a:latin typeface="Trebuchet MS"/>
                <a:cs typeface="Trebuchet MS"/>
              </a:rPr>
              <a:t>,</a:t>
            </a:r>
            <a:r>
              <a:rPr dirty="0" sz="2250" spc="-55">
                <a:latin typeface="Trebuchet MS"/>
                <a:cs typeface="Trebuchet MS"/>
              </a:rPr>
              <a:t> </a:t>
            </a:r>
            <a:r>
              <a:rPr dirty="0" sz="2800" spc="-295">
                <a:latin typeface="Trebuchet MS"/>
                <a:cs typeface="Trebuchet MS"/>
              </a:rPr>
              <a:t>evolving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330">
                <a:latin typeface="Trebuchet MS"/>
                <a:cs typeface="Trebuchet MS"/>
              </a:rPr>
              <a:t>into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275">
                <a:latin typeface="Trebuchet MS"/>
                <a:cs typeface="Trebuchet MS"/>
              </a:rPr>
              <a:t>an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370">
                <a:latin typeface="Trebuchet MS"/>
                <a:cs typeface="Trebuchet MS"/>
              </a:rPr>
              <a:t>album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345">
                <a:latin typeface="Trebuchet MS"/>
                <a:cs typeface="Trebuchet MS"/>
              </a:rPr>
              <a:t>launch</a:t>
            </a:r>
            <a:r>
              <a:rPr dirty="0" sz="2250" spc="-345">
                <a:latin typeface="Trebuchet MS"/>
                <a:cs typeface="Trebuchet MS"/>
              </a:rPr>
              <a:t>,</a:t>
            </a:r>
            <a:r>
              <a:rPr dirty="0" sz="2250" spc="-50">
                <a:latin typeface="Trebuchet MS"/>
                <a:cs typeface="Trebuchet MS"/>
              </a:rPr>
              <a:t> </a:t>
            </a:r>
            <a:r>
              <a:rPr dirty="0" sz="2800" spc="-300">
                <a:latin typeface="Trebuchet MS"/>
                <a:cs typeface="Trebuchet MS"/>
              </a:rPr>
              <a:t>series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25">
                <a:latin typeface="Trebuchet MS"/>
                <a:cs typeface="Trebuchet MS"/>
              </a:rPr>
              <a:t>of </a:t>
            </a:r>
            <a:r>
              <a:rPr dirty="0" sz="2800" spc="-320">
                <a:latin typeface="Trebuchet MS"/>
                <a:cs typeface="Trebuchet MS"/>
              </a:rPr>
              <a:t>performances</a:t>
            </a:r>
            <a:r>
              <a:rPr dirty="0" sz="2250" spc="-320">
                <a:latin typeface="Trebuchet MS"/>
                <a:cs typeface="Trebuchet MS"/>
              </a:rPr>
              <a:t>,</a:t>
            </a:r>
            <a:r>
              <a:rPr dirty="0" sz="2250" spc="-55">
                <a:latin typeface="Trebuchet MS"/>
                <a:cs typeface="Trebuchet MS"/>
              </a:rPr>
              <a:t> </a:t>
            </a:r>
            <a:r>
              <a:rPr dirty="0" sz="2800" spc="-290">
                <a:latin typeface="Trebuchet MS"/>
                <a:cs typeface="Trebuchet MS"/>
              </a:rPr>
              <a:t>professional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340">
                <a:latin typeface="Trebuchet MS"/>
                <a:cs typeface="Trebuchet MS"/>
              </a:rPr>
              <a:t>development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265">
                <a:latin typeface="Trebuchet MS"/>
                <a:cs typeface="Trebuchet MS"/>
              </a:rPr>
              <a:t>and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 spc="-285">
                <a:latin typeface="Trebuchet MS"/>
                <a:cs typeface="Trebuchet MS"/>
              </a:rPr>
              <a:t>peer</a:t>
            </a:r>
            <a:r>
              <a:rPr dirty="0" sz="2800" spc="-229">
                <a:latin typeface="Trebuchet MS"/>
                <a:cs typeface="Trebuchet MS"/>
              </a:rPr>
              <a:t> </a:t>
            </a:r>
            <a:r>
              <a:rPr dirty="0" sz="2800" spc="-280">
                <a:latin typeface="Trebuchet MS"/>
                <a:cs typeface="Trebuchet MS"/>
              </a:rPr>
              <a:t>advocacy</a:t>
            </a:r>
            <a:r>
              <a:rPr dirty="0" sz="2250" spc="-280">
                <a:latin typeface="Trebuchet MS"/>
                <a:cs typeface="Trebuchet MS"/>
              </a:rPr>
              <a:t>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395970" y="3274795"/>
            <a:ext cx="69627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95" b="1">
                <a:latin typeface="Arial"/>
                <a:cs typeface="Arial"/>
              </a:rPr>
              <a:t>The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30" b="1">
                <a:latin typeface="Arial"/>
                <a:cs typeface="Arial"/>
              </a:rPr>
              <a:t>Knife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85" b="1">
                <a:latin typeface="Arial"/>
                <a:cs typeface="Arial"/>
              </a:rPr>
              <a:t>Angel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2850" spc="-450" b="1">
                <a:latin typeface="Sitka Subheading"/>
                <a:cs typeface="Sitka Subheading"/>
              </a:rPr>
              <a:t>(</a:t>
            </a:r>
            <a:r>
              <a:rPr dirty="0" sz="3200" spc="-450" b="1">
                <a:latin typeface="Arial"/>
                <a:cs typeface="Arial"/>
              </a:rPr>
              <a:t>CHWA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90" b="1">
                <a:latin typeface="Arial"/>
                <a:cs typeface="Arial"/>
              </a:rPr>
              <a:t>Award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70" b="1">
                <a:latin typeface="Arial"/>
                <a:cs typeface="Arial"/>
              </a:rPr>
              <a:t>Winner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00" b="1">
                <a:latin typeface="Arial"/>
                <a:cs typeface="Arial"/>
              </a:rPr>
              <a:t>2025</a:t>
            </a:r>
            <a:r>
              <a:rPr dirty="0" sz="2850" spc="-300" b="1">
                <a:latin typeface="Sitka Subheading"/>
                <a:cs typeface="Sitka Subheading"/>
              </a:rPr>
              <a:t>)</a:t>
            </a:r>
            <a:endParaRPr sz="2850">
              <a:latin typeface="Sitka Subheading"/>
              <a:cs typeface="Sitka Subheadi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697056" y="3781071"/>
            <a:ext cx="0" cy="6049010"/>
          </a:xfrm>
          <a:custGeom>
            <a:avLst/>
            <a:gdLst/>
            <a:ahLst/>
            <a:cxnLst/>
            <a:rect l="l" t="t" r="r" b="b"/>
            <a:pathLst>
              <a:path w="0" h="6049009">
                <a:moveTo>
                  <a:pt x="0" y="6048411"/>
                </a:moveTo>
                <a:lnTo>
                  <a:pt x="0" y="0"/>
                </a:lnTo>
              </a:path>
            </a:pathLst>
          </a:custGeom>
          <a:ln w="38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338702" y="146"/>
            <a:ext cx="7949565" cy="9821545"/>
            <a:chOff x="10338702" y="146"/>
            <a:chExt cx="7949565" cy="98215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8702" y="949381"/>
              <a:ext cx="7162596" cy="88720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0305" y="146"/>
              <a:ext cx="3937567" cy="282759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8776" y="2756076"/>
            <a:ext cx="7436484" cy="3222625"/>
          </a:xfrm>
          <a:prstGeom prst="rect">
            <a:avLst/>
          </a:prstGeom>
        </p:spPr>
        <p:txBody>
          <a:bodyPr wrap="square" lIns="0" tIns="194310" rIns="0" bIns="0" rtlCol="0" vert="horz">
            <a:spAutoFit/>
          </a:bodyPr>
          <a:lstStyle/>
          <a:p>
            <a:pPr algn="ctr" marL="12700" marR="5080">
              <a:lnSpc>
                <a:spcPct val="69600"/>
              </a:lnSpc>
              <a:spcBef>
                <a:spcPts val="1530"/>
              </a:spcBef>
            </a:pPr>
            <a:r>
              <a:rPr dirty="0" sz="2800" spc="-434">
                <a:solidFill>
                  <a:srgbClr val="1C1C1F"/>
                </a:solidFill>
                <a:latin typeface="Arial MT"/>
                <a:cs typeface="Arial MT"/>
              </a:rPr>
              <a:t>“</a:t>
            </a:r>
            <a:r>
              <a:rPr dirty="0" sz="3950" spc="-434">
                <a:solidFill>
                  <a:srgbClr val="1C1C1F"/>
                </a:solidFill>
                <a:latin typeface="Trebuchet MS"/>
                <a:cs typeface="Trebuchet MS"/>
              </a:rPr>
              <a:t>The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295">
                <a:solidFill>
                  <a:srgbClr val="1C1C1F"/>
                </a:solidFill>
                <a:latin typeface="Trebuchet MS"/>
                <a:cs typeface="Trebuchet MS"/>
              </a:rPr>
              <a:t>arts</a:t>
            </a:r>
            <a:r>
              <a:rPr dirty="0" sz="2800" spc="-295">
                <a:solidFill>
                  <a:srgbClr val="1C1C1F"/>
                </a:solidFill>
                <a:latin typeface="Arial MT"/>
                <a:cs typeface="Arial MT"/>
              </a:rPr>
              <a:t>...</a:t>
            </a:r>
            <a:r>
              <a:rPr dirty="0" sz="2800" spc="8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950" spc="-415">
                <a:solidFill>
                  <a:srgbClr val="1C1C1F"/>
                </a:solidFill>
                <a:latin typeface="Trebuchet MS"/>
                <a:cs typeface="Trebuchet MS"/>
              </a:rPr>
              <a:t>provide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215">
                <a:solidFill>
                  <a:srgbClr val="1C1C1F"/>
                </a:solidFill>
                <a:latin typeface="Trebuchet MS"/>
                <a:cs typeface="Trebuchet MS"/>
              </a:rPr>
              <a:t>a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0">
                <a:solidFill>
                  <a:srgbClr val="1C1C1F"/>
                </a:solidFill>
                <a:latin typeface="Trebuchet MS"/>
                <a:cs typeface="Trebuchet MS"/>
              </a:rPr>
              <a:t>recognised</a:t>
            </a:r>
            <a:r>
              <a:rPr dirty="0" sz="395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84">
                <a:solidFill>
                  <a:srgbClr val="1C1C1F"/>
                </a:solidFill>
                <a:latin typeface="Trebuchet MS"/>
                <a:cs typeface="Trebuchet MS"/>
              </a:rPr>
              <a:t>way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65">
                <a:solidFill>
                  <a:srgbClr val="1C1C1F"/>
                </a:solidFill>
                <a:latin typeface="Trebuchet MS"/>
                <a:cs typeface="Trebuchet MS"/>
              </a:rPr>
              <a:t>of </a:t>
            </a:r>
            <a:r>
              <a:rPr dirty="0" sz="3950" spc="-420">
                <a:solidFill>
                  <a:srgbClr val="1C1C1F"/>
                </a:solidFill>
                <a:latin typeface="Trebuchet MS"/>
                <a:cs typeface="Trebuchet MS"/>
              </a:rPr>
              <a:t>reducing</a:t>
            </a:r>
            <a:r>
              <a:rPr dirty="0" sz="3950" spc="-34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55">
                <a:solidFill>
                  <a:srgbClr val="1C1C1F"/>
                </a:solidFill>
                <a:latin typeface="Trebuchet MS"/>
                <a:cs typeface="Trebuchet MS"/>
              </a:rPr>
              <a:t>loneliness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55">
                <a:solidFill>
                  <a:srgbClr val="1C1C1F"/>
                </a:solidFill>
                <a:latin typeface="Trebuchet MS"/>
                <a:cs typeface="Trebuchet MS"/>
              </a:rPr>
              <a:t>social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05">
                <a:solidFill>
                  <a:srgbClr val="1C1C1F"/>
                </a:solidFill>
                <a:latin typeface="Trebuchet MS"/>
                <a:cs typeface="Trebuchet MS"/>
              </a:rPr>
              <a:t>isolation</a:t>
            </a:r>
            <a:r>
              <a:rPr dirty="0" sz="2800" spc="-405">
                <a:solidFill>
                  <a:srgbClr val="1C1C1F"/>
                </a:solidFill>
                <a:latin typeface="Arial MT"/>
                <a:cs typeface="Arial MT"/>
              </a:rPr>
              <a:t>, </a:t>
            </a:r>
            <a:r>
              <a:rPr dirty="0" sz="3950" spc="-425">
                <a:solidFill>
                  <a:srgbClr val="1C1C1F"/>
                </a:solidFill>
                <a:latin typeface="Trebuchet MS"/>
                <a:cs typeface="Trebuchet MS"/>
              </a:rPr>
              <a:t>particularly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55">
                <a:solidFill>
                  <a:srgbClr val="1C1C1F"/>
                </a:solidFill>
                <a:latin typeface="Trebuchet MS"/>
                <a:cs typeface="Trebuchet MS"/>
              </a:rPr>
              <a:t>among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395">
                <a:solidFill>
                  <a:srgbClr val="1C1C1F"/>
                </a:solidFill>
                <a:latin typeface="Trebuchet MS"/>
                <a:cs typeface="Trebuchet MS"/>
              </a:rPr>
              <a:t>people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09">
                <a:solidFill>
                  <a:srgbClr val="1C1C1F"/>
                </a:solidFill>
                <a:latin typeface="Trebuchet MS"/>
                <a:cs typeface="Trebuchet MS"/>
              </a:rPr>
              <a:t>living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80">
                <a:solidFill>
                  <a:srgbClr val="1C1C1F"/>
                </a:solidFill>
                <a:latin typeface="Trebuchet MS"/>
                <a:cs typeface="Trebuchet MS"/>
              </a:rPr>
              <a:t>in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65">
                <a:solidFill>
                  <a:srgbClr val="1C1C1F"/>
                </a:solidFill>
                <a:latin typeface="Trebuchet MS"/>
                <a:cs typeface="Trebuchet MS"/>
              </a:rPr>
              <a:t>rural</a:t>
            </a:r>
            <a:r>
              <a:rPr dirty="0" sz="395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450">
                <a:solidFill>
                  <a:srgbClr val="1C1C1F"/>
                </a:solidFill>
                <a:latin typeface="Trebuchet MS"/>
                <a:cs typeface="Trebuchet MS"/>
              </a:rPr>
              <a:t>or </a:t>
            </a:r>
            <a:r>
              <a:rPr dirty="0" sz="3950" spc="-370">
                <a:solidFill>
                  <a:srgbClr val="1C1C1F"/>
                </a:solidFill>
                <a:latin typeface="Trebuchet MS"/>
                <a:cs typeface="Trebuchet MS"/>
              </a:rPr>
              <a:t>disadvantaged</a:t>
            </a:r>
            <a:r>
              <a:rPr dirty="0" sz="395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950" spc="-85">
                <a:solidFill>
                  <a:srgbClr val="1C1C1F"/>
                </a:solidFill>
                <a:latin typeface="Trebuchet MS"/>
                <a:cs typeface="Trebuchet MS"/>
              </a:rPr>
              <a:t>areas</a:t>
            </a:r>
            <a:r>
              <a:rPr dirty="0" sz="2800" spc="-85">
                <a:solidFill>
                  <a:srgbClr val="1C1C1F"/>
                </a:solidFill>
                <a:latin typeface="Arial MT"/>
                <a:cs typeface="Arial MT"/>
              </a:rPr>
              <a:t>.”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800">
              <a:latin typeface="Arial MT"/>
              <a:cs typeface="Arial MT"/>
            </a:endParaRPr>
          </a:p>
          <a:p>
            <a:pPr algn="ctr" marL="38100" marR="30480" indent="-635">
              <a:lnSpc>
                <a:spcPct val="75500"/>
              </a:lnSpc>
            </a:pPr>
            <a:r>
              <a:rPr dirty="0" sz="2650" spc="-27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What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6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is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the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7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evidence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7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on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the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role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54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of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the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6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arts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54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in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2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improving</a:t>
            </a:r>
            <a:r>
              <a:rPr dirty="0" sz="2650" spc="-32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2650" spc="-229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health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8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and</a:t>
            </a:r>
            <a:r>
              <a:rPr dirty="0" sz="2650" spc="-11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17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well</a:t>
            </a:r>
            <a:r>
              <a:rPr dirty="0" sz="2300" spc="-175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-</a:t>
            </a:r>
            <a:r>
              <a:rPr dirty="0" sz="2650" spc="-23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being</a:t>
            </a:r>
            <a:r>
              <a:rPr dirty="0" sz="2300" spc="-235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?</a:t>
            </a:r>
            <a:r>
              <a:rPr dirty="0" sz="2300" spc="-55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2650" spc="-54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2650" spc="-11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3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scoping</a:t>
            </a:r>
            <a:r>
              <a:rPr dirty="0" sz="2650" spc="-114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review</a:t>
            </a:r>
            <a:r>
              <a:rPr dirty="0" sz="2300" spc="-245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,</a:t>
            </a:r>
            <a:r>
              <a:rPr dirty="0" sz="2300" spc="-50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2650" spc="-33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Daisy</a:t>
            </a:r>
            <a:r>
              <a:rPr dirty="0" sz="2650" spc="-11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1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Fancourt</a:t>
            </a:r>
            <a:r>
              <a:rPr dirty="0" sz="2650" spc="-31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2300" spc="-360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&amp;</a:t>
            </a:r>
            <a:r>
              <a:rPr dirty="0" sz="2300" spc="-70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2650" spc="-33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Saoirse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1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Finn</a:t>
            </a:r>
            <a:r>
              <a:rPr dirty="0" sz="2300" spc="-315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,</a:t>
            </a:r>
            <a:r>
              <a:rPr dirty="0" sz="2300" spc="-60" b="1">
                <a:solidFill>
                  <a:srgbClr val="1C1C1F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2650" spc="-29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World</a:t>
            </a:r>
            <a:r>
              <a:rPr dirty="0" sz="2650" spc="-12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Health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24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Organization</a:t>
            </a:r>
            <a:r>
              <a:rPr dirty="0" sz="2650" spc="-125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650" spc="-340" b="1">
                <a:solidFill>
                  <a:srgbClr val="1C1C1F"/>
                </a:solidFill>
                <a:latin typeface="Arial"/>
                <a:cs typeface="Arial"/>
                <a:hlinkClick r:id="rId4"/>
              </a:rPr>
              <a:t>2019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6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2525"/>
              </a:spcBef>
            </a:pPr>
            <a:r>
              <a:rPr dirty="0" spc="-865"/>
              <a:t>Loneliness</a:t>
            </a:r>
            <a:r>
              <a:rPr dirty="0" sz="5050" spc="-865">
                <a:latin typeface="Tahoma"/>
                <a:cs typeface="Tahoma"/>
              </a:rPr>
              <a:t>,</a:t>
            </a:r>
            <a:r>
              <a:rPr dirty="0" sz="5050" spc="30">
                <a:latin typeface="Tahoma"/>
                <a:cs typeface="Tahoma"/>
              </a:rPr>
              <a:t> </a:t>
            </a:r>
            <a:r>
              <a:rPr dirty="0" spc="-530"/>
              <a:t>creativity </a:t>
            </a:r>
            <a:r>
              <a:rPr dirty="0" spc="-715"/>
              <a:t>and</a:t>
            </a:r>
            <a:r>
              <a:rPr dirty="0" spc="-350"/>
              <a:t> </a:t>
            </a:r>
            <a:r>
              <a:rPr dirty="0" spc="-670"/>
              <a:t>culture</a:t>
            </a:r>
            <a:endParaRPr sz="5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1509" y="4036523"/>
            <a:ext cx="5534024" cy="62504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41896" y="2773904"/>
            <a:ext cx="7530465" cy="3881120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algn="ctr" marL="85725" marR="78105">
              <a:lnSpc>
                <a:spcPct val="70700"/>
              </a:lnSpc>
              <a:spcBef>
                <a:spcPts val="1435"/>
              </a:spcBef>
              <a:tabLst>
                <a:tab pos="2218055" algn="l"/>
              </a:tabLst>
            </a:pPr>
            <a:r>
              <a:rPr dirty="0" sz="2700" spc="-305">
                <a:solidFill>
                  <a:srgbClr val="1C1C1F"/>
                </a:solidFill>
                <a:latin typeface="Arial MT"/>
                <a:cs typeface="Arial MT"/>
              </a:rPr>
              <a:t>“</a:t>
            </a:r>
            <a:r>
              <a:rPr dirty="0" sz="3800" spc="-305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5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is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an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0">
                <a:solidFill>
                  <a:srgbClr val="1C1C1F"/>
                </a:solidFill>
                <a:latin typeface="Trebuchet MS"/>
                <a:cs typeface="Trebuchet MS"/>
              </a:rPr>
              <a:t>integral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75">
                <a:solidFill>
                  <a:srgbClr val="1C1C1F"/>
                </a:solidFill>
                <a:latin typeface="Trebuchet MS"/>
                <a:cs typeface="Trebuchet MS"/>
              </a:rPr>
              <a:t>part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40">
                <a:solidFill>
                  <a:srgbClr val="1C1C1F"/>
                </a:solidFill>
                <a:latin typeface="Trebuchet MS"/>
                <a:cs typeface="Trebuchet MS"/>
              </a:rPr>
              <a:t>of </a:t>
            </a:r>
            <a:r>
              <a:rPr dirty="0" sz="3800" spc="-560">
                <a:solidFill>
                  <a:srgbClr val="1C1C1F"/>
                </a:solidFill>
                <a:latin typeface="Trebuchet MS"/>
                <a:cs typeface="Trebuchet MS"/>
              </a:rPr>
              <a:t>community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220">
                <a:solidFill>
                  <a:srgbClr val="1C1C1F"/>
                </a:solidFill>
                <a:latin typeface="Trebuchet MS"/>
                <a:cs typeface="Trebuchet MS"/>
              </a:rPr>
              <a:t>place</a:t>
            </a:r>
            <a:r>
              <a:rPr dirty="0" sz="2700" spc="-220">
                <a:solidFill>
                  <a:srgbClr val="1C1C1F"/>
                </a:solidFill>
                <a:latin typeface="Arial MT"/>
                <a:cs typeface="Arial MT"/>
              </a:rPr>
              <a:t>-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based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50">
                <a:solidFill>
                  <a:srgbClr val="1C1C1F"/>
                </a:solidFill>
                <a:latin typeface="Trebuchet MS"/>
                <a:cs typeface="Trebuchet MS"/>
              </a:rPr>
              <a:t>approaches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530">
                <a:solidFill>
                  <a:srgbClr val="1C1C1F"/>
                </a:solidFill>
                <a:latin typeface="Trebuchet MS"/>
                <a:cs typeface="Trebuchet MS"/>
              </a:rPr>
              <a:t>to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reducing</a:t>
            </a:r>
            <a:r>
              <a:rPr dirty="0" sz="380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5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800" spc="-33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0">
                <a:solidFill>
                  <a:srgbClr val="1C1C1F"/>
                </a:solidFill>
                <a:latin typeface="Trebuchet MS"/>
                <a:cs typeface="Trebuchet MS"/>
              </a:rPr>
              <a:t>inequalities</a:t>
            </a:r>
            <a:r>
              <a:rPr dirty="0" sz="2700" spc="-390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r>
              <a:rPr dirty="0" sz="2700" spc="60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2700" spc="-70">
                <a:solidFill>
                  <a:srgbClr val="1C1C1F"/>
                </a:solidFill>
                <a:latin typeface="Arial MT"/>
                <a:cs typeface="Arial MT"/>
              </a:rPr>
              <a:t>....</a:t>
            </a:r>
            <a:r>
              <a:rPr dirty="0" sz="2700" spc="-6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800" spc="-375">
                <a:solidFill>
                  <a:srgbClr val="1C1C1F"/>
                </a:solidFill>
                <a:latin typeface="Trebuchet MS"/>
                <a:cs typeface="Trebuchet MS"/>
              </a:rPr>
              <a:t>Creative </a:t>
            </a:r>
            <a:r>
              <a:rPr dirty="0" sz="3800" spc="-395">
                <a:solidFill>
                  <a:srgbClr val="1C1C1F"/>
                </a:solidFill>
                <a:latin typeface="Trebuchet MS"/>
                <a:cs typeface="Trebuchet MS"/>
              </a:rPr>
              <a:t>activities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15">
                <a:solidFill>
                  <a:srgbClr val="1C1C1F"/>
                </a:solidFill>
                <a:latin typeface="Trebuchet MS"/>
                <a:cs typeface="Trebuchet MS"/>
              </a:rPr>
              <a:t>build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35">
                <a:solidFill>
                  <a:srgbClr val="1C1C1F"/>
                </a:solidFill>
                <a:latin typeface="Trebuchet MS"/>
                <a:cs typeface="Trebuchet MS"/>
              </a:rPr>
              <a:t>social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capital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and </a:t>
            </a:r>
            <a:r>
              <a:rPr dirty="0" sz="3800" spc="-420">
                <a:solidFill>
                  <a:srgbClr val="1C1C1F"/>
                </a:solidFill>
                <a:latin typeface="Trebuchet MS"/>
                <a:cs typeface="Trebuchet MS"/>
              </a:rPr>
              <a:t>connection</a:t>
            </a:r>
            <a:r>
              <a:rPr dirty="0" sz="2700" spc="-420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700">
                <a:solidFill>
                  <a:srgbClr val="1C1C1F"/>
                </a:solidFill>
                <a:latin typeface="Arial MT"/>
                <a:cs typeface="Arial MT"/>
              </a:rPr>
              <a:t>	</a:t>
            </a:r>
            <a:r>
              <a:rPr dirty="0" sz="3800" spc="-36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provide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05">
                <a:solidFill>
                  <a:srgbClr val="1C1C1F"/>
                </a:solidFill>
                <a:latin typeface="Trebuchet MS"/>
                <a:cs typeface="Trebuchet MS"/>
              </a:rPr>
              <a:t>individuals</a:t>
            </a:r>
            <a:r>
              <a:rPr dirty="0" sz="3800" spc="-33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540">
                <a:solidFill>
                  <a:srgbClr val="1C1C1F"/>
                </a:solidFill>
                <a:latin typeface="Trebuchet MS"/>
                <a:cs typeface="Trebuchet MS"/>
              </a:rPr>
              <a:t>with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50">
                <a:solidFill>
                  <a:srgbClr val="1C1C1F"/>
                </a:solidFill>
                <a:latin typeface="Trebuchet MS"/>
                <a:cs typeface="Trebuchet MS"/>
              </a:rPr>
              <a:t>a 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</a:rPr>
              <a:t>sense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15">
                <a:solidFill>
                  <a:srgbClr val="1C1C1F"/>
                </a:solidFill>
                <a:latin typeface="Trebuchet MS"/>
                <a:cs typeface="Trebuchet MS"/>
              </a:rPr>
              <a:t>of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agency</a:t>
            </a:r>
            <a:r>
              <a:rPr dirty="0" sz="2700" spc="-325">
                <a:solidFill>
                  <a:srgbClr val="1C1C1F"/>
                </a:solidFill>
                <a:latin typeface="Arial MT"/>
                <a:cs typeface="Arial MT"/>
              </a:rPr>
              <a:t>,</a:t>
            </a:r>
            <a:r>
              <a:rPr dirty="0" sz="2700" spc="75">
                <a:solidFill>
                  <a:srgbClr val="1C1C1F"/>
                </a:solidFill>
                <a:latin typeface="Arial MT"/>
                <a:cs typeface="Arial MT"/>
              </a:rPr>
              <a:t> </a:t>
            </a:r>
            <a:r>
              <a:rPr dirty="0" sz="3800" spc="-440">
                <a:solidFill>
                  <a:srgbClr val="1C1C1F"/>
                </a:solidFill>
                <a:latin typeface="Trebuchet MS"/>
                <a:cs typeface="Trebuchet MS"/>
              </a:rPr>
              <a:t>meaning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0">
                <a:solidFill>
                  <a:srgbClr val="1C1C1F"/>
                </a:solidFill>
                <a:latin typeface="Trebuchet MS"/>
                <a:cs typeface="Trebuchet MS"/>
              </a:rPr>
              <a:t>purpose</a:t>
            </a:r>
            <a:r>
              <a:rPr dirty="0" sz="2700" spc="-390">
                <a:solidFill>
                  <a:srgbClr val="1C1C1F"/>
                </a:solidFill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  <a:p>
            <a:pPr algn="ctr" marL="12700" marR="5080" indent="-635">
              <a:lnSpc>
                <a:spcPct val="70700"/>
              </a:lnSpc>
            </a:pPr>
            <a:r>
              <a:rPr dirty="0" sz="3800" spc="-509">
                <a:solidFill>
                  <a:srgbClr val="1C1C1F"/>
                </a:solidFill>
                <a:latin typeface="Trebuchet MS"/>
                <a:cs typeface="Trebuchet MS"/>
              </a:rPr>
              <a:t>Through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90">
                <a:solidFill>
                  <a:srgbClr val="1C1C1F"/>
                </a:solidFill>
                <a:latin typeface="Trebuchet MS"/>
                <a:cs typeface="Trebuchet MS"/>
              </a:rPr>
              <a:t>creative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5">
                <a:solidFill>
                  <a:srgbClr val="1C1C1F"/>
                </a:solidFill>
                <a:latin typeface="Trebuchet MS"/>
                <a:cs typeface="Trebuchet MS"/>
              </a:rPr>
              <a:t>health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70">
                <a:solidFill>
                  <a:srgbClr val="1C1C1F"/>
                </a:solidFill>
                <a:latin typeface="Trebuchet MS"/>
                <a:cs typeface="Trebuchet MS"/>
              </a:rPr>
              <a:t>people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85">
                <a:solidFill>
                  <a:srgbClr val="1C1C1F"/>
                </a:solidFill>
                <a:latin typeface="Trebuchet MS"/>
                <a:cs typeface="Trebuchet MS"/>
              </a:rPr>
              <a:t>and </a:t>
            </a:r>
            <a:r>
              <a:rPr dirty="0" sz="3800" spc="-520">
                <a:solidFill>
                  <a:srgbClr val="1C1C1F"/>
                </a:solidFill>
                <a:latin typeface="Trebuchet MS"/>
                <a:cs typeface="Trebuchet MS"/>
              </a:rPr>
              <a:t>communities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50">
                <a:solidFill>
                  <a:srgbClr val="1C1C1F"/>
                </a:solidFill>
                <a:latin typeface="Trebuchet MS"/>
                <a:cs typeface="Trebuchet MS"/>
              </a:rPr>
              <a:t>can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0">
                <a:solidFill>
                  <a:srgbClr val="1C1C1F"/>
                </a:solidFill>
                <a:latin typeface="Trebuchet MS"/>
                <a:cs typeface="Trebuchet MS"/>
              </a:rPr>
              <a:t>be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65">
                <a:solidFill>
                  <a:srgbClr val="1C1C1F"/>
                </a:solidFill>
                <a:latin typeface="Trebuchet MS"/>
                <a:cs typeface="Trebuchet MS"/>
              </a:rPr>
              <a:t>empowered</a:t>
            </a:r>
            <a:r>
              <a:rPr dirty="0" sz="3800" spc="-32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50">
                <a:solidFill>
                  <a:srgbClr val="1C1C1F"/>
                </a:solidFill>
                <a:latin typeface="Trebuchet MS"/>
                <a:cs typeface="Trebuchet MS"/>
              </a:rPr>
              <a:t>to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520">
                <a:solidFill>
                  <a:srgbClr val="1C1C1F"/>
                </a:solidFill>
                <a:latin typeface="Trebuchet MS"/>
                <a:cs typeface="Trebuchet MS"/>
              </a:rPr>
              <a:t>make </a:t>
            </a:r>
            <a:r>
              <a:rPr dirty="0" sz="3800" spc="-405">
                <a:solidFill>
                  <a:srgbClr val="1C1C1F"/>
                </a:solidFill>
                <a:latin typeface="Trebuchet MS"/>
                <a:cs typeface="Trebuchet MS"/>
              </a:rPr>
              <a:t>positive</a:t>
            </a:r>
            <a:r>
              <a:rPr dirty="0" sz="3800" spc="-320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70">
                <a:solidFill>
                  <a:srgbClr val="1C1C1F"/>
                </a:solidFill>
                <a:latin typeface="Trebuchet MS"/>
                <a:cs typeface="Trebuchet MS"/>
              </a:rPr>
              <a:t>changes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360">
                <a:solidFill>
                  <a:srgbClr val="1C1C1F"/>
                </a:solidFill>
                <a:latin typeface="Trebuchet MS"/>
                <a:cs typeface="Trebuchet MS"/>
              </a:rPr>
              <a:t>and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70">
                <a:solidFill>
                  <a:srgbClr val="1C1C1F"/>
                </a:solidFill>
                <a:latin typeface="Trebuchet MS"/>
                <a:cs typeface="Trebuchet MS"/>
              </a:rPr>
              <a:t>improve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30">
                <a:solidFill>
                  <a:srgbClr val="1C1C1F"/>
                </a:solidFill>
                <a:latin typeface="Trebuchet MS"/>
                <a:cs typeface="Trebuchet MS"/>
              </a:rPr>
              <a:t>quality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415">
                <a:solidFill>
                  <a:srgbClr val="1C1C1F"/>
                </a:solidFill>
                <a:latin typeface="Trebuchet MS"/>
                <a:cs typeface="Trebuchet MS"/>
              </a:rPr>
              <a:t>of</a:t>
            </a:r>
            <a:r>
              <a:rPr dirty="0" sz="3800" spc="-315">
                <a:solidFill>
                  <a:srgbClr val="1C1C1F"/>
                </a:solidFill>
                <a:latin typeface="Trebuchet MS"/>
                <a:cs typeface="Trebuchet MS"/>
              </a:rPr>
              <a:t> </a:t>
            </a:r>
            <a:r>
              <a:rPr dirty="0" sz="3800" spc="-290">
                <a:solidFill>
                  <a:srgbClr val="1C1C1F"/>
                </a:solidFill>
                <a:latin typeface="Trebuchet MS"/>
                <a:cs typeface="Trebuchet MS"/>
              </a:rPr>
              <a:t>life</a:t>
            </a:r>
            <a:r>
              <a:rPr dirty="0" sz="2700" spc="-290">
                <a:solidFill>
                  <a:srgbClr val="1C1C1F"/>
                </a:solidFill>
                <a:latin typeface="Arial MT"/>
                <a:cs typeface="Arial MT"/>
              </a:rPr>
              <a:t>.”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75394" y="6895778"/>
            <a:ext cx="7263765" cy="18021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ctr" marL="12700" marR="5080" indent="-635">
              <a:lnSpc>
                <a:spcPct val="74700"/>
              </a:lnSpc>
              <a:spcBef>
                <a:spcPts val="1185"/>
              </a:spcBef>
            </a:pPr>
            <a:r>
              <a:rPr dirty="0" u="sng" sz="3600" spc="-310" b="1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"/>
                <a:cs typeface="Arial"/>
                <a:hlinkClick r:id="rId3"/>
              </a:rPr>
              <a:t>Creative</a:t>
            </a:r>
            <a:r>
              <a:rPr dirty="0" u="sng" sz="3600" spc="-185" b="1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3600" spc="-315" b="1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"/>
                <a:cs typeface="Arial"/>
                <a:hlinkClick r:id="rId3"/>
              </a:rPr>
              <a:t>Health</a:t>
            </a:r>
            <a:r>
              <a:rPr dirty="0" u="sng" sz="3600" spc="-185" b="1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3600" spc="-405" b="1">
                <a:solidFill>
                  <a:srgbClr val="1C1C1F"/>
                </a:solidFill>
                <a:uFill>
                  <a:solidFill>
                    <a:srgbClr val="1C1C1F"/>
                  </a:solidFill>
                </a:uFill>
                <a:latin typeface="Arial"/>
                <a:cs typeface="Arial"/>
                <a:hlinkClick r:id="rId3"/>
              </a:rPr>
              <a:t>Review</a:t>
            </a:r>
            <a:r>
              <a:rPr dirty="0" sz="3000" spc="-405" b="1">
                <a:solidFill>
                  <a:srgbClr val="1C1C1F"/>
                </a:solidFill>
                <a:latin typeface="Tahoma"/>
                <a:cs typeface="Tahoma"/>
              </a:rPr>
              <a:t>,</a:t>
            </a:r>
            <a:r>
              <a:rPr dirty="0" sz="3000" spc="-60" b="1">
                <a:solidFill>
                  <a:srgbClr val="1C1C1F"/>
                </a:solidFill>
                <a:latin typeface="Tahoma"/>
                <a:cs typeface="Tahoma"/>
              </a:rPr>
              <a:t> </a:t>
            </a:r>
            <a:r>
              <a:rPr dirty="0" sz="3600" spc="-365" b="1">
                <a:solidFill>
                  <a:srgbClr val="1C1C1F"/>
                </a:solidFill>
                <a:latin typeface="Arial"/>
                <a:cs typeface="Arial"/>
              </a:rPr>
              <a:t>All</a:t>
            </a:r>
            <a:r>
              <a:rPr dirty="0" sz="3600" spc="-18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80" b="1">
                <a:solidFill>
                  <a:srgbClr val="1C1C1F"/>
                </a:solidFill>
                <a:latin typeface="Arial"/>
                <a:cs typeface="Arial"/>
              </a:rPr>
              <a:t>Party </a:t>
            </a:r>
            <a:r>
              <a:rPr dirty="0" sz="3600" spc="-350" b="1">
                <a:solidFill>
                  <a:srgbClr val="1C1C1F"/>
                </a:solidFill>
                <a:latin typeface="Arial"/>
                <a:cs typeface="Arial"/>
              </a:rPr>
              <a:t>Parliamentary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459" b="1">
                <a:solidFill>
                  <a:srgbClr val="1C1C1F"/>
                </a:solidFill>
                <a:latin typeface="Arial"/>
                <a:cs typeface="Arial"/>
              </a:rPr>
              <a:t>Group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35" b="1">
                <a:solidFill>
                  <a:srgbClr val="1C1C1F"/>
                </a:solidFill>
                <a:latin typeface="Arial"/>
                <a:cs typeface="Arial"/>
              </a:rPr>
              <a:t>for</a:t>
            </a:r>
            <a:r>
              <a:rPr dirty="0" sz="3600" spc="-17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425" b="1">
                <a:solidFill>
                  <a:srgbClr val="1C1C1F"/>
                </a:solidFill>
                <a:latin typeface="Arial"/>
                <a:cs typeface="Arial"/>
              </a:rPr>
              <a:t>Arts</a:t>
            </a:r>
            <a:r>
              <a:rPr dirty="0" sz="3000" spc="-425" b="1">
                <a:solidFill>
                  <a:srgbClr val="1C1C1F"/>
                </a:solidFill>
                <a:latin typeface="Tahoma"/>
                <a:cs typeface="Tahoma"/>
              </a:rPr>
              <a:t>,</a:t>
            </a:r>
            <a:r>
              <a:rPr dirty="0" sz="3000" spc="-55" b="1">
                <a:solidFill>
                  <a:srgbClr val="1C1C1F"/>
                </a:solidFill>
                <a:latin typeface="Tahoma"/>
                <a:cs typeface="Tahoma"/>
              </a:rPr>
              <a:t> </a:t>
            </a:r>
            <a:r>
              <a:rPr dirty="0" sz="3600" spc="-315" b="1">
                <a:solidFill>
                  <a:srgbClr val="1C1C1F"/>
                </a:solidFill>
                <a:latin typeface="Arial"/>
                <a:cs typeface="Arial"/>
              </a:rPr>
              <a:t>Health</a:t>
            </a:r>
            <a:r>
              <a:rPr dirty="0" sz="3600" spc="-17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000" spc="-450" b="1">
                <a:solidFill>
                  <a:srgbClr val="1C1C1F"/>
                </a:solidFill>
                <a:latin typeface="Tahoma"/>
                <a:cs typeface="Tahoma"/>
              </a:rPr>
              <a:t>&amp; </a:t>
            </a:r>
            <a:r>
              <a:rPr dirty="0" sz="3600" spc="-355" b="1">
                <a:solidFill>
                  <a:srgbClr val="1C1C1F"/>
                </a:solidFill>
                <a:latin typeface="Arial"/>
                <a:cs typeface="Arial"/>
              </a:rPr>
              <a:t>Wellbeing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000" spc="155" b="1">
                <a:solidFill>
                  <a:srgbClr val="1C1C1F"/>
                </a:solidFill>
                <a:latin typeface="Tahoma"/>
                <a:cs typeface="Tahoma"/>
              </a:rPr>
              <a:t>/</a:t>
            </a:r>
            <a:r>
              <a:rPr dirty="0" sz="3000" spc="-55" b="1">
                <a:solidFill>
                  <a:srgbClr val="1C1C1F"/>
                </a:solidFill>
                <a:latin typeface="Tahoma"/>
                <a:cs typeface="Tahoma"/>
              </a:rPr>
              <a:t> </a:t>
            </a:r>
            <a:r>
              <a:rPr dirty="0" sz="3600" spc="-280" b="1">
                <a:solidFill>
                  <a:srgbClr val="1C1C1F"/>
                </a:solidFill>
                <a:latin typeface="Arial"/>
                <a:cs typeface="Arial"/>
              </a:rPr>
              <a:t>National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50" b="1">
                <a:solidFill>
                  <a:srgbClr val="1C1C1F"/>
                </a:solidFill>
                <a:latin typeface="Arial"/>
                <a:cs typeface="Arial"/>
              </a:rPr>
              <a:t>Centre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35" b="1">
                <a:solidFill>
                  <a:srgbClr val="1C1C1F"/>
                </a:solidFill>
                <a:latin typeface="Arial"/>
                <a:cs typeface="Arial"/>
              </a:rPr>
              <a:t>for</a:t>
            </a:r>
            <a:r>
              <a:rPr dirty="0" sz="3600" spc="-18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20" b="1">
                <a:solidFill>
                  <a:srgbClr val="1C1C1F"/>
                </a:solidFill>
                <a:latin typeface="Arial"/>
                <a:cs typeface="Arial"/>
              </a:rPr>
              <a:t>Creative </a:t>
            </a:r>
            <a:r>
              <a:rPr dirty="0" sz="3600" spc="-290" b="1">
                <a:solidFill>
                  <a:srgbClr val="1C1C1F"/>
                </a:solidFill>
                <a:latin typeface="Arial"/>
                <a:cs typeface="Arial"/>
              </a:rPr>
              <a:t>Health</a:t>
            </a:r>
            <a:r>
              <a:rPr dirty="0" sz="3000" spc="-290" b="1">
                <a:solidFill>
                  <a:srgbClr val="1C1C1F"/>
                </a:solidFill>
                <a:latin typeface="Tahoma"/>
                <a:cs typeface="Tahoma"/>
              </a:rPr>
              <a:t>,</a:t>
            </a:r>
            <a:r>
              <a:rPr dirty="0" sz="3000" spc="-55" b="1">
                <a:solidFill>
                  <a:srgbClr val="1C1C1F"/>
                </a:solidFill>
                <a:latin typeface="Tahoma"/>
                <a:cs typeface="Tahoma"/>
              </a:rPr>
              <a:t> </a:t>
            </a:r>
            <a:r>
              <a:rPr dirty="0" sz="3600" spc="-430" b="1">
                <a:solidFill>
                  <a:srgbClr val="1C1C1F"/>
                </a:solidFill>
                <a:latin typeface="Arial"/>
                <a:cs typeface="Arial"/>
              </a:rPr>
              <a:t>December</a:t>
            </a:r>
            <a:r>
              <a:rPr dirty="0" sz="3600" spc="-17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3600" spc="-375" b="1">
                <a:solidFill>
                  <a:srgbClr val="1C1C1F"/>
                </a:solidFill>
                <a:latin typeface="Arial"/>
                <a:cs typeface="Arial"/>
              </a:rPr>
              <a:t>2023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6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2525"/>
              </a:spcBef>
            </a:pPr>
            <a:r>
              <a:rPr dirty="0" spc="-865"/>
              <a:t>Loneliness</a:t>
            </a:r>
            <a:r>
              <a:rPr dirty="0" sz="5050" spc="-865">
                <a:latin typeface="Tahoma"/>
                <a:cs typeface="Tahoma"/>
              </a:rPr>
              <a:t>,</a:t>
            </a:r>
            <a:r>
              <a:rPr dirty="0" sz="5050" spc="30">
                <a:latin typeface="Tahoma"/>
                <a:cs typeface="Tahoma"/>
              </a:rPr>
              <a:t> </a:t>
            </a:r>
            <a:r>
              <a:rPr dirty="0" spc="-530"/>
              <a:t>creativity </a:t>
            </a:r>
            <a:r>
              <a:rPr dirty="0" spc="-715"/>
              <a:t>and</a:t>
            </a:r>
            <a:r>
              <a:rPr dirty="0" spc="-350"/>
              <a:t> </a:t>
            </a:r>
            <a:r>
              <a:rPr dirty="0" spc="-670"/>
              <a:t>culture</a:t>
            </a:r>
            <a:endParaRPr sz="505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08939" y="457061"/>
            <a:ext cx="7988934" cy="357124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algn="ctr" marL="12700" marR="5080" indent="-635">
              <a:lnSpc>
                <a:spcPct val="64100"/>
              </a:lnSpc>
              <a:spcBef>
                <a:spcPts val="1735"/>
              </a:spcBef>
            </a:pPr>
            <a:r>
              <a:rPr dirty="0" sz="2700" spc="-340">
                <a:latin typeface="Arial MT"/>
                <a:cs typeface="Arial MT"/>
              </a:rPr>
              <a:t>“</a:t>
            </a:r>
            <a:r>
              <a:rPr dirty="0" sz="3800" spc="-340">
                <a:latin typeface="Trebuchet MS"/>
                <a:cs typeface="Trebuchet MS"/>
              </a:rPr>
              <a:t>Creativity</a:t>
            </a:r>
            <a:r>
              <a:rPr dirty="0" sz="3800" spc="-335">
                <a:latin typeface="Trebuchet MS"/>
                <a:cs typeface="Trebuchet MS"/>
              </a:rPr>
              <a:t> </a:t>
            </a:r>
            <a:r>
              <a:rPr dirty="0" sz="3800" spc="-385">
                <a:latin typeface="Trebuchet MS"/>
                <a:cs typeface="Trebuchet MS"/>
              </a:rPr>
              <a:t>is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390">
                <a:latin typeface="Trebuchet MS"/>
                <a:cs typeface="Trebuchet MS"/>
              </a:rPr>
              <a:t>so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605">
                <a:latin typeface="Trebuchet MS"/>
                <a:cs typeface="Trebuchet MS"/>
              </a:rPr>
              <a:t>much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520">
                <a:latin typeface="Trebuchet MS"/>
                <a:cs typeface="Trebuchet MS"/>
              </a:rPr>
              <a:t>more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475">
                <a:latin typeface="Trebuchet MS"/>
                <a:cs typeface="Trebuchet MS"/>
              </a:rPr>
              <a:t>than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570">
                <a:latin typeface="Trebuchet MS"/>
                <a:cs typeface="Trebuchet MS"/>
              </a:rPr>
              <a:t>just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340">
                <a:latin typeface="Trebuchet MS"/>
                <a:cs typeface="Trebuchet MS"/>
              </a:rPr>
              <a:t>doing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340">
                <a:latin typeface="Trebuchet MS"/>
                <a:cs typeface="Trebuchet MS"/>
              </a:rPr>
              <a:t>arts</a:t>
            </a:r>
            <a:r>
              <a:rPr dirty="0" sz="2700" spc="-340">
                <a:latin typeface="Arial MT"/>
                <a:cs typeface="Arial MT"/>
              </a:rPr>
              <a:t>. </a:t>
            </a:r>
            <a:r>
              <a:rPr dirty="0" sz="3800" spc="-465">
                <a:latin typeface="Trebuchet MS"/>
                <a:cs typeface="Trebuchet MS"/>
              </a:rPr>
              <a:t>For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515">
                <a:latin typeface="Trebuchet MS"/>
                <a:cs typeface="Trebuchet MS"/>
              </a:rPr>
              <a:t>some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45">
                <a:latin typeface="Trebuchet MS"/>
                <a:cs typeface="Trebuchet MS"/>
              </a:rPr>
              <a:t>it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40">
                <a:latin typeface="Trebuchet MS"/>
                <a:cs typeface="Trebuchet MS"/>
              </a:rPr>
              <a:t>helps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40">
                <a:latin typeface="Trebuchet MS"/>
                <a:cs typeface="Trebuchet MS"/>
              </a:rPr>
              <a:t>rescue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605">
                <a:latin typeface="Trebuchet MS"/>
                <a:cs typeface="Trebuchet MS"/>
              </a:rPr>
              <a:t>them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545">
                <a:latin typeface="Trebuchet MS"/>
                <a:cs typeface="Trebuchet MS"/>
              </a:rPr>
              <a:t>from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65">
                <a:latin typeface="Trebuchet MS"/>
                <a:cs typeface="Trebuchet MS"/>
              </a:rPr>
              <a:t>their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darkest </a:t>
            </a:r>
            <a:r>
              <a:rPr dirty="0" sz="3800" spc="-310">
                <a:latin typeface="Trebuchet MS"/>
                <a:cs typeface="Trebuchet MS"/>
              </a:rPr>
              <a:t>days</a:t>
            </a:r>
            <a:r>
              <a:rPr dirty="0" sz="2700" spc="-310">
                <a:latin typeface="Arial MT"/>
                <a:cs typeface="Arial MT"/>
              </a:rPr>
              <a:t>.</a:t>
            </a:r>
            <a:r>
              <a:rPr dirty="0" sz="2700" spc="65">
                <a:latin typeface="Arial MT"/>
                <a:cs typeface="Arial MT"/>
              </a:rPr>
              <a:t> </a:t>
            </a:r>
            <a:r>
              <a:rPr dirty="0" sz="3800" spc="-465">
                <a:latin typeface="Trebuchet MS"/>
                <a:cs typeface="Trebuchet MS"/>
              </a:rPr>
              <a:t>For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90">
                <a:latin typeface="Trebuchet MS"/>
                <a:cs typeface="Trebuchet MS"/>
              </a:rPr>
              <a:t>me</a:t>
            </a:r>
            <a:r>
              <a:rPr dirty="0" sz="2700" spc="-490">
                <a:latin typeface="Arial MT"/>
                <a:cs typeface="Arial MT"/>
              </a:rPr>
              <a:t>,</a:t>
            </a:r>
            <a:r>
              <a:rPr dirty="0" sz="2700" spc="70">
                <a:latin typeface="Arial MT"/>
                <a:cs typeface="Arial MT"/>
              </a:rPr>
              <a:t> </a:t>
            </a:r>
            <a:r>
              <a:rPr dirty="0" sz="3800" spc="-445">
                <a:latin typeface="Trebuchet MS"/>
                <a:cs typeface="Trebuchet MS"/>
              </a:rPr>
              <a:t>it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09">
                <a:latin typeface="Trebuchet MS"/>
                <a:cs typeface="Trebuchet MS"/>
              </a:rPr>
              <a:t>helped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640">
                <a:latin typeface="Trebuchet MS"/>
                <a:cs typeface="Trebuchet MS"/>
              </a:rPr>
              <a:t>me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be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55">
                <a:latin typeface="Trebuchet MS"/>
                <a:cs typeface="Trebuchet MS"/>
              </a:rPr>
              <a:t>part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15">
                <a:latin typeface="Trebuchet MS"/>
                <a:cs typeface="Trebuchet MS"/>
              </a:rPr>
              <a:t>of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50">
                <a:latin typeface="Trebuchet MS"/>
                <a:cs typeface="Trebuchet MS"/>
              </a:rPr>
              <a:t>a </a:t>
            </a:r>
            <a:r>
              <a:rPr dirty="0" sz="3800" spc="-525">
                <a:latin typeface="Trebuchet MS"/>
                <a:cs typeface="Trebuchet MS"/>
              </a:rPr>
              <a:t>community</a:t>
            </a:r>
            <a:r>
              <a:rPr dirty="0" sz="2700" spc="-525">
                <a:latin typeface="Arial MT"/>
                <a:cs typeface="Arial MT"/>
              </a:rPr>
              <a:t>,</a:t>
            </a:r>
            <a:r>
              <a:rPr dirty="0" sz="2700" spc="75">
                <a:latin typeface="Arial MT"/>
                <a:cs typeface="Arial MT"/>
              </a:rPr>
              <a:t> </a:t>
            </a:r>
            <a:r>
              <a:rPr dirty="0" sz="3800" spc="-409">
                <a:latin typeface="Trebuchet MS"/>
                <a:cs typeface="Trebuchet MS"/>
              </a:rPr>
              <a:t>helped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640">
                <a:latin typeface="Trebuchet MS"/>
                <a:cs typeface="Trebuchet MS"/>
              </a:rPr>
              <a:t>me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to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be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55">
                <a:latin typeface="Trebuchet MS"/>
                <a:cs typeface="Trebuchet MS"/>
              </a:rPr>
              <a:t>heard</a:t>
            </a:r>
            <a:r>
              <a:rPr dirty="0" sz="2700" spc="-355">
                <a:latin typeface="Arial MT"/>
                <a:cs typeface="Arial MT"/>
              </a:rPr>
              <a:t>,</a:t>
            </a:r>
            <a:r>
              <a:rPr dirty="0" sz="2700" spc="80">
                <a:latin typeface="Arial MT"/>
                <a:cs typeface="Arial MT"/>
              </a:rPr>
              <a:t> </a:t>
            </a:r>
            <a:r>
              <a:rPr dirty="0" sz="3800" spc="-409">
                <a:latin typeface="Trebuchet MS"/>
                <a:cs typeface="Trebuchet MS"/>
              </a:rPr>
              <a:t>helped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65">
                <a:latin typeface="Trebuchet MS"/>
                <a:cs typeface="Trebuchet MS"/>
              </a:rPr>
              <a:t>give </a:t>
            </a:r>
            <a:r>
              <a:rPr dirty="0" sz="3800" spc="-640">
                <a:latin typeface="Trebuchet MS"/>
                <a:cs typeface="Trebuchet MS"/>
              </a:rPr>
              <a:t>me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695">
                <a:latin typeface="Trebuchet MS"/>
                <a:cs typeface="Trebuchet MS"/>
              </a:rPr>
              <a:t>my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voice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05">
                <a:latin typeface="Trebuchet MS"/>
                <a:cs typeface="Trebuchet MS"/>
              </a:rPr>
              <a:t>back</a:t>
            </a:r>
            <a:r>
              <a:rPr dirty="0" sz="2700" spc="-305">
                <a:latin typeface="Arial MT"/>
                <a:cs typeface="Arial MT"/>
              </a:rPr>
              <a:t>,</a:t>
            </a:r>
            <a:r>
              <a:rPr dirty="0" sz="2700" spc="70">
                <a:latin typeface="Arial MT"/>
                <a:cs typeface="Arial MT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and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I</a:t>
            </a:r>
            <a:r>
              <a:rPr dirty="0" sz="2700" spc="-455">
                <a:latin typeface="Arial MT"/>
                <a:cs typeface="Arial MT"/>
              </a:rPr>
              <a:t>’</a:t>
            </a:r>
            <a:r>
              <a:rPr dirty="0" sz="3800" spc="-455">
                <a:latin typeface="Trebuchet MS"/>
                <a:cs typeface="Trebuchet MS"/>
              </a:rPr>
              <a:t>m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25">
                <a:latin typeface="Trebuchet MS"/>
                <a:cs typeface="Trebuchet MS"/>
              </a:rPr>
              <a:t>proud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to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say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I</a:t>
            </a:r>
            <a:r>
              <a:rPr dirty="0" sz="2700" spc="-455">
                <a:latin typeface="Arial MT"/>
                <a:cs typeface="Arial MT"/>
              </a:rPr>
              <a:t>’</a:t>
            </a:r>
            <a:r>
              <a:rPr dirty="0" sz="3800" spc="-455">
                <a:latin typeface="Trebuchet MS"/>
                <a:cs typeface="Trebuchet MS"/>
              </a:rPr>
              <a:t>m</a:t>
            </a:r>
            <a:r>
              <a:rPr dirty="0" sz="3800" spc="-325">
                <a:latin typeface="Trebuchet MS"/>
                <a:cs typeface="Trebuchet MS"/>
              </a:rPr>
              <a:t> </a:t>
            </a:r>
            <a:r>
              <a:rPr dirty="0" sz="3800" spc="-565">
                <a:latin typeface="Trebuchet MS"/>
                <a:cs typeface="Trebuchet MS"/>
              </a:rPr>
              <a:t>now </a:t>
            </a:r>
            <a:r>
              <a:rPr dirty="0" sz="3800" spc="-180">
                <a:latin typeface="Trebuchet MS"/>
                <a:cs typeface="Trebuchet MS"/>
              </a:rPr>
              <a:t>a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560">
                <a:latin typeface="Trebuchet MS"/>
                <a:cs typeface="Trebuchet MS"/>
              </a:rPr>
              <a:t>community</a:t>
            </a:r>
            <a:r>
              <a:rPr dirty="0" sz="3800" spc="-330">
                <a:latin typeface="Trebuchet MS"/>
                <a:cs typeface="Trebuchet MS"/>
              </a:rPr>
              <a:t> </a:t>
            </a:r>
            <a:r>
              <a:rPr dirty="0" sz="3800" spc="-325">
                <a:latin typeface="Trebuchet MS"/>
                <a:cs typeface="Trebuchet MS"/>
              </a:rPr>
              <a:t>organiser</a:t>
            </a:r>
            <a:r>
              <a:rPr dirty="0" sz="2700" spc="-325">
                <a:latin typeface="Arial MT"/>
                <a:cs typeface="Arial MT"/>
              </a:rPr>
              <a:t>”</a:t>
            </a:r>
            <a:endParaRPr sz="2700">
              <a:latin typeface="Arial MT"/>
              <a:cs typeface="Arial MT"/>
            </a:endParaRPr>
          </a:p>
          <a:p>
            <a:pPr algn="ctr" marL="61594" marR="54610">
              <a:lnSpc>
                <a:spcPct val="67700"/>
              </a:lnSpc>
              <a:spcBef>
                <a:spcPts val="2885"/>
              </a:spcBef>
            </a:pPr>
            <a:r>
              <a:rPr dirty="0" sz="3600" spc="-360" b="1">
                <a:latin typeface="Arial"/>
                <a:cs typeface="Arial"/>
              </a:rPr>
              <a:t>Kelly</a:t>
            </a:r>
            <a:r>
              <a:rPr dirty="0" sz="3600" spc="-175" b="1">
                <a:latin typeface="Arial"/>
                <a:cs typeface="Arial"/>
              </a:rPr>
              <a:t> </a:t>
            </a:r>
            <a:r>
              <a:rPr dirty="0" sz="3600" spc="-330" b="1">
                <a:latin typeface="Arial"/>
                <a:cs typeface="Arial"/>
              </a:rPr>
              <a:t>Mclaughlin</a:t>
            </a:r>
            <a:r>
              <a:rPr dirty="0" sz="3000" spc="-330" b="1">
                <a:latin typeface="Tahoma"/>
                <a:cs typeface="Tahoma"/>
              </a:rPr>
              <a:t>,</a:t>
            </a:r>
            <a:r>
              <a:rPr dirty="0" sz="3000" spc="-45" b="1">
                <a:latin typeface="Tahoma"/>
                <a:cs typeface="Tahoma"/>
              </a:rPr>
              <a:t> </a:t>
            </a:r>
            <a:r>
              <a:rPr dirty="0" sz="3600" spc="-490" b="1">
                <a:latin typeface="Arial"/>
                <a:cs typeface="Arial"/>
              </a:rPr>
              <a:t>Community</a:t>
            </a:r>
            <a:r>
              <a:rPr dirty="0" sz="3600" spc="-170" b="1">
                <a:latin typeface="Arial"/>
                <a:cs typeface="Arial"/>
              </a:rPr>
              <a:t> </a:t>
            </a:r>
            <a:r>
              <a:rPr dirty="0" sz="3600" spc="-365" b="1">
                <a:latin typeface="Arial"/>
                <a:cs typeface="Arial"/>
              </a:rPr>
              <a:t>Organiser</a:t>
            </a:r>
            <a:r>
              <a:rPr dirty="0" sz="3000" spc="-365" b="1">
                <a:latin typeface="Tahoma"/>
                <a:cs typeface="Tahoma"/>
              </a:rPr>
              <a:t>,</a:t>
            </a:r>
            <a:r>
              <a:rPr dirty="0" sz="3000" spc="-45" b="1">
                <a:latin typeface="Tahoma"/>
                <a:cs typeface="Tahoma"/>
              </a:rPr>
              <a:t> </a:t>
            </a:r>
            <a:r>
              <a:rPr dirty="0" sz="3600" spc="-515" b="1">
                <a:latin typeface="Arial"/>
                <a:cs typeface="Arial"/>
              </a:rPr>
              <a:t>East </a:t>
            </a:r>
            <a:r>
              <a:rPr dirty="0" sz="3600" spc="-395" b="1">
                <a:latin typeface="Arial"/>
                <a:cs typeface="Arial"/>
              </a:rPr>
              <a:t>Marsh</a:t>
            </a:r>
            <a:r>
              <a:rPr dirty="0" sz="3000" spc="-395" b="1">
                <a:latin typeface="Tahoma"/>
                <a:cs typeface="Tahoma"/>
              </a:rPr>
              <a:t>,</a:t>
            </a:r>
            <a:r>
              <a:rPr dirty="0" sz="3000" spc="-55" b="1">
                <a:latin typeface="Tahoma"/>
                <a:cs typeface="Tahoma"/>
              </a:rPr>
              <a:t> </a:t>
            </a:r>
            <a:r>
              <a:rPr dirty="0" sz="3600" spc="-315" b="1">
                <a:latin typeface="Arial"/>
                <a:cs typeface="Arial"/>
              </a:rPr>
              <a:t>Health</a:t>
            </a:r>
            <a:r>
              <a:rPr dirty="0" sz="3600" spc="-175" b="1">
                <a:latin typeface="Arial"/>
                <a:cs typeface="Arial"/>
              </a:rPr>
              <a:t> </a:t>
            </a:r>
            <a:r>
              <a:rPr dirty="0" sz="3600" spc="-335" b="1">
                <a:latin typeface="Arial"/>
                <a:cs typeface="Arial"/>
              </a:rPr>
              <a:t>Inequalities</a:t>
            </a:r>
            <a:r>
              <a:rPr dirty="0" sz="3600" spc="-175" b="1">
                <a:latin typeface="Arial"/>
                <a:cs typeface="Arial"/>
              </a:rPr>
              <a:t> </a:t>
            </a:r>
            <a:r>
              <a:rPr dirty="0" sz="3600" spc="-425" b="1">
                <a:latin typeface="Arial"/>
                <a:cs typeface="Arial"/>
              </a:rPr>
              <a:t>Roundtable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697056" y="3781071"/>
            <a:ext cx="0" cy="6049010"/>
          </a:xfrm>
          <a:custGeom>
            <a:avLst/>
            <a:gdLst/>
            <a:ahLst/>
            <a:cxnLst/>
            <a:rect l="l" t="t" r="r" b="b"/>
            <a:pathLst>
              <a:path w="0" h="6049009">
                <a:moveTo>
                  <a:pt x="0" y="6048411"/>
                </a:moveTo>
                <a:lnTo>
                  <a:pt x="0" y="0"/>
                </a:lnTo>
              </a:path>
            </a:pathLst>
          </a:custGeom>
          <a:ln w="380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931041" y="0"/>
            <a:ext cx="6356985" cy="6353175"/>
            <a:chOff x="11931041" y="0"/>
            <a:chExt cx="6356985" cy="6353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1041" y="0"/>
              <a:ext cx="6353174" cy="63531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0305" y="146"/>
              <a:ext cx="3937567" cy="282759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309965" y="6379374"/>
            <a:ext cx="3026410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200" b="1">
                <a:solidFill>
                  <a:srgbClr val="1C1C1F"/>
                </a:solidFill>
                <a:latin typeface="Arial"/>
                <a:cs typeface="Arial"/>
              </a:rPr>
              <a:t>Credit</a:t>
            </a:r>
            <a:r>
              <a:rPr dirty="0" sz="2350" spc="-200" b="1">
                <a:solidFill>
                  <a:srgbClr val="1C1C1F"/>
                </a:solidFill>
                <a:latin typeface="Arial"/>
                <a:cs typeface="Arial"/>
              </a:rPr>
              <a:t>:</a:t>
            </a:r>
            <a:r>
              <a:rPr dirty="0" sz="2350" spc="-15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2700" spc="-440" b="1">
                <a:solidFill>
                  <a:srgbClr val="1C1C1F"/>
                </a:solidFill>
                <a:latin typeface="Arial"/>
                <a:cs typeface="Arial"/>
              </a:rPr>
              <a:t>Lois</a:t>
            </a:r>
            <a:r>
              <a:rPr dirty="0" sz="2700" spc="-120" b="1">
                <a:solidFill>
                  <a:srgbClr val="1C1C1F"/>
                </a:solidFill>
                <a:latin typeface="Arial"/>
                <a:cs typeface="Arial"/>
              </a:rPr>
              <a:t> </a:t>
            </a:r>
            <a:r>
              <a:rPr dirty="0" sz="2700" spc="-280" b="1">
                <a:solidFill>
                  <a:srgbClr val="1C1C1F"/>
                </a:solidFill>
                <a:latin typeface="Arial"/>
                <a:cs typeface="Arial"/>
              </a:rPr>
              <a:t>Blackburn</a:t>
            </a:r>
            <a:r>
              <a:rPr dirty="0" sz="2350" spc="-280" b="1">
                <a:solidFill>
                  <a:srgbClr val="1C1C1F"/>
                </a:solidFill>
                <a:latin typeface="Arial"/>
                <a:cs typeface="Arial"/>
              </a:rPr>
              <a:t>.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01657"/>
            <a:ext cx="9488170" cy="975994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200" spc="-875">
                <a:latin typeface="Tahoma"/>
                <a:cs typeface="Tahoma"/>
              </a:rPr>
              <a:t>The</a:t>
            </a:r>
            <a:r>
              <a:rPr dirty="0" sz="6200" spc="-290">
                <a:latin typeface="Tahoma"/>
                <a:cs typeface="Tahoma"/>
              </a:rPr>
              <a:t> </a:t>
            </a:r>
            <a:r>
              <a:rPr dirty="0" sz="6200" spc="-585">
                <a:latin typeface="Tahoma"/>
                <a:cs typeface="Tahoma"/>
              </a:rPr>
              <a:t>influence</a:t>
            </a:r>
            <a:r>
              <a:rPr dirty="0" sz="6200" spc="-290">
                <a:latin typeface="Tahoma"/>
                <a:cs typeface="Tahoma"/>
              </a:rPr>
              <a:t> </a:t>
            </a:r>
            <a:r>
              <a:rPr dirty="0" sz="6200" spc="-570">
                <a:latin typeface="Tahoma"/>
                <a:cs typeface="Tahoma"/>
              </a:rPr>
              <a:t>of</a:t>
            </a:r>
            <a:r>
              <a:rPr dirty="0" sz="6200" spc="-290">
                <a:latin typeface="Tahoma"/>
                <a:cs typeface="Tahoma"/>
              </a:rPr>
              <a:t> </a:t>
            </a:r>
            <a:r>
              <a:rPr dirty="0" sz="6200" spc="-525">
                <a:latin typeface="Tahoma"/>
                <a:cs typeface="Tahoma"/>
              </a:rPr>
              <a:t>lockdowns</a:t>
            </a:r>
            <a:r>
              <a:rPr dirty="0" sz="5050" spc="-525" b="0">
                <a:latin typeface="Arial Black"/>
                <a:cs typeface="Arial Black"/>
              </a:rPr>
              <a:t>...</a:t>
            </a:r>
            <a:endParaRPr sz="505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4685" y="6402645"/>
            <a:ext cx="9020175" cy="3475354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 marR="5080">
              <a:lnSpc>
                <a:spcPct val="70700"/>
              </a:lnSpc>
              <a:spcBef>
                <a:spcPts val="1460"/>
              </a:spcBef>
            </a:pPr>
            <a:r>
              <a:rPr dirty="0" sz="3800" spc="-480">
                <a:latin typeface="Trebuchet MS"/>
                <a:cs typeface="Trebuchet MS"/>
              </a:rPr>
              <a:t>Artwork</a:t>
            </a:r>
            <a:r>
              <a:rPr dirty="0" sz="3000" spc="-480">
                <a:latin typeface="Lucida Sans Unicode"/>
                <a:cs typeface="Lucida Sans Unicode"/>
              </a:rPr>
              <a:t>,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creative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writing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000" spc="-275">
                <a:latin typeface="Lucida Sans Unicode"/>
                <a:cs typeface="Lucida Sans Unicode"/>
              </a:rPr>
              <a:t>&amp;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800" spc="-355">
                <a:latin typeface="Trebuchet MS"/>
                <a:cs typeface="Trebuchet MS"/>
              </a:rPr>
              <a:t>song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40">
                <a:latin typeface="Trebuchet MS"/>
                <a:cs typeface="Trebuchet MS"/>
              </a:rPr>
              <a:t>passed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75">
                <a:latin typeface="Trebuchet MS"/>
                <a:cs typeface="Trebuchet MS"/>
              </a:rPr>
              <a:t>between </a:t>
            </a:r>
            <a:r>
              <a:rPr dirty="0" sz="3800" spc="-425">
                <a:latin typeface="Trebuchet MS"/>
                <a:cs typeface="Trebuchet MS"/>
              </a:rPr>
              <a:t>tellers</a:t>
            </a:r>
            <a:r>
              <a:rPr dirty="0" sz="3000" spc="-425">
                <a:latin typeface="Lucida Sans Unicode"/>
                <a:cs typeface="Lucida Sans Unicode"/>
              </a:rPr>
              <a:t>,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800" spc="-350">
                <a:latin typeface="Trebuchet MS"/>
                <a:cs typeface="Trebuchet MS"/>
              </a:rPr>
              <a:t>each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85">
                <a:latin typeface="Trebuchet MS"/>
                <a:cs typeface="Trebuchet MS"/>
              </a:rPr>
              <a:t>building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on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previous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34">
                <a:latin typeface="Trebuchet MS"/>
                <a:cs typeface="Trebuchet MS"/>
              </a:rPr>
              <a:t>contributions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to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295">
                <a:latin typeface="Trebuchet MS"/>
                <a:cs typeface="Trebuchet MS"/>
              </a:rPr>
              <a:t>add </a:t>
            </a:r>
            <a:r>
              <a:rPr dirty="0" sz="3800" spc="-430">
                <a:latin typeface="Trebuchet MS"/>
                <a:cs typeface="Trebuchet MS"/>
              </a:rPr>
              <a:t>to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95">
                <a:latin typeface="Trebuchet MS"/>
                <a:cs typeface="Trebuchet MS"/>
              </a:rPr>
              <a:t>the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65">
                <a:latin typeface="Trebuchet MS"/>
                <a:cs typeface="Trebuchet MS"/>
              </a:rPr>
              <a:t>whole</a:t>
            </a:r>
            <a:r>
              <a:rPr dirty="0" sz="3000" spc="-465">
                <a:latin typeface="Lucida Sans Unicode"/>
                <a:cs typeface="Lucida Sans Unicode"/>
              </a:rPr>
              <a:t>,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800" spc="-160">
                <a:latin typeface="Trebuchet MS"/>
                <a:cs typeface="Trebuchet MS"/>
              </a:rPr>
              <a:t>a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technique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40">
                <a:latin typeface="Trebuchet MS"/>
                <a:cs typeface="Trebuchet MS"/>
              </a:rPr>
              <a:t>arthur</a:t>
            </a:r>
            <a:r>
              <a:rPr dirty="0" sz="3000" spc="-440">
                <a:latin typeface="Lucida Sans Unicode"/>
                <a:cs typeface="Lucida Sans Unicode"/>
              </a:rPr>
              <a:t>+</a:t>
            </a:r>
            <a:r>
              <a:rPr dirty="0" sz="3800" spc="-440">
                <a:latin typeface="Trebuchet MS"/>
                <a:cs typeface="Trebuchet MS"/>
              </a:rPr>
              <a:t>martha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had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65">
                <a:latin typeface="Trebuchet MS"/>
                <a:cs typeface="Trebuchet MS"/>
              </a:rPr>
              <a:t>used </a:t>
            </a:r>
            <a:r>
              <a:rPr dirty="0" sz="3800" spc="-445">
                <a:latin typeface="Trebuchet MS"/>
                <a:cs typeface="Trebuchet MS"/>
              </a:rPr>
              <a:t>successfully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in</a:t>
            </a:r>
            <a:r>
              <a:rPr dirty="0" sz="3800" spc="-320">
                <a:latin typeface="Trebuchet MS"/>
                <a:cs typeface="Trebuchet MS"/>
              </a:rPr>
              <a:t> </a:t>
            </a:r>
            <a:r>
              <a:rPr dirty="0" sz="3800" spc="-365">
                <a:latin typeface="Trebuchet MS"/>
                <a:cs typeface="Trebuchet MS"/>
              </a:rPr>
              <a:t>hospitals</a:t>
            </a:r>
            <a:r>
              <a:rPr dirty="0" sz="3000" spc="-365">
                <a:latin typeface="Lucida Sans Unicode"/>
                <a:cs typeface="Lucida Sans Unicode"/>
              </a:rPr>
              <a:t>: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800" spc="-390">
                <a:latin typeface="Trebuchet MS"/>
                <a:cs typeface="Trebuchet MS"/>
              </a:rPr>
              <a:t>combating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95">
                <a:latin typeface="Trebuchet MS"/>
                <a:cs typeface="Trebuchet MS"/>
              </a:rPr>
              <a:t>isolation</a:t>
            </a:r>
            <a:r>
              <a:rPr dirty="0" sz="3000" spc="-395">
                <a:latin typeface="Lucida Sans Unicode"/>
                <a:cs typeface="Lucida Sans Unicode"/>
              </a:rPr>
              <a:t>, </a:t>
            </a:r>
            <a:r>
              <a:rPr dirty="0" sz="3800" spc="-420">
                <a:latin typeface="Trebuchet MS"/>
                <a:cs typeface="Trebuchet MS"/>
              </a:rPr>
              <a:t>constructing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group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00">
                <a:latin typeface="Trebuchet MS"/>
                <a:cs typeface="Trebuchet MS"/>
              </a:rPr>
              <a:t>narratives</a:t>
            </a:r>
            <a:r>
              <a:rPr dirty="0" sz="3000" spc="-400">
                <a:latin typeface="Lucida Sans Unicode"/>
                <a:cs typeface="Lucida Sans Unicode"/>
              </a:rPr>
              <a:t>,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800" spc="-395">
                <a:latin typeface="Trebuchet MS"/>
                <a:cs typeface="Trebuchet MS"/>
              </a:rPr>
              <a:t>reflecting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530">
                <a:latin typeface="Trebuchet MS"/>
                <a:cs typeface="Trebuchet MS"/>
              </a:rPr>
              <a:t>many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80">
                <a:latin typeface="Trebuchet MS"/>
                <a:cs typeface="Trebuchet MS"/>
              </a:rPr>
              <a:t>voices</a:t>
            </a:r>
            <a:r>
              <a:rPr dirty="0" sz="3000" spc="-380">
                <a:latin typeface="Lucida Sans Unicode"/>
                <a:cs typeface="Lucida Sans Unicode"/>
              </a:rPr>
              <a:t>. </a:t>
            </a:r>
            <a:r>
              <a:rPr dirty="0" sz="3800" spc="-350">
                <a:latin typeface="Trebuchet MS"/>
                <a:cs typeface="Trebuchet MS"/>
              </a:rPr>
              <a:t>Originally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conceived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to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285">
                <a:latin typeface="Trebuchet MS"/>
                <a:cs typeface="Trebuchet MS"/>
              </a:rPr>
              <a:t>engage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535">
                <a:latin typeface="Trebuchet MS"/>
                <a:cs typeface="Trebuchet MS"/>
              </a:rPr>
              <a:t>with</a:t>
            </a:r>
            <a:r>
              <a:rPr dirty="0" sz="3800" spc="-315">
                <a:latin typeface="Trebuchet MS"/>
                <a:cs typeface="Trebuchet MS"/>
              </a:rPr>
              <a:t> </a:t>
            </a:r>
            <a:r>
              <a:rPr dirty="0" sz="3800" spc="-375">
                <a:latin typeface="Trebuchet MS"/>
                <a:cs typeface="Trebuchet MS"/>
              </a:rPr>
              <a:t>isolated </a:t>
            </a:r>
            <a:r>
              <a:rPr dirty="0" sz="3800" spc="-459">
                <a:latin typeface="Trebuchet MS"/>
                <a:cs typeface="Trebuchet MS"/>
              </a:rPr>
              <a:t>housebound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60">
                <a:latin typeface="Trebuchet MS"/>
                <a:cs typeface="Trebuchet MS"/>
              </a:rPr>
              <a:t>people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250">
                <a:latin typeface="Trebuchet MS"/>
                <a:cs typeface="Trebuchet MS"/>
              </a:rPr>
              <a:t>aged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240">
                <a:latin typeface="Trebuchet MS"/>
                <a:cs typeface="Trebuchet MS"/>
              </a:rPr>
              <a:t>65</a:t>
            </a:r>
            <a:r>
              <a:rPr dirty="0" sz="3000" spc="-240">
                <a:latin typeface="Lucida Sans Unicode"/>
                <a:cs typeface="Lucida Sans Unicode"/>
              </a:rPr>
              <a:t>+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800" spc="-450">
                <a:latin typeface="Trebuchet MS"/>
                <a:cs typeface="Trebuchet MS"/>
              </a:rPr>
              <a:t>in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34">
                <a:latin typeface="Trebuchet MS"/>
                <a:cs typeface="Trebuchet MS"/>
              </a:rPr>
              <a:t>rural</a:t>
            </a:r>
            <a:r>
              <a:rPr dirty="0" sz="3800" spc="-305">
                <a:latin typeface="Trebuchet MS"/>
                <a:cs typeface="Trebuchet MS"/>
              </a:rPr>
              <a:t> </a:t>
            </a:r>
            <a:r>
              <a:rPr dirty="0" sz="3800" spc="-420">
                <a:latin typeface="Trebuchet MS"/>
                <a:cs typeface="Trebuchet MS"/>
              </a:rPr>
              <a:t>Derbyshire</a:t>
            </a:r>
            <a:r>
              <a:rPr dirty="0" sz="3000" spc="-420">
                <a:latin typeface="Lucida Sans Unicode"/>
                <a:cs typeface="Lucida Sans Unicode"/>
              </a:rPr>
              <a:t>,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800" spc="-455">
                <a:latin typeface="Trebuchet MS"/>
                <a:cs typeface="Trebuchet MS"/>
              </a:rPr>
              <a:t>its </a:t>
            </a:r>
            <a:r>
              <a:rPr dirty="0" sz="3800" spc="-375">
                <a:latin typeface="Trebuchet MS"/>
                <a:cs typeface="Trebuchet MS"/>
              </a:rPr>
              <a:t>reach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365">
                <a:latin typeface="Trebuchet MS"/>
                <a:cs typeface="Trebuchet MS"/>
              </a:rPr>
              <a:t>expanded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09">
                <a:latin typeface="Trebuchet MS"/>
                <a:cs typeface="Trebuchet MS"/>
              </a:rPr>
              <a:t>during</a:t>
            </a:r>
            <a:r>
              <a:rPr dirty="0" sz="3800" spc="-310">
                <a:latin typeface="Trebuchet MS"/>
                <a:cs typeface="Trebuchet MS"/>
              </a:rPr>
              <a:t> </a:t>
            </a:r>
            <a:r>
              <a:rPr dirty="0" sz="3800" spc="-430">
                <a:latin typeface="Trebuchet MS"/>
                <a:cs typeface="Trebuchet MS"/>
              </a:rPr>
              <a:t>lockdowns</a:t>
            </a:r>
            <a:r>
              <a:rPr dirty="0" sz="3000" spc="-430">
                <a:latin typeface="Lucida Sans Unicode"/>
                <a:cs typeface="Lucida Sans Unicode"/>
              </a:rPr>
              <a:t>.</a:t>
            </a:r>
            <a:endParaRPr sz="3000">
              <a:latin typeface="Lucida Sans Unicode"/>
              <a:cs typeface="Lucida Sans Unicode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2387419"/>
            <a:ext cx="76200" cy="76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3273244"/>
            <a:ext cx="76200" cy="761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3568519"/>
            <a:ext cx="76200" cy="761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3863794"/>
            <a:ext cx="76200" cy="761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4159069"/>
            <a:ext cx="76200" cy="761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9" y="4454344"/>
            <a:ext cx="76200" cy="7619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34685" y="2153534"/>
            <a:ext cx="8517255" cy="403288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822325" marR="5080">
              <a:lnSpc>
                <a:spcPct val="73100"/>
              </a:lnSpc>
              <a:spcBef>
                <a:spcPts val="944"/>
              </a:spcBef>
            </a:pPr>
            <a:r>
              <a:rPr dirty="0" u="sng" sz="2650" spc="-18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50</a:t>
            </a:r>
            <a:r>
              <a:rPr dirty="0" u="sng" sz="2650" spc="-14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650" spc="-32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case</a:t>
            </a:r>
            <a:r>
              <a:rPr dirty="0" u="sng" sz="265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2650" spc="-35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studies</a:t>
            </a:r>
            <a:r>
              <a:rPr dirty="0" u="sng" sz="265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650" spc="-370" b="1">
                <a:latin typeface="Arial"/>
                <a:cs typeface="Arial"/>
              </a:rPr>
              <a:t>across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20" b="1">
                <a:latin typeface="Arial"/>
                <a:cs typeface="Arial"/>
              </a:rPr>
              <a:t>arts</a:t>
            </a:r>
            <a:r>
              <a:rPr dirty="0" sz="2250" spc="-220" b="1">
                <a:latin typeface="Arial"/>
                <a:cs typeface="Arial"/>
              </a:rPr>
              <a:t>,</a:t>
            </a:r>
            <a:r>
              <a:rPr dirty="0" sz="2250" spc="-20" b="1">
                <a:latin typeface="Arial"/>
                <a:cs typeface="Arial"/>
              </a:rPr>
              <a:t> </a:t>
            </a:r>
            <a:r>
              <a:rPr dirty="0" sz="2650" spc="-265" b="1">
                <a:latin typeface="Arial"/>
                <a:cs typeface="Arial"/>
              </a:rPr>
              <a:t>culture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250" spc="-195" b="1">
                <a:latin typeface="Arial"/>
                <a:cs typeface="Arial"/>
              </a:rPr>
              <a:t>&amp;</a:t>
            </a:r>
            <a:r>
              <a:rPr dirty="0" sz="2250" spc="-20" b="1">
                <a:latin typeface="Arial"/>
                <a:cs typeface="Arial"/>
              </a:rPr>
              <a:t> </a:t>
            </a:r>
            <a:r>
              <a:rPr dirty="0" sz="2650" spc="-229" b="1">
                <a:latin typeface="Arial"/>
                <a:cs typeface="Arial"/>
              </a:rPr>
              <a:t>heritage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310" b="1">
                <a:latin typeface="Arial"/>
                <a:cs typeface="Arial"/>
              </a:rPr>
              <a:t>organisations </a:t>
            </a:r>
            <a:r>
              <a:rPr dirty="0" sz="2650" spc="-215" b="1">
                <a:latin typeface="Arial"/>
                <a:cs typeface="Arial"/>
              </a:rPr>
              <a:t>targeting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70" b="1">
                <a:latin typeface="Arial"/>
                <a:cs typeface="Arial"/>
              </a:rPr>
              <a:t>people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295" b="1">
                <a:latin typeface="Arial"/>
                <a:cs typeface="Arial"/>
              </a:rPr>
              <a:t>shielding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295" b="1">
                <a:latin typeface="Arial"/>
                <a:cs typeface="Arial"/>
              </a:rPr>
              <a:t>or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vulnerable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135" b="1">
                <a:latin typeface="Arial"/>
                <a:cs typeface="Arial"/>
              </a:rPr>
              <a:t>at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400" b="1">
                <a:latin typeface="Arial"/>
                <a:cs typeface="Arial"/>
              </a:rPr>
              <a:t>home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310" b="1">
                <a:latin typeface="Arial"/>
                <a:cs typeface="Arial"/>
              </a:rPr>
              <a:t>during </a:t>
            </a:r>
            <a:r>
              <a:rPr dirty="0" sz="2650" spc="-305" b="1">
                <a:latin typeface="Arial"/>
                <a:cs typeface="Arial"/>
              </a:rPr>
              <a:t>covid</a:t>
            </a:r>
            <a:endParaRPr sz="2650">
              <a:latin typeface="Arial"/>
              <a:cs typeface="Arial"/>
            </a:endParaRPr>
          </a:p>
          <a:p>
            <a:pPr marL="822325" marR="4507865">
              <a:lnSpc>
                <a:spcPct val="73100"/>
              </a:lnSpc>
            </a:pPr>
            <a:r>
              <a:rPr dirty="0" sz="2650" spc="-170" b="1">
                <a:latin typeface="Arial"/>
                <a:cs typeface="Arial"/>
              </a:rPr>
              <a:t>total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265" b="1">
                <a:latin typeface="Arial"/>
                <a:cs typeface="Arial"/>
              </a:rPr>
              <a:t>reach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320" b="1">
                <a:latin typeface="Arial"/>
                <a:cs typeface="Arial"/>
              </a:rPr>
              <a:t>over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170" b="1">
                <a:latin typeface="Arial"/>
                <a:cs typeface="Arial"/>
              </a:rPr>
              <a:t>100</a:t>
            </a:r>
            <a:r>
              <a:rPr dirty="0" sz="2250" spc="-170" b="1">
                <a:latin typeface="Arial"/>
                <a:cs typeface="Arial"/>
              </a:rPr>
              <a:t>,</a:t>
            </a:r>
            <a:r>
              <a:rPr dirty="0" sz="2650" spc="-170" b="1">
                <a:latin typeface="Arial"/>
                <a:cs typeface="Arial"/>
              </a:rPr>
              <a:t>000 </a:t>
            </a:r>
            <a:r>
              <a:rPr dirty="0" sz="2650" spc="-345" b="1">
                <a:latin typeface="Arial"/>
                <a:cs typeface="Arial"/>
              </a:rPr>
              <a:t>phone</a:t>
            </a:r>
            <a:r>
              <a:rPr dirty="0" sz="2650" spc="-145" b="1">
                <a:latin typeface="Arial"/>
                <a:cs typeface="Arial"/>
              </a:rPr>
              <a:t> </a:t>
            </a:r>
            <a:r>
              <a:rPr dirty="0" sz="2250" spc="775" b="1">
                <a:latin typeface="Arial"/>
                <a:cs typeface="Arial"/>
              </a:rPr>
              <a:t>/</a:t>
            </a:r>
            <a:r>
              <a:rPr dirty="0" sz="2250" spc="-35" b="1">
                <a:latin typeface="Arial"/>
                <a:cs typeface="Arial"/>
              </a:rPr>
              <a:t> </a:t>
            </a:r>
            <a:r>
              <a:rPr dirty="0" sz="2650" spc="-345" b="1">
                <a:latin typeface="Arial"/>
                <a:cs typeface="Arial"/>
              </a:rPr>
              <a:t>post</a:t>
            </a:r>
            <a:r>
              <a:rPr dirty="0" sz="2650" spc="-145" b="1">
                <a:latin typeface="Arial"/>
                <a:cs typeface="Arial"/>
              </a:rPr>
              <a:t> </a:t>
            </a:r>
            <a:r>
              <a:rPr dirty="0" sz="2250" spc="775" b="1">
                <a:latin typeface="Arial"/>
                <a:cs typeface="Arial"/>
              </a:rPr>
              <a:t>/</a:t>
            </a:r>
            <a:r>
              <a:rPr dirty="0" sz="2250" spc="-35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online</a:t>
            </a:r>
            <a:endParaRPr sz="2650">
              <a:latin typeface="Arial"/>
              <a:cs typeface="Arial"/>
            </a:endParaRPr>
          </a:p>
          <a:p>
            <a:pPr marL="822325" marR="349885">
              <a:lnSpc>
                <a:spcPct val="73100"/>
              </a:lnSpc>
            </a:pPr>
            <a:r>
              <a:rPr dirty="0" sz="2650" spc="-310" b="1">
                <a:latin typeface="Arial"/>
                <a:cs typeface="Arial"/>
              </a:rPr>
              <a:t>overwhelmingly</a:t>
            </a:r>
            <a:r>
              <a:rPr dirty="0" sz="2650" spc="-120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aimed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235" b="1">
                <a:latin typeface="Arial"/>
                <a:cs typeface="Arial"/>
              </a:rPr>
              <a:t>to</a:t>
            </a:r>
            <a:r>
              <a:rPr dirty="0" sz="2650" spc="-120" b="1">
                <a:latin typeface="Arial"/>
                <a:cs typeface="Arial"/>
              </a:rPr>
              <a:t> </a:t>
            </a:r>
            <a:r>
              <a:rPr dirty="0" sz="2650" spc="-355" b="1">
                <a:latin typeface="Arial"/>
                <a:cs typeface="Arial"/>
              </a:rPr>
              <a:t>address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330" b="1">
                <a:latin typeface="Arial"/>
                <a:cs typeface="Arial"/>
              </a:rPr>
              <a:t>loneliness</a:t>
            </a:r>
            <a:r>
              <a:rPr dirty="0" sz="2650" spc="-120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and</a:t>
            </a:r>
            <a:r>
              <a:rPr dirty="0" sz="2650" spc="-125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isolation </a:t>
            </a:r>
            <a:r>
              <a:rPr dirty="0" sz="2650" spc="-270" b="1">
                <a:latin typeface="Arial"/>
                <a:cs typeface="Arial"/>
              </a:rPr>
              <a:t>influenced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15" b="1">
                <a:latin typeface="Arial"/>
                <a:cs typeface="Arial"/>
              </a:rPr>
              <a:t>practice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370" b="1">
                <a:latin typeface="Arial"/>
                <a:cs typeface="Arial"/>
              </a:rPr>
              <a:t>across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the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305" b="1">
                <a:latin typeface="Arial"/>
                <a:cs typeface="Arial"/>
              </a:rPr>
              <a:t>sector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in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the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75" b="1">
                <a:latin typeface="Arial"/>
                <a:cs typeface="Arial"/>
              </a:rPr>
              <a:t>longer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term</a:t>
            </a:r>
            <a:r>
              <a:rPr dirty="0" sz="2250" spc="-10" b="1">
                <a:latin typeface="Arial"/>
                <a:cs typeface="Arial"/>
              </a:rPr>
              <a:t>.</a:t>
            </a:r>
            <a:endParaRPr sz="2250">
              <a:latin typeface="Arial"/>
              <a:cs typeface="Arial"/>
            </a:endParaRPr>
          </a:p>
          <a:p>
            <a:pPr marL="822325" marR="48260">
              <a:lnSpc>
                <a:spcPct val="73100"/>
              </a:lnSpc>
            </a:pPr>
            <a:r>
              <a:rPr dirty="0" sz="2650" spc="-250" b="1">
                <a:latin typeface="Arial"/>
                <a:cs typeface="Arial"/>
              </a:rPr>
              <a:t>94</a:t>
            </a:r>
            <a:r>
              <a:rPr dirty="0" sz="2250" spc="-250" b="1">
                <a:latin typeface="Arial"/>
                <a:cs typeface="Arial"/>
              </a:rPr>
              <a:t>%</a:t>
            </a:r>
            <a:r>
              <a:rPr dirty="0" sz="2250" spc="-25" b="1">
                <a:latin typeface="Arial"/>
                <a:cs typeface="Arial"/>
              </a:rPr>
              <a:t> </a:t>
            </a:r>
            <a:r>
              <a:rPr dirty="0" sz="2650" spc="-300" b="1">
                <a:latin typeface="Arial"/>
                <a:cs typeface="Arial"/>
              </a:rPr>
              <a:t>conducted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in</a:t>
            </a:r>
            <a:r>
              <a:rPr dirty="0" sz="2650" spc="-130" b="1">
                <a:latin typeface="Arial"/>
                <a:cs typeface="Arial"/>
              </a:rPr>
              <a:t> </a:t>
            </a:r>
            <a:r>
              <a:rPr dirty="0" sz="2650" spc="-280" b="1">
                <a:latin typeface="Arial"/>
                <a:cs typeface="Arial"/>
              </a:rPr>
              <a:t>partnership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250" spc="245" b="1">
                <a:latin typeface="Arial"/>
                <a:cs typeface="Arial"/>
              </a:rPr>
              <a:t>-</a:t>
            </a:r>
            <a:r>
              <a:rPr dirty="0" sz="2250" spc="-20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with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400" b="1">
                <a:latin typeface="Arial"/>
                <a:cs typeface="Arial"/>
              </a:rPr>
              <a:t>VCSE</a:t>
            </a:r>
            <a:r>
              <a:rPr dirty="0" sz="2250" spc="-400" b="1">
                <a:latin typeface="Arial"/>
                <a:cs typeface="Arial"/>
              </a:rPr>
              <a:t>,</a:t>
            </a:r>
            <a:r>
              <a:rPr dirty="0" sz="2250" spc="-20" b="1">
                <a:latin typeface="Arial"/>
                <a:cs typeface="Arial"/>
              </a:rPr>
              <a:t> </a:t>
            </a:r>
            <a:r>
              <a:rPr dirty="0" sz="2650" spc="-409" b="1">
                <a:latin typeface="Arial"/>
                <a:cs typeface="Arial"/>
              </a:rPr>
              <a:t>NHS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85" b="1">
                <a:latin typeface="Arial"/>
                <a:cs typeface="Arial"/>
              </a:rPr>
              <a:t>and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local </a:t>
            </a:r>
            <a:r>
              <a:rPr dirty="0" sz="2650" spc="-265" b="1">
                <a:latin typeface="Arial"/>
                <a:cs typeface="Arial"/>
              </a:rPr>
              <a:t>authorities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250" spc="245" b="1">
                <a:latin typeface="Arial"/>
                <a:cs typeface="Arial"/>
              </a:rPr>
              <a:t>-</a:t>
            </a:r>
            <a:r>
              <a:rPr dirty="0" sz="2250" spc="-25" b="1">
                <a:latin typeface="Arial"/>
                <a:cs typeface="Arial"/>
              </a:rPr>
              <a:t> </a:t>
            </a:r>
            <a:r>
              <a:rPr dirty="0" sz="2650" spc="-155" b="1">
                <a:latin typeface="Arial"/>
                <a:cs typeface="Arial"/>
              </a:rPr>
              <a:t>a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345" b="1">
                <a:latin typeface="Arial"/>
                <a:cs typeface="Arial"/>
              </a:rPr>
              <a:t>huge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350" b="1">
                <a:latin typeface="Arial"/>
                <a:cs typeface="Arial"/>
              </a:rPr>
              <a:t>boost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35" b="1">
                <a:latin typeface="Arial"/>
                <a:cs typeface="Arial"/>
              </a:rPr>
              <a:t>to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80" b="1">
                <a:latin typeface="Arial"/>
                <a:cs typeface="Arial"/>
              </a:rPr>
              <a:t>partnership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320" b="1">
                <a:latin typeface="Arial"/>
                <a:cs typeface="Arial"/>
              </a:rPr>
              <a:t>work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in</a:t>
            </a:r>
            <a:r>
              <a:rPr dirty="0" sz="2650" spc="-135" b="1">
                <a:latin typeface="Arial"/>
                <a:cs typeface="Arial"/>
              </a:rPr>
              <a:t> </a:t>
            </a:r>
            <a:r>
              <a:rPr dirty="0" sz="2650" spc="-254" b="1">
                <a:latin typeface="Arial"/>
                <a:cs typeface="Arial"/>
              </a:rPr>
              <a:t>the</a:t>
            </a:r>
            <a:r>
              <a:rPr dirty="0" sz="2650" spc="-140" b="1">
                <a:latin typeface="Arial"/>
                <a:cs typeface="Arial"/>
              </a:rPr>
              <a:t> </a:t>
            </a:r>
            <a:r>
              <a:rPr dirty="0" sz="2650" spc="-265" b="1">
                <a:latin typeface="Arial"/>
                <a:cs typeface="Arial"/>
              </a:rPr>
              <a:t>sector</a:t>
            </a:r>
            <a:r>
              <a:rPr dirty="0" sz="2250" spc="-265" b="1">
                <a:latin typeface="Arial"/>
                <a:cs typeface="Arial"/>
              </a:rPr>
              <a:t>.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950">
              <a:latin typeface="Arial"/>
              <a:cs typeface="Arial"/>
            </a:endParaRPr>
          </a:p>
          <a:p>
            <a:pPr marL="12700" marR="471170">
              <a:lnSpc>
                <a:spcPct val="74700"/>
              </a:lnSpc>
            </a:pPr>
            <a:r>
              <a:rPr dirty="0" sz="3100" spc="-430" b="1">
                <a:latin typeface="Arial"/>
                <a:cs typeface="Arial"/>
              </a:rPr>
              <a:t>‘</a:t>
            </a:r>
            <a:r>
              <a:rPr dirty="0" sz="3600" spc="-430" b="1">
                <a:latin typeface="Arial"/>
                <a:cs typeface="Arial"/>
              </a:rPr>
              <a:t>A</a:t>
            </a:r>
            <a:r>
              <a:rPr dirty="0" sz="3600" spc="-185" b="1">
                <a:latin typeface="Arial"/>
                <a:cs typeface="Arial"/>
              </a:rPr>
              <a:t> </a:t>
            </a:r>
            <a:r>
              <a:rPr dirty="0" sz="3600" spc="-295" b="1">
                <a:latin typeface="Arial"/>
                <a:cs typeface="Arial"/>
              </a:rPr>
              <a:t>Necklace</a:t>
            </a:r>
            <a:r>
              <a:rPr dirty="0" sz="3600" spc="-180" b="1">
                <a:latin typeface="Arial"/>
                <a:cs typeface="Arial"/>
              </a:rPr>
              <a:t> </a:t>
            </a:r>
            <a:r>
              <a:rPr dirty="0" sz="3600" spc="-335" b="1">
                <a:latin typeface="Arial"/>
                <a:cs typeface="Arial"/>
              </a:rPr>
              <a:t>of</a:t>
            </a:r>
            <a:r>
              <a:rPr dirty="0" sz="3600" spc="-180" b="1">
                <a:latin typeface="Arial"/>
                <a:cs typeface="Arial"/>
              </a:rPr>
              <a:t> </a:t>
            </a:r>
            <a:r>
              <a:rPr dirty="0" sz="3600" spc="-380" b="1">
                <a:latin typeface="Arial"/>
                <a:cs typeface="Arial"/>
              </a:rPr>
              <a:t>Stars</a:t>
            </a:r>
            <a:r>
              <a:rPr dirty="0" sz="3100" spc="-380" b="1">
                <a:latin typeface="Arial"/>
                <a:cs typeface="Arial"/>
              </a:rPr>
              <a:t>’,</a:t>
            </a:r>
            <a:r>
              <a:rPr dirty="0" sz="3100" spc="-40" b="1">
                <a:latin typeface="Arial"/>
                <a:cs typeface="Arial"/>
              </a:rPr>
              <a:t> </a:t>
            </a:r>
            <a:r>
              <a:rPr dirty="0" sz="3600" spc="-275" b="1">
                <a:latin typeface="Arial"/>
                <a:cs typeface="Arial"/>
              </a:rPr>
              <a:t>arthur</a:t>
            </a:r>
            <a:r>
              <a:rPr dirty="0" sz="3100" spc="-275" b="1">
                <a:latin typeface="Arial"/>
                <a:cs typeface="Arial"/>
              </a:rPr>
              <a:t>+</a:t>
            </a:r>
            <a:r>
              <a:rPr dirty="0" sz="3600" spc="-275" b="1">
                <a:latin typeface="Arial"/>
                <a:cs typeface="Arial"/>
              </a:rPr>
              <a:t>martha</a:t>
            </a:r>
            <a:r>
              <a:rPr dirty="0" sz="3600" spc="-180" b="1">
                <a:latin typeface="Arial"/>
                <a:cs typeface="Arial"/>
              </a:rPr>
              <a:t> </a:t>
            </a:r>
            <a:r>
              <a:rPr dirty="0" sz="3600" spc="-380" b="1">
                <a:latin typeface="Arial"/>
                <a:cs typeface="Arial"/>
              </a:rPr>
              <a:t>and</a:t>
            </a:r>
            <a:r>
              <a:rPr dirty="0" sz="3600" spc="-185" b="1">
                <a:latin typeface="Arial"/>
                <a:cs typeface="Arial"/>
              </a:rPr>
              <a:t> </a:t>
            </a:r>
            <a:r>
              <a:rPr dirty="0" sz="3600" spc="-490" b="1">
                <a:latin typeface="Arial"/>
                <a:cs typeface="Arial"/>
              </a:rPr>
              <a:t>Arts </a:t>
            </a:r>
            <a:r>
              <a:rPr dirty="0" sz="3600" spc="-400" b="1">
                <a:latin typeface="Arial"/>
                <a:cs typeface="Arial"/>
              </a:rPr>
              <a:t>Derbyshire</a:t>
            </a:r>
            <a:r>
              <a:rPr dirty="0" sz="3100" spc="-400" b="1"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438431" y="7246832"/>
            <a:ext cx="5052695" cy="241808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just" marL="12700" marR="5080" indent="201930">
              <a:lnSpc>
                <a:spcPct val="70400"/>
              </a:lnSpc>
              <a:spcBef>
                <a:spcPts val="1190"/>
              </a:spcBef>
            </a:pPr>
            <a:r>
              <a:rPr dirty="0" sz="2600" spc="-114" b="1">
                <a:latin typeface="Arial"/>
                <a:cs typeface="Arial"/>
              </a:rPr>
              <a:t>“</a:t>
            </a:r>
            <a:r>
              <a:rPr dirty="0" sz="3000" spc="-114" b="1">
                <a:latin typeface="Arial"/>
                <a:cs typeface="Arial"/>
              </a:rPr>
              <a:t>I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90" b="1">
                <a:latin typeface="Arial"/>
                <a:cs typeface="Arial"/>
              </a:rPr>
              <a:t>think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00" b="1">
                <a:latin typeface="Arial"/>
                <a:cs typeface="Arial"/>
              </a:rPr>
              <a:t>it</a:t>
            </a:r>
            <a:r>
              <a:rPr dirty="0" sz="2600" spc="-300" b="1">
                <a:latin typeface="Arial"/>
                <a:cs typeface="Arial"/>
              </a:rPr>
              <a:t>’</a:t>
            </a:r>
            <a:r>
              <a:rPr dirty="0" sz="3000" spc="-300" b="1">
                <a:latin typeface="Arial"/>
                <a:cs typeface="Arial"/>
              </a:rPr>
              <a:t>s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05" b="1">
                <a:latin typeface="Arial"/>
                <a:cs typeface="Arial"/>
              </a:rPr>
              <a:t>helped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445" b="1">
                <a:latin typeface="Arial"/>
                <a:cs typeface="Arial"/>
              </a:rPr>
              <a:t>me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29" b="1">
                <a:latin typeface="Arial"/>
                <a:cs typeface="Arial"/>
              </a:rPr>
              <a:t>deal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70" b="1">
                <a:latin typeface="Arial"/>
                <a:cs typeface="Arial"/>
              </a:rPr>
              <a:t>with</a:t>
            </a:r>
            <a:r>
              <a:rPr dirty="0" sz="3000" spc="-204" b="1">
                <a:latin typeface="Arial"/>
                <a:cs typeface="Arial"/>
              </a:rPr>
              <a:t> </a:t>
            </a:r>
            <a:r>
              <a:rPr dirty="0" sz="3000" spc="-300" b="1">
                <a:latin typeface="Arial"/>
                <a:cs typeface="Arial"/>
              </a:rPr>
              <a:t>lockdown</a:t>
            </a:r>
            <a:r>
              <a:rPr dirty="0" sz="2600" spc="-300" b="1">
                <a:latin typeface="Arial"/>
                <a:cs typeface="Arial"/>
              </a:rPr>
              <a:t>.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3000" spc="-290" b="1">
                <a:latin typeface="Arial"/>
                <a:cs typeface="Arial"/>
              </a:rPr>
              <a:t>It</a:t>
            </a:r>
            <a:r>
              <a:rPr dirty="0" sz="2600" spc="-290" b="1">
                <a:latin typeface="Arial"/>
                <a:cs typeface="Arial"/>
              </a:rPr>
              <a:t>’</a:t>
            </a:r>
            <a:r>
              <a:rPr dirty="0" sz="3000" spc="-290" b="1">
                <a:latin typeface="Arial"/>
                <a:cs typeface="Arial"/>
              </a:rPr>
              <a:t>s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05" b="1">
                <a:latin typeface="Arial"/>
                <a:cs typeface="Arial"/>
              </a:rPr>
              <a:t>helped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445" b="1">
                <a:latin typeface="Arial"/>
                <a:cs typeface="Arial"/>
              </a:rPr>
              <a:t>me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475" b="1">
                <a:latin typeface="Arial"/>
                <a:cs typeface="Arial"/>
              </a:rPr>
              <a:t>sound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40" b="1">
                <a:latin typeface="Arial"/>
                <a:cs typeface="Arial"/>
              </a:rPr>
              <a:t>out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80" b="1">
                <a:latin typeface="Arial"/>
                <a:cs typeface="Arial"/>
              </a:rPr>
              <a:t>what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05" b="1">
                <a:latin typeface="Arial"/>
                <a:cs typeface="Arial"/>
              </a:rPr>
              <a:t>I</a:t>
            </a:r>
            <a:r>
              <a:rPr dirty="0" sz="2600" spc="-305" b="1">
                <a:latin typeface="Arial"/>
                <a:cs typeface="Arial"/>
              </a:rPr>
              <a:t>’</a:t>
            </a:r>
            <a:r>
              <a:rPr dirty="0" sz="3000" spc="-305" b="1">
                <a:latin typeface="Arial"/>
                <a:cs typeface="Arial"/>
              </a:rPr>
              <a:t>m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90" b="1">
                <a:latin typeface="Arial"/>
                <a:cs typeface="Arial"/>
              </a:rPr>
              <a:t>thinking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2600" spc="-340" b="1">
                <a:latin typeface="Arial"/>
                <a:cs typeface="Arial"/>
              </a:rPr>
              <a:t>…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3000" spc="-370" b="1">
                <a:latin typeface="Arial"/>
                <a:cs typeface="Arial"/>
              </a:rPr>
              <a:t>Trying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54" b="1">
                <a:latin typeface="Arial"/>
                <a:cs typeface="Arial"/>
              </a:rPr>
              <a:t>to</a:t>
            </a:r>
            <a:r>
              <a:rPr dirty="0" sz="3000" spc="-185" b="1">
                <a:latin typeface="Arial"/>
                <a:cs typeface="Arial"/>
              </a:rPr>
              <a:t> </a:t>
            </a:r>
            <a:r>
              <a:rPr dirty="0" sz="3000" spc="-290" b="1">
                <a:latin typeface="Arial"/>
                <a:cs typeface="Arial"/>
              </a:rPr>
              <a:t>think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15" b="1">
                <a:latin typeface="Arial"/>
                <a:cs typeface="Arial"/>
              </a:rPr>
              <a:t>and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05" b="1">
                <a:latin typeface="Arial"/>
                <a:cs typeface="Arial"/>
              </a:rPr>
              <a:t>digest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15" b="1">
                <a:latin typeface="Arial"/>
                <a:cs typeface="Arial"/>
              </a:rPr>
              <a:t>and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175" b="1">
                <a:latin typeface="Arial"/>
                <a:cs typeface="Arial"/>
              </a:rPr>
              <a:t>let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120" b="1">
                <a:latin typeface="Arial"/>
                <a:cs typeface="Arial"/>
              </a:rPr>
              <a:t>it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175" b="1">
                <a:latin typeface="Arial"/>
                <a:cs typeface="Arial"/>
              </a:rPr>
              <a:t>filter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180" b="1">
                <a:latin typeface="Arial"/>
                <a:cs typeface="Arial"/>
              </a:rPr>
              <a:t>in</a:t>
            </a:r>
            <a:r>
              <a:rPr dirty="0" sz="2600" spc="-180" b="1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algn="ctr" marL="119380" marR="111760">
              <a:lnSpc>
                <a:spcPct val="70400"/>
              </a:lnSpc>
            </a:pPr>
            <a:r>
              <a:rPr dirty="0" sz="3000" spc="-310" b="1">
                <a:latin typeface="Arial"/>
                <a:cs typeface="Arial"/>
              </a:rPr>
              <a:t>Or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340" b="1">
                <a:latin typeface="Arial"/>
                <a:cs typeface="Arial"/>
              </a:rPr>
              <a:t>else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434" b="1">
                <a:latin typeface="Arial"/>
                <a:cs typeface="Arial"/>
              </a:rPr>
              <a:t>you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370" b="1">
                <a:latin typeface="Arial"/>
                <a:cs typeface="Arial"/>
              </a:rPr>
              <a:t>drown</a:t>
            </a:r>
            <a:r>
              <a:rPr dirty="0" sz="3000" spc="-140" b="1">
                <a:latin typeface="Arial"/>
                <a:cs typeface="Arial"/>
              </a:rPr>
              <a:t> </a:t>
            </a:r>
            <a:r>
              <a:rPr dirty="0" sz="3000" spc="-290" b="1">
                <a:latin typeface="Arial"/>
                <a:cs typeface="Arial"/>
              </a:rPr>
              <a:t>in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385" b="1">
                <a:latin typeface="Arial"/>
                <a:cs typeface="Arial"/>
              </a:rPr>
              <a:t>your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445" b="1">
                <a:latin typeface="Arial"/>
                <a:cs typeface="Arial"/>
              </a:rPr>
              <a:t>own </a:t>
            </a:r>
            <a:r>
              <a:rPr dirty="0" sz="3000" spc="-335" b="1">
                <a:latin typeface="Arial"/>
                <a:cs typeface="Arial"/>
              </a:rPr>
              <a:t>thoughts</a:t>
            </a:r>
            <a:r>
              <a:rPr dirty="0" sz="2600" spc="-335" b="1">
                <a:latin typeface="Arial"/>
                <a:cs typeface="Arial"/>
              </a:rPr>
              <a:t>,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3000" spc="-300" b="1">
                <a:latin typeface="Arial"/>
                <a:cs typeface="Arial"/>
              </a:rPr>
              <a:t>don</a:t>
            </a:r>
            <a:r>
              <a:rPr dirty="0" sz="2600" spc="-300" b="1">
                <a:latin typeface="Arial"/>
                <a:cs typeface="Arial"/>
              </a:rPr>
              <a:t>’</a:t>
            </a:r>
            <a:r>
              <a:rPr dirty="0" sz="3000" spc="-300" b="1">
                <a:latin typeface="Arial"/>
                <a:cs typeface="Arial"/>
              </a:rPr>
              <a:t>t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355" b="1">
                <a:latin typeface="Arial"/>
                <a:cs typeface="Arial"/>
              </a:rPr>
              <a:t>you</a:t>
            </a:r>
            <a:r>
              <a:rPr dirty="0" sz="2600" spc="-355" b="1">
                <a:latin typeface="Arial"/>
                <a:cs typeface="Arial"/>
              </a:rPr>
              <a:t>?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3000" spc="-135" b="1">
                <a:latin typeface="Arial"/>
                <a:cs typeface="Arial"/>
              </a:rPr>
              <a:t>If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335" b="1">
                <a:latin typeface="Arial"/>
                <a:cs typeface="Arial"/>
              </a:rPr>
              <a:t>you</a:t>
            </a:r>
            <a:r>
              <a:rPr dirty="0" sz="2600" spc="-335" b="1">
                <a:latin typeface="Arial"/>
                <a:cs typeface="Arial"/>
              </a:rPr>
              <a:t>’</a:t>
            </a:r>
            <a:r>
              <a:rPr dirty="0" sz="3000" spc="-335" b="1">
                <a:latin typeface="Arial"/>
                <a:cs typeface="Arial"/>
              </a:rPr>
              <a:t>re</a:t>
            </a:r>
            <a:r>
              <a:rPr dirty="0" sz="3000" spc="-140" b="1">
                <a:latin typeface="Arial"/>
                <a:cs typeface="Arial"/>
              </a:rPr>
              <a:t> </a:t>
            </a:r>
            <a:r>
              <a:rPr dirty="0" sz="3000" spc="-95" b="1">
                <a:latin typeface="Arial"/>
                <a:cs typeface="Arial"/>
              </a:rPr>
              <a:t>left </a:t>
            </a:r>
            <a:r>
              <a:rPr dirty="0" sz="3000" spc="-285" b="1">
                <a:latin typeface="Arial"/>
                <a:cs typeface="Arial"/>
              </a:rPr>
              <a:t>alone</a:t>
            </a:r>
            <a:r>
              <a:rPr dirty="0" sz="3000" spc="-150" b="1">
                <a:latin typeface="Arial"/>
                <a:cs typeface="Arial"/>
              </a:rPr>
              <a:t> </a:t>
            </a:r>
            <a:r>
              <a:rPr dirty="0" sz="3000" spc="-270" b="1">
                <a:latin typeface="Arial"/>
                <a:cs typeface="Arial"/>
              </a:rPr>
              <a:t>with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360" b="1">
                <a:latin typeface="Arial"/>
                <a:cs typeface="Arial"/>
              </a:rPr>
              <a:t>them</a:t>
            </a:r>
            <a:r>
              <a:rPr dirty="0" sz="3000" spc="-150" b="1">
                <a:latin typeface="Arial"/>
                <a:cs typeface="Arial"/>
              </a:rPr>
              <a:t> </a:t>
            </a:r>
            <a:r>
              <a:rPr dirty="0" sz="3000" spc="-310" b="1">
                <a:latin typeface="Arial"/>
                <a:cs typeface="Arial"/>
              </a:rPr>
              <a:t>too</a:t>
            </a:r>
            <a:r>
              <a:rPr dirty="0" sz="3000" spc="-15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long</a:t>
            </a:r>
            <a:r>
              <a:rPr dirty="0" sz="2600" spc="-50" b="1">
                <a:latin typeface="Arial"/>
                <a:cs typeface="Arial"/>
              </a:rPr>
              <a:t>.”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 </dc:creator>
  <cp:keywords>DAGnO2j3PX0,BAEbFyIzyK8,0</cp:keywords>
  <dc:title>Loneliness and the Arts _ LAH CHWA (C&amp;WW 2025)_V2</dc:title>
  <dcterms:created xsi:type="dcterms:W3CDTF">2025-05-19T06:40:47Z</dcterms:created>
  <dcterms:modified xsi:type="dcterms:W3CDTF">2025-05-19T06:40:47Z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2025-05-14T00:00:00Z</vt:filetime>
  </property>
  <property fmtid="{D5CDD505-2E9C-101B-9397-08002B2CF9AE}" pid="3" name="Creator">
    <vt:lpwstr>Canva</vt:lpwstr>
  </property>
  <property fmtid="{D5CDD505-2E9C-101B-9397-08002B2CF9AE}" pid="4" name="LastSaved">
    <vt:filetime>2025-05-19T00:00:00Z</vt:filetime>
  </property>
  <property fmtid="{D5CDD505-2E9C-101B-9397-08002B2CF9AE}" pid="5" name="Producer">
    <vt:lpwstr>Canva</vt:lpwstr>
  </property>
</Properties>
</file>