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7" r:id="rId4"/>
    <p:sldId id="268" r:id="rId5"/>
    <p:sldId id="260" r:id="rId6"/>
    <p:sldId id="269" r:id="rId7"/>
    <p:sldId id="270" r:id="rId8"/>
    <p:sldId id="272" r:id="rId9"/>
    <p:sldId id="278" r:id="rId10"/>
  </p:sldIdLst>
  <p:sldSz cx="18288000" cy="10287000"/>
  <p:notesSz cx="6858000" cy="9144000"/>
  <p:embeddedFontLst>
    <p:embeddedFont>
      <p:font typeface="DM Sans Bold" pitchFamily="2" charset="77"/>
      <p:regular r:id="rId12"/>
      <p:bold r:id="rId13"/>
    </p:embeddedFont>
    <p:embeddedFont>
      <p:font typeface="Poppins" pitchFamily="2" charset="77"/>
      <p:regular r:id="rId14"/>
      <p:bold r:id="rId15"/>
      <p:italic r:id="rId16"/>
      <p:boldItalic r:id="rId17"/>
    </p:embeddedFont>
    <p:embeddedFont>
      <p:font typeface="Poppins Italics" pitchFamily="2" charset="77"/>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94599" autoAdjust="0"/>
  </p:normalViewPr>
  <p:slideViewPr>
    <p:cSldViewPr>
      <p:cViewPr varScale="1">
        <p:scale>
          <a:sx n="70" d="100"/>
          <a:sy n="70" d="100"/>
        </p:scale>
        <p:origin x="63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07163-662E-C147-93EE-03D7563FE986}"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55F37-F9AE-BF4C-BD7B-D8D075B8037F}" type="slidenum">
              <a:rPr lang="en-US" smtClean="0"/>
              <a:t>‹#›</a:t>
            </a:fld>
            <a:endParaRPr lang="en-US"/>
          </a:p>
        </p:txBody>
      </p:sp>
    </p:spTree>
    <p:extLst>
      <p:ext uri="{BB962C8B-B14F-4D97-AF65-F5344CB8AC3E}">
        <p14:creationId xmlns:p14="http://schemas.microsoft.com/office/powerpoint/2010/main" val="135139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655F37-F9AE-BF4C-BD7B-D8D075B8037F}" type="slidenum">
              <a:rPr lang="en-US" smtClean="0"/>
              <a:t>5</a:t>
            </a:fld>
            <a:endParaRPr lang="en-US"/>
          </a:p>
        </p:txBody>
      </p:sp>
    </p:spTree>
    <p:extLst>
      <p:ext uri="{BB962C8B-B14F-4D97-AF65-F5344CB8AC3E}">
        <p14:creationId xmlns:p14="http://schemas.microsoft.com/office/powerpoint/2010/main" val="277337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655F37-F9AE-BF4C-BD7B-D8D075B8037F}" type="slidenum">
              <a:rPr lang="en-US" smtClean="0"/>
              <a:t>7</a:t>
            </a:fld>
            <a:endParaRPr lang="en-US"/>
          </a:p>
        </p:txBody>
      </p:sp>
    </p:spTree>
    <p:extLst>
      <p:ext uri="{BB962C8B-B14F-4D97-AF65-F5344CB8AC3E}">
        <p14:creationId xmlns:p14="http://schemas.microsoft.com/office/powerpoint/2010/main" val="33118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51236" y="2672631"/>
            <a:ext cx="11576003" cy="3357041"/>
          </a:xfrm>
          <a:custGeom>
            <a:avLst/>
            <a:gdLst/>
            <a:ahLst/>
            <a:cxnLst/>
            <a:rect l="l" t="t" r="r" b="b"/>
            <a:pathLst>
              <a:path w="11576003" h="3357041">
                <a:moveTo>
                  <a:pt x="0" y="0"/>
                </a:moveTo>
                <a:lnTo>
                  <a:pt x="11576003" y="0"/>
                </a:lnTo>
                <a:lnTo>
                  <a:pt x="11576003" y="3357041"/>
                </a:lnTo>
                <a:lnTo>
                  <a:pt x="0" y="3357041"/>
                </a:lnTo>
                <a:lnTo>
                  <a:pt x="0" y="0"/>
                </a:lnTo>
                <a:close/>
              </a:path>
            </a:pathLst>
          </a:custGeom>
          <a:blipFill>
            <a:blip r:embed="rId2"/>
            <a:stretch>
              <a:fillRect/>
            </a:stretch>
          </a:blipFill>
        </p:spPr>
        <p:txBody>
          <a:bodyPr/>
          <a:lstStyle/>
          <a:p>
            <a:endParaRPr lang="en-US" dirty="0"/>
          </a:p>
        </p:txBody>
      </p:sp>
      <p:sp>
        <p:nvSpPr>
          <p:cNvPr id="3" name="TextBox 3"/>
          <p:cNvSpPr txBox="1"/>
          <p:nvPr/>
        </p:nvSpPr>
        <p:spPr>
          <a:xfrm>
            <a:off x="9139238" y="4952047"/>
            <a:ext cx="9525" cy="325755"/>
          </a:xfrm>
          <a:prstGeom prst="rect">
            <a:avLst/>
          </a:prstGeom>
        </p:spPr>
        <p:txBody>
          <a:bodyPr lIns="0" tIns="0" rIns="0" bIns="0" rtlCol="0" anchor="t">
            <a:spAutoFit/>
          </a:bodyPr>
          <a:lstStyle/>
          <a:p>
            <a:pPr algn="ctr">
              <a:lnSpc>
                <a:spcPts val="2520"/>
              </a:lnSpc>
            </a:pPr>
            <a:endParaRPr/>
          </a:p>
        </p:txBody>
      </p:sp>
      <p:sp>
        <p:nvSpPr>
          <p:cNvPr id="4" name="TextBox 4"/>
          <p:cNvSpPr txBox="1"/>
          <p:nvPr/>
        </p:nvSpPr>
        <p:spPr>
          <a:xfrm>
            <a:off x="3351236" y="6560158"/>
            <a:ext cx="11576003" cy="1545589"/>
          </a:xfrm>
          <a:prstGeom prst="rect">
            <a:avLst/>
          </a:prstGeom>
        </p:spPr>
        <p:txBody>
          <a:bodyPr lIns="0" tIns="0" rIns="0" bIns="0" rtlCol="0" anchor="t">
            <a:spAutoFit/>
          </a:bodyPr>
          <a:lstStyle/>
          <a:p>
            <a:pPr algn="just">
              <a:lnSpc>
                <a:spcPts val="4060"/>
              </a:lnSpc>
            </a:pPr>
            <a:r>
              <a:rPr lang="en-US" sz="2900" dirty="0">
                <a:latin typeface="Poppins"/>
                <a:ea typeface="Poppins"/>
                <a:cs typeface="Poppins"/>
                <a:sym typeface="Poppins"/>
              </a:rPr>
              <a:t>champions the right for artists, creatives and other curious people to follow hunches, explore dreams and probe problems through creativity to inspire positive change.​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FF00"/>
        </a:solidFill>
        <a:effectLst/>
      </p:bgPr>
    </p:bg>
    <p:spTree>
      <p:nvGrpSpPr>
        <p:cNvPr id="1" name=""/>
        <p:cNvGrpSpPr/>
        <p:nvPr/>
      </p:nvGrpSpPr>
      <p:grpSpPr>
        <a:xfrm>
          <a:off x="0" y="0"/>
          <a:ext cx="0" cy="0"/>
          <a:chOff x="0" y="0"/>
          <a:chExt cx="0" cy="0"/>
        </a:xfrm>
      </p:grpSpPr>
      <p:sp>
        <p:nvSpPr>
          <p:cNvPr id="2" name="Freeform 2"/>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2"/>
            <a:stretch>
              <a:fillRect l="-17979" r="-51193"/>
            </a:stretch>
          </a:blipFill>
        </p:spPr>
        <p:txBody>
          <a:bodyPr/>
          <a:lstStyle/>
          <a:p>
            <a:endParaRPr lang="en-US" dirty="0"/>
          </a:p>
        </p:txBody>
      </p:sp>
      <p:sp>
        <p:nvSpPr>
          <p:cNvPr id="3" name="Freeform 3"/>
          <p:cNvSpPr/>
          <p:nvPr/>
        </p:nvSpPr>
        <p:spPr>
          <a:xfrm>
            <a:off x="1038225" y="1028700"/>
            <a:ext cx="4057650" cy="1156430"/>
          </a:xfrm>
          <a:custGeom>
            <a:avLst/>
            <a:gdLst/>
            <a:ahLst/>
            <a:cxnLst/>
            <a:rect l="l" t="t" r="r" b="b"/>
            <a:pathLst>
              <a:path w="4057650" h="1156430">
                <a:moveTo>
                  <a:pt x="0" y="0"/>
                </a:moveTo>
                <a:lnTo>
                  <a:pt x="4057650" y="0"/>
                </a:lnTo>
                <a:lnTo>
                  <a:pt x="4057650" y="1156430"/>
                </a:lnTo>
                <a:lnTo>
                  <a:pt x="0" y="115643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981075" y="1692656"/>
            <a:ext cx="7692545" cy="7451344"/>
          </a:xfrm>
          <a:prstGeom prst="rect">
            <a:avLst/>
          </a:prstGeom>
        </p:spPr>
        <p:txBody>
          <a:bodyPr lIns="0" tIns="0" rIns="0" bIns="0" rtlCol="0" anchor="t">
            <a:spAutoFit/>
          </a:bodyPr>
          <a:lstStyle/>
          <a:p>
            <a:pPr algn="l">
              <a:lnSpc>
                <a:spcPts val="3967"/>
              </a:lnSpc>
            </a:pPr>
            <a:r>
              <a:rPr lang="en-US" sz="3199">
                <a:solidFill>
                  <a:srgbClr val="FFFFFF"/>
                </a:solidFill>
                <a:latin typeface="Poppins"/>
                <a:ea typeface="Poppins"/>
                <a:cs typeface="Poppins"/>
                <a:sym typeface="Poppins"/>
              </a:rPr>
              <a:t>                                       is an arts organisation working at the intersection of art and social change.  </a:t>
            </a:r>
          </a:p>
          <a:p>
            <a:pPr algn="l">
              <a:lnSpc>
                <a:spcPts val="3967"/>
              </a:lnSpc>
            </a:pPr>
            <a:r>
              <a:rPr lang="en-US" sz="3199">
                <a:solidFill>
                  <a:srgbClr val="FFFFFF"/>
                </a:solidFill>
                <a:latin typeface="Poppins"/>
                <a:ea typeface="Poppins"/>
                <a:cs typeface="Poppins"/>
                <a:sym typeface="Poppins"/>
              </a:rPr>
              <a:t>​</a:t>
            </a:r>
          </a:p>
          <a:p>
            <a:pPr marL="0" lvl="0" indent="0" algn="l">
              <a:lnSpc>
                <a:spcPts val="3967"/>
              </a:lnSpc>
            </a:pPr>
            <a:r>
              <a:rPr lang="en-US" sz="3199">
                <a:solidFill>
                  <a:srgbClr val="FFFFFF"/>
                </a:solidFill>
                <a:latin typeface="Poppins"/>
                <a:ea typeface="Poppins"/>
                <a:cs typeface="Poppins"/>
                <a:sym typeface="Poppins"/>
              </a:rPr>
              <a:t>The way we work deeply within communities and on a national and international scale makes us unusual. We currently have sites in Liverpool (since 2004), Peterborough (since 2012) and Southend-on-Sea (since 2007). We were invited to these places by local authorities, Arts Council England and other partners who shared our belief in art’s importance for community building.</a:t>
            </a:r>
          </a:p>
        </p:txBody>
      </p:sp>
      <p:sp>
        <p:nvSpPr>
          <p:cNvPr id="5" name="TextBox 5"/>
          <p:cNvSpPr txBox="1"/>
          <p:nvPr/>
        </p:nvSpPr>
        <p:spPr>
          <a:xfrm>
            <a:off x="9248180" y="9990875"/>
            <a:ext cx="7030122" cy="207645"/>
          </a:xfrm>
          <a:prstGeom prst="rect">
            <a:avLst/>
          </a:prstGeom>
        </p:spPr>
        <p:txBody>
          <a:bodyPr lIns="0" tIns="0" rIns="0" bIns="0" rtlCol="0" anchor="t">
            <a:spAutoFit/>
          </a:bodyPr>
          <a:lstStyle/>
          <a:p>
            <a:pPr algn="l">
              <a:lnSpc>
                <a:spcPts val="1679"/>
              </a:lnSpc>
            </a:pPr>
            <a:r>
              <a:rPr lang="en-US" sz="1200" i="1">
                <a:solidFill>
                  <a:srgbClr val="FFFFFF"/>
                </a:solidFill>
                <a:latin typeface="Poppins Italics"/>
                <a:ea typeface="Poppins Italics"/>
                <a:cs typeface="Poppins Italics"/>
                <a:sym typeface="Poppins Italics"/>
              </a:rPr>
              <a:t>Image credit: SILT by Arbonauts, commissioned for Estuary 2021, photo: Nina Photography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2"/>
          <p:cNvSpPr/>
          <p:nvPr/>
        </p:nvSpPr>
        <p:spPr>
          <a:xfrm>
            <a:off x="-15240" y="-4229100"/>
            <a:ext cx="18288000" cy="20563289"/>
          </a:xfrm>
          <a:custGeom>
            <a:avLst/>
            <a:gdLst/>
            <a:ahLst/>
            <a:cxnLst/>
            <a:rect l="l" t="t" r="r" b="b"/>
            <a:pathLst>
              <a:path w="9148763" h="10287000">
                <a:moveTo>
                  <a:pt x="0" y="0"/>
                </a:moveTo>
                <a:lnTo>
                  <a:pt x="9148763" y="0"/>
                </a:lnTo>
                <a:lnTo>
                  <a:pt x="9148763" y="10287000"/>
                </a:lnTo>
                <a:lnTo>
                  <a:pt x="0" y="10287000"/>
                </a:lnTo>
                <a:lnTo>
                  <a:pt x="0" y="0"/>
                </a:lnTo>
                <a:close/>
              </a:path>
            </a:pathLst>
          </a:custGeom>
          <a:blipFill>
            <a:blip r:embed="rId2"/>
            <a:srcRect/>
            <a:stretch>
              <a:fillRect t="20355" b="20355"/>
            </a:stretch>
          </a:blipFill>
        </p:spPr>
        <p:txBody>
          <a:bodyPr/>
          <a:lstStyle/>
          <a:p>
            <a:endParaRPr lang="en-US" dirty="0"/>
          </a:p>
        </p:txBody>
      </p:sp>
      <p:sp>
        <p:nvSpPr>
          <p:cNvPr id="5" name="TextBox 5"/>
          <p:cNvSpPr txBox="1"/>
          <p:nvPr/>
        </p:nvSpPr>
        <p:spPr>
          <a:xfrm>
            <a:off x="9139238" y="4952047"/>
            <a:ext cx="9525" cy="325755"/>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228600" y="11814985"/>
            <a:ext cx="7030122" cy="207645"/>
          </a:xfrm>
          <a:prstGeom prst="rect">
            <a:avLst/>
          </a:prstGeom>
        </p:spPr>
        <p:txBody>
          <a:bodyPr lIns="0" tIns="0" rIns="0" bIns="0" rtlCol="0" anchor="t">
            <a:spAutoFit/>
          </a:bodyPr>
          <a:lstStyle/>
          <a:p>
            <a:pPr algn="l">
              <a:lnSpc>
                <a:spcPts val="1679"/>
              </a:lnSpc>
            </a:pPr>
            <a:r>
              <a:rPr lang="en-US" sz="1200" i="1" dirty="0">
                <a:solidFill>
                  <a:srgbClr val="FFFFFF"/>
                </a:solidFill>
                <a:latin typeface="Poppins Italics"/>
                <a:ea typeface="Poppins Italics"/>
                <a:cs typeface="Poppins Italics"/>
                <a:sym typeface="Poppins Italics"/>
              </a:rPr>
              <a:t>Image credit: Processions (2018), photo: Ruth Campbell</a:t>
            </a:r>
          </a:p>
        </p:txBody>
      </p:sp>
      <p:sp>
        <p:nvSpPr>
          <p:cNvPr id="10" name="TextBox 4">
            <a:extLst>
              <a:ext uri="{FF2B5EF4-FFF2-40B4-BE49-F238E27FC236}">
                <a16:creationId xmlns:a16="http://schemas.microsoft.com/office/drawing/2014/main" id="{9E188B13-F4E6-EEBF-A8A3-8066D8178549}"/>
              </a:ext>
            </a:extLst>
          </p:cNvPr>
          <p:cNvSpPr txBox="1"/>
          <p:nvPr/>
        </p:nvSpPr>
        <p:spPr>
          <a:xfrm>
            <a:off x="228600" y="495300"/>
            <a:ext cx="8315196" cy="1099212"/>
          </a:xfrm>
          <a:prstGeom prst="rect">
            <a:avLst/>
          </a:prstGeom>
        </p:spPr>
        <p:txBody>
          <a:bodyPr lIns="0" tIns="0" rIns="0" bIns="0" rtlCol="0" anchor="t">
            <a:spAutoFit/>
          </a:bodyPr>
          <a:lstStyle/>
          <a:p>
            <a:pPr algn="l">
              <a:lnSpc>
                <a:spcPts val="8009"/>
              </a:lnSpc>
            </a:pPr>
            <a:r>
              <a:rPr lang="en-US" sz="9000" b="1" dirty="0">
                <a:solidFill>
                  <a:srgbClr val="36FF00"/>
                </a:solidFill>
                <a:latin typeface="DM Sans Bold"/>
                <a:ea typeface="DM Sans Bold"/>
                <a:cs typeface="DM Sans Bold"/>
                <a:sym typeface="DM Sans Bold"/>
              </a:rPr>
              <a:t>Our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9531862" y="3475760"/>
            <a:ext cx="7727438" cy="2690865"/>
          </a:xfrm>
          <a:prstGeom prst="rect">
            <a:avLst/>
          </a:prstGeom>
        </p:spPr>
        <p:txBody>
          <a:bodyPr lIns="0" tIns="0" rIns="0" bIns="0" rtlCol="0" anchor="t">
            <a:spAutoFit/>
          </a:bodyPr>
          <a:lstStyle/>
          <a:p>
            <a:pPr marL="0" lvl="0" indent="0" algn="l">
              <a:lnSpc>
                <a:spcPts val="3548"/>
              </a:lnSpc>
            </a:pPr>
            <a:r>
              <a:rPr lang="en-US" sz="2861" dirty="0">
                <a:solidFill>
                  <a:srgbClr val="433833"/>
                </a:solidFill>
                <a:latin typeface="Poppins"/>
                <a:ea typeface="Poppins"/>
                <a:cs typeface="Poppins"/>
                <a:sym typeface="Poppins"/>
              </a:rPr>
              <a:t>A 10-year arts programme disrupting loneliness, nurturing moments of solidarity, surprise and laughter in Liverpool, Peterborough Southend. </a:t>
            </a:r>
          </a:p>
          <a:p>
            <a:pPr marL="0" lvl="0" indent="0" algn="l">
              <a:lnSpc>
                <a:spcPts val="3548"/>
              </a:lnSpc>
            </a:pPr>
            <a:endParaRPr lang="en-US" sz="2861" dirty="0">
              <a:solidFill>
                <a:srgbClr val="433833"/>
              </a:solidFill>
              <a:latin typeface="Poppins"/>
              <a:ea typeface="Poppins"/>
              <a:cs typeface="Poppins"/>
              <a:sym typeface="Poppins"/>
            </a:endParaRPr>
          </a:p>
          <a:p>
            <a:pPr marL="0" lvl="0" indent="0" algn="l">
              <a:lnSpc>
                <a:spcPts val="3548"/>
              </a:lnSpc>
            </a:pPr>
            <a:r>
              <a:rPr lang="en-US" sz="2861" dirty="0">
                <a:solidFill>
                  <a:srgbClr val="433833"/>
                </a:solidFill>
                <a:latin typeface="Poppins"/>
                <a:ea typeface="Poppins"/>
                <a:cs typeface="Poppins"/>
                <a:sym typeface="Poppins"/>
              </a:rPr>
              <a:t>It is an experiment. </a:t>
            </a:r>
          </a:p>
        </p:txBody>
      </p:sp>
      <p:sp>
        <p:nvSpPr>
          <p:cNvPr id="4" name="TextBox 4"/>
          <p:cNvSpPr txBox="1"/>
          <p:nvPr/>
        </p:nvSpPr>
        <p:spPr>
          <a:xfrm>
            <a:off x="9531862" y="980552"/>
            <a:ext cx="8315196" cy="2116455"/>
          </a:xfrm>
          <a:prstGeom prst="rect">
            <a:avLst/>
          </a:prstGeom>
        </p:spPr>
        <p:txBody>
          <a:bodyPr lIns="0" tIns="0" rIns="0" bIns="0" rtlCol="0" anchor="t">
            <a:spAutoFit/>
          </a:bodyPr>
          <a:lstStyle/>
          <a:p>
            <a:pPr algn="l">
              <a:lnSpc>
                <a:spcPts val="8009"/>
              </a:lnSpc>
            </a:pPr>
            <a:r>
              <a:rPr lang="en-US" sz="9000" b="1" dirty="0">
                <a:solidFill>
                  <a:srgbClr val="36FF00"/>
                </a:solidFill>
                <a:latin typeface="DM Sans Bold"/>
                <a:ea typeface="DM Sans Bold"/>
                <a:cs typeface="DM Sans Bold"/>
                <a:sym typeface="DM Sans Bold"/>
              </a:rPr>
              <a:t>The </a:t>
            </a:r>
            <a:r>
              <a:rPr lang="en-US" sz="9000" b="1" dirty="0" err="1">
                <a:solidFill>
                  <a:srgbClr val="36FF00"/>
                </a:solidFill>
                <a:latin typeface="DM Sans Bold"/>
                <a:ea typeface="DM Sans Bold"/>
                <a:cs typeface="DM Sans Bold"/>
                <a:sym typeface="DM Sans Bold"/>
              </a:rPr>
              <a:t>Unlonely</a:t>
            </a:r>
            <a:r>
              <a:rPr lang="en-US" sz="9000" b="1" dirty="0">
                <a:solidFill>
                  <a:srgbClr val="36FF00"/>
                </a:solidFill>
                <a:latin typeface="DM Sans Bold"/>
                <a:ea typeface="DM Sans Bold"/>
                <a:cs typeface="DM Sans Bold"/>
                <a:sym typeface="DM Sans Bold"/>
              </a:rPr>
              <a:t> City</a:t>
            </a:r>
          </a:p>
        </p:txBody>
      </p:sp>
      <p:pic>
        <p:nvPicPr>
          <p:cNvPr id="9" name="Picture 8" descr="A person and a child shaking hands with a person in a van&#10;&#10;AI-generated content may be incorrect.">
            <a:extLst>
              <a:ext uri="{FF2B5EF4-FFF2-40B4-BE49-F238E27FC236}">
                <a16:creationId xmlns:a16="http://schemas.microsoft.com/office/drawing/2014/main" id="{21C3A6D1-6505-7490-AEC9-58CD6BA09EB9}"/>
              </a:ext>
            </a:extLst>
          </p:cNvPr>
          <p:cNvPicPr>
            <a:picLocks noChangeAspect="1"/>
          </p:cNvPicPr>
          <p:nvPr/>
        </p:nvPicPr>
        <p:blipFill>
          <a:blip r:embed="rId2">
            <a:extLst>
              <a:ext uri="{28A0092B-C50C-407E-A947-70E740481C1C}">
                <a14:useLocalDpi xmlns:a14="http://schemas.microsoft.com/office/drawing/2010/main" val="0"/>
              </a:ext>
            </a:extLst>
          </a:blip>
          <a:srcRect l="17309" r="25860"/>
          <a:stretch>
            <a:fillRect/>
          </a:stretch>
        </p:blipFill>
        <p:spPr>
          <a:xfrm>
            <a:off x="0" y="38100"/>
            <a:ext cx="8756139" cy="10271760"/>
          </a:xfrm>
          <a:prstGeom prst="rect">
            <a:avLst/>
          </a:prstGeom>
        </p:spPr>
      </p:pic>
      <p:sp>
        <p:nvSpPr>
          <p:cNvPr id="5" name="TextBox 5"/>
          <p:cNvSpPr txBox="1"/>
          <p:nvPr/>
        </p:nvSpPr>
        <p:spPr>
          <a:xfrm>
            <a:off x="361278" y="9791700"/>
            <a:ext cx="7030122" cy="207645"/>
          </a:xfrm>
          <a:prstGeom prst="rect">
            <a:avLst/>
          </a:prstGeom>
        </p:spPr>
        <p:txBody>
          <a:bodyPr lIns="0" tIns="0" rIns="0" bIns="0" rtlCol="0" anchor="t">
            <a:spAutoFit/>
          </a:bodyPr>
          <a:lstStyle/>
          <a:p>
            <a:pPr algn="l">
              <a:lnSpc>
                <a:spcPts val="1679"/>
              </a:lnSpc>
            </a:pPr>
            <a:r>
              <a:rPr lang="en-US" sz="1200" i="1" dirty="0">
                <a:solidFill>
                  <a:srgbClr val="FFFFFF"/>
                </a:solidFill>
                <a:latin typeface="Poppins Italics"/>
                <a:ea typeface="Poppins Italics"/>
                <a:cs typeface="Poppins Italics"/>
                <a:sym typeface="Poppins Italics"/>
              </a:rPr>
              <a:t>Image credit: Sadie Hennessey Golden Years Estuary Festival. Photo: Rob Harris.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ChangeAspect="1"/>
          </p:cNvSpPr>
          <p:nvPr/>
        </p:nvSpPr>
        <p:spPr>
          <a:xfrm>
            <a:off x="9144000" y="0"/>
            <a:ext cx="9144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tretch>
              <a:fillRect l="-68644"/>
            </a:stretch>
          </a:blipFill>
        </p:spPr>
        <p:txBody>
          <a:bodyPr/>
          <a:lstStyle/>
          <a:p>
            <a:endParaRPr lang="en-US" dirty="0"/>
          </a:p>
        </p:txBody>
      </p:sp>
      <p:sp>
        <p:nvSpPr>
          <p:cNvPr id="4" name="TextBox 4"/>
          <p:cNvSpPr txBox="1"/>
          <p:nvPr/>
        </p:nvSpPr>
        <p:spPr>
          <a:xfrm>
            <a:off x="9139238" y="4952047"/>
            <a:ext cx="9525" cy="325755"/>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4800675" y="9988423"/>
            <a:ext cx="8467574" cy="200660"/>
          </a:xfrm>
          <a:prstGeom prst="rect">
            <a:avLst/>
          </a:prstGeom>
        </p:spPr>
        <p:txBody>
          <a:bodyPr lIns="0" tIns="0" rIns="0" bIns="0" rtlCol="0" anchor="t">
            <a:spAutoFit/>
          </a:bodyPr>
          <a:lstStyle/>
          <a:p>
            <a:pPr algn="r">
              <a:lnSpc>
                <a:spcPts val="1539"/>
              </a:lnSpc>
            </a:pPr>
            <a:r>
              <a:rPr lang="en-US" sz="1099" i="1">
                <a:solidFill>
                  <a:srgbClr val="FFFFFF"/>
                </a:solidFill>
                <a:latin typeface="Poppins Italics"/>
                <a:ea typeface="Poppins Italics"/>
                <a:cs typeface="Poppins Italics"/>
                <a:sym typeface="Poppins Italics"/>
              </a:rPr>
              <a:t>Image credit: Peterborough Pride (2021), photo: Jess Lund</a:t>
            </a:r>
          </a:p>
        </p:txBody>
      </p:sp>
      <p:sp>
        <p:nvSpPr>
          <p:cNvPr id="10" name="TextBox 9">
            <a:extLst>
              <a:ext uri="{FF2B5EF4-FFF2-40B4-BE49-F238E27FC236}">
                <a16:creationId xmlns:a16="http://schemas.microsoft.com/office/drawing/2014/main" id="{0FDED30B-2BA4-7E35-3E6B-8C24AC919F86}"/>
              </a:ext>
            </a:extLst>
          </p:cNvPr>
          <p:cNvSpPr txBox="1"/>
          <p:nvPr/>
        </p:nvSpPr>
        <p:spPr>
          <a:xfrm>
            <a:off x="521120" y="3622960"/>
            <a:ext cx="7581825" cy="4203395"/>
          </a:xfrm>
          <a:prstGeom prst="rect">
            <a:avLst/>
          </a:prstGeom>
          <a:noFill/>
        </p:spPr>
        <p:txBody>
          <a:bodyPr wrap="square">
            <a:spAutoFit/>
          </a:bodyPr>
          <a:lstStyle/>
          <a:p>
            <a:pPr algn="l">
              <a:lnSpc>
                <a:spcPts val="3224"/>
              </a:lnSpc>
            </a:pPr>
            <a:r>
              <a:rPr lang="en-US" sz="2860" dirty="0">
                <a:solidFill>
                  <a:srgbClr val="433833"/>
                </a:solidFill>
                <a:latin typeface="Poppins"/>
                <a:ea typeface="Poppins"/>
                <a:cs typeface="Poppins"/>
                <a:sym typeface="Poppins"/>
              </a:rPr>
              <a:t>Artists will dream up a structure for citizens assemblies or a new kind of gathering to gain knowledge about the ways people feel close to others and themselves, and the ways they feel alone in the city. Using this learning, the artist will create an artwork that shows how feelings of, and attitudes towards, loneliness change over time in our places. </a:t>
            </a:r>
          </a:p>
        </p:txBody>
      </p:sp>
      <p:sp>
        <p:nvSpPr>
          <p:cNvPr id="11" name="TextBox 4">
            <a:extLst>
              <a:ext uri="{FF2B5EF4-FFF2-40B4-BE49-F238E27FC236}">
                <a16:creationId xmlns:a16="http://schemas.microsoft.com/office/drawing/2014/main" id="{BBA4C019-B889-125A-643C-EF550D2F3918}"/>
              </a:ext>
            </a:extLst>
          </p:cNvPr>
          <p:cNvSpPr txBox="1"/>
          <p:nvPr/>
        </p:nvSpPr>
        <p:spPr>
          <a:xfrm>
            <a:off x="521120" y="952500"/>
            <a:ext cx="8315196" cy="1099212"/>
          </a:xfrm>
          <a:prstGeom prst="rect">
            <a:avLst/>
          </a:prstGeom>
        </p:spPr>
        <p:txBody>
          <a:bodyPr lIns="0" tIns="0" rIns="0" bIns="0" rtlCol="0" anchor="t">
            <a:spAutoFit/>
          </a:bodyPr>
          <a:lstStyle/>
          <a:p>
            <a:pPr algn="l">
              <a:lnSpc>
                <a:spcPts val="8009"/>
              </a:lnSpc>
            </a:pPr>
            <a:r>
              <a:rPr lang="en-US" sz="9000" b="1" dirty="0">
                <a:solidFill>
                  <a:srgbClr val="36FF00"/>
                </a:solidFill>
                <a:latin typeface="DM Sans Bold"/>
                <a:ea typeface="DM Sans Bold"/>
                <a:cs typeface="DM Sans Bold"/>
                <a:sym typeface="DM Sans Bold"/>
              </a:rPr>
              <a:t>Assemblies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874945" cy="10287000"/>
            <a:chOff x="0" y="0"/>
            <a:chExt cx="2074060" cy="2709333"/>
          </a:xfrm>
        </p:grpSpPr>
        <p:sp>
          <p:nvSpPr>
            <p:cNvPr id="3" name="Freeform 3"/>
            <p:cNvSpPr/>
            <p:nvPr/>
          </p:nvSpPr>
          <p:spPr>
            <a:xfrm>
              <a:off x="0" y="0"/>
              <a:ext cx="2074060" cy="2709333"/>
            </a:xfrm>
            <a:custGeom>
              <a:avLst/>
              <a:gdLst/>
              <a:ahLst/>
              <a:cxnLst/>
              <a:rect l="l" t="t" r="r" b="b"/>
              <a:pathLst>
                <a:path w="2074060" h="2709333">
                  <a:moveTo>
                    <a:pt x="0" y="0"/>
                  </a:moveTo>
                  <a:lnTo>
                    <a:pt x="2074060" y="0"/>
                  </a:lnTo>
                  <a:lnTo>
                    <a:pt x="2074060" y="2709333"/>
                  </a:lnTo>
                  <a:lnTo>
                    <a:pt x="0" y="2709333"/>
                  </a:lnTo>
                  <a:close/>
                </a:path>
              </a:pathLst>
            </a:custGeom>
            <a:solidFill>
              <a:srgbClr val="F2E712"/>
            </a:solidFill>
          </p:spPr>
          <p:txBody>
            <a:bodyPr/>
            <a:lstStyle/>
            <a:p>
              <a:endParaRPr lang="en-US"/>
            </a:p>
          </p:txBody>
        </p:sp>
        <p:sp>
          <p:nvSpPr>
            <p:cNvPr id="4" name="TextBox 4"/>
            <p:cNvSpPr txBox="1"/>
            <p:nvPr/>
          </p:nvSpPr>
          <p:spPr>
            <a:xfrm>
              <a:off x="0" y="28575"/>
              <a:ext cx="2074060" cy="2680758"/>
            </a:xfrm>
            <a:prstGeom prst="rect">
              <a:avLst/>
            </a:prstGeom>
          </p:spPr>
          <p:txBody>
            <a:bodyPr lIns="50800" tIns="50800" rIns="50800" bIns="50800" rtlCol="0" anchor="ctr"/>
            <a:lstStyle/>
            <a:p>
              <a:pPr algn="ctr">
                <a:lnSpc>
                  <a:spcPts val="2674"/>
                </a:lnSpc>
              </a:pPr>
              <a:endParaRPr/>
            </a:p>
          </p:txBody>
        </p:sp>
      </p:grpSp>
      <p:sp>
        <p:nvSpPr>
          <p:cNvPr id="5" name="Freeform 5"/>
          <p:cNvSpPr/>
          <p:nvPr/>
        </p:nvSpPr>
        <p:spPr>
          <a:xfrm>
            <a:off x="314716" y="1520743"/>
            <a:ext cx="7245514" cy="7245514"/>
          </a:xfrm>
          <a:custGeom>
            <a:avLst/>
            <a:gdLst/>
            <a:ahLst/>
            <a:cxnLst/>
            <a:rect l="l" t="t" r="r" b="b"/>
            <a:pathLst>
              <a:path w="7245514" h="7245514">
                <a:moveTo>
                  <a:pt x="0" y="0"/>
                </a:moveTo>
                <a:lnTo>
                  <a:pt x="7245514" y="0"/>
                </a:lnTo>
                <a:lnTo>
                  <a:pt x="7245514" y="7245514"/>
                </a:lnTo>
                <a:lnTo>
                  <a:pt x="0" y="724551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36380" y="3695700"/>
            <a:ext cx="8315196" cy="2059218"/>
          </a:xfrm>
          <a:prstGeom prst="rect">
            <a:avLst/>
          </a:prstGeom>
        </p:spPr>
        <p:txBody>
          <a:bodyPr wrap="square" lIns="0" tIns="0" rIns="0" bIns="0" rtlCol="0" anchor="t">
            <a:spAutoFit/>
          </a:bodyPr>
          <a:lstStyle/>
          <a:p>
            <a:pPr algn="l">
              <a:lnSpc>
                <a:spcPts val="3224"/>
              </a:lnSpc>
            </a:pPr>
            <a:r>
              <a:rPr lang="en-US" sz="2860" dirty="0">
                <a:solidFill>
                  <a:srgbClr val="433833"/>
                </a:solidFill>
                <a:latin typeface="Poppins"/>
                <a:ea typeface="Poppins"/>
                <a:cs typeface="Poppins"/>
                <a:sym typeface="Poppins"/>
              </a:rPr>
              <a:t>Community decision-makers will make key decisions about the artistic commissions, projects and perhaps even new organisations to tackle the most pressing concerns around loneliness in each city.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18288000" cy="10287000"/>
          </a:xfrm>
          <a:custGeom>
            <a:avLst/>
            <a:gdLst/>
            <a:ahLst/>
            <a:cxnLst/>
            <a:rect l="l" t="t" r="r" b="b"/>
            <a:pathLst>
              <a:path w="9144000" h="10287000">
                <a:moveTo>
                  <a:pt x="0" y="0"/>
                </a:moveTo>
                <a:lnTo>
                  <a:pt x="9144000" y="0"/>
                </a:lnTo>
                <a:lnTo>
                  <a:pt x="9144000" y="10287000"/>
                </a:lnTo>
                <a:lnTo>
                  <a:pt x="0" y="10287000"/>
                </a:lnTo>
                <a:lnTo>
                  <a:pt x="0" y="0"/>
                </a:lnTo>
                <a:close/>
              </a:path>
            </a:pathLst>
          </a:custGeom>
          <a:blipFill>
            <a:blip r:embed="rId3"/>
            <a:srcRect/>
            <a:stretch>
              <a:fillRect l="-29288" r="-29288" b="-100000"/>
            </a:stretch>
          </a:blipFill>
        </p:spPr>
        <p:txBody>
          <a:bodyPr/>
          <a:lstStyle/>
          <a:p>
            <a:endParaRPr lang="en-US" dirty="0"/>
          </a:p>
        </p:txBody>
      </p:sp>
      <p:sp>
        <p:nvSpPr>
          <p:cNvPr id="4" name="TextBox 4"/>
          <p:cNvSpPr txBox="1"/>
          <p:nvPr/>
        </p:nvSpPr>
        <p:spPr>
          <a:xfrm>
            <a:off x="609600" y="647700"/>
            <a:ext cx="8315196" cy="2125134"/>
          </a:xfrm>
          <a:prstGeom prst="rect">
            <a:avLst/>
          </a:prstGeom>
        </p:spPr>
        <p:txBody>
          <a:bodyPr lIns="0" tIns="0" rIns="0" bIns="0" rtlCol="0" anchor="t">
            <a:spAutoFit/>
          </a:bodyPr>
          <a:lstStyle/>
          <a:p>
            <a:pPr algn="l">
              <a:lnSpc>
                <a:spcPts val="8009"/>
              </a:lnSpc>
            </a:pPr>
            <a:r>
              <a:rPr lang="en-US" sz="9000" b="1" dirty="0">
                <a:solidFill>
                  <a:srgbClr val="36FF00"/>
                </a:solidFill>
                <a:latin typeface="DM Sans Bold"/>
                <a:ea typeface="DM Sans Bold"/>
                <a:cs typeface="DM Sans Bold"/>
                <a:sym typeface="DM Sans Bold"/>
              </a:rPr>
              <a:t>Mass participation</a:t>
            </a:r>
          </a:p>
        </p:txBody>
      </p:sp>
      <p:sp>
        <p:nvSpPr>
          <p:cNvPr id="5" name="TextBox 5"/>
          <p:cNvSpPr txBox="1"/>
          <p:nvPr/>
        </p:nvSpPr>
        <p:spPr>
          <a:xfrm>
            <a:off x="228600" y="9867900"/>
            <a:ext cx="7030122" cy="207645"/>
          </a:xfrm>
          <a:prstGeom prst="rect">
            <a:avLst/>
          </a:prstGeom>
        </p:spPr>
        <p:txBody>
          <a:bodyPr lIns="0" tIns="0" rIns="0" bIns="0" rtlCol="0" anchor="t">
            <a:spAutoFit/>
          </a:bodyPr>
          <a:lstStyle/>
          <a:p>
            <a:pPr algn="l">
              <a:lnSpc>
                <a:spcPts val="1679"/>
              </a:lnSpc>
            </a:pPr>
            <a:r>
              <a:rPr lang="en-US" sz="1200" i="1" dirty="0">
                <a:solidFill>
                  <a:srgbClr val="FFFFFF"/>
                </a:solidFill>
                <a:latin typeface="Poppins Italics"/>
                <a:ea typeface="Poppins Italics"/>
                <a:cs typeface="Poppins Italics"/>
                <a:sym typeface="Poppins Italics"/>
              </a:rPr>
              <a:t>Image credit: Harvest – 70×7 The Meal (2016), photo: Chris </a:t>
            </a:r>
            <a:r>
              <a:rPr lang="en-US" sz="1200" i="1" dirty="0" err="1">
                <a:solidFill>
                  <a:srgbClr val="FFFFFF"/>
                </a:solidFill>
                <a:latin typeface="Poppins Italics"/>
                <a:ea typeface="Poppins Italics"/>
                <a:cs typeface="Poppins Italics"/>
                <a:sym typeface="Poppins Italics"/>
              </a:rPr>
              <a:t>Porsz</a:t>
            </a:r>
            <a:endParaRPr lang="en-US" sz="1200" i="1" dirty="0">
              <a:solidFill>
                <a:srgbClr val="FFFFFF"/>
              </a:solidFill>
              <a:latin typeface="Poppins Italics"/>
              <a:ea typeface="Poppins Italics"/>
              <a:cs typeface="Poppins Italics"/>
              <a:sym typeface="Poppins Itali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134604" cy="10287000"/>
          </a:xfrm>
          <a:custGeom>
            <a:avLst/>
            <a:gdLst/>
            <a:ahLst/>
            <a:cxnLst/>
            <a:rect l="l" t="t" r="r" b="b"/>
            <a:pathLst>
              <a:path w="9134604" h="10287000">
                <a:moveTo>
                  <a:pt x="0" y="0"/>
                </a:moveTo>
                <a:lnTo>
                  <a:pt x="9134604" y="0"/>
                </a:lnTo>
                <a:lnTo>
                  <a:pt x="9134604" y="10287000"/>
                </a:lnTo>
                <a:lnTo>
                  <a:pt x="0" y="10287000"/>
                </a:lnTo>
                <a:lnTo>
                  <a:pt x="0" y="0"/>
                </a:lnTo>
                <a:close/>
              </a:path>
            </a:pathLst>
          </a:custGeom>
          <a:blipFill>
            <a:blip r:embed="rId2"/>
            <a:stretch>
              <a:fillRect l="-12500" r="-56323"/>
            </a:stretch>
          </a:blipFill>
        </p:spPr>
        <p:txBody>
          <a:bodyPr/>
          <a:lstStyle/>
          <a:p>
            <a:endParaRPr lang="en-US"/>
          </a:p>
        </p:txBody>
      </p:sp>
      <p:sp>
        <p:nvSpPr>
          <p:cNvPr id="4" name="TextBox 4"/>
          <p:cNvSpPr txBox="1"/>
          <p:nvPr/>
        </p:nvSpPr>
        <p:spPr>
          <a:xfrm>
            <a:off x="9531862" y="980552"/>
            <a:ext cx="8315196" cy="1099212"/>
          </a:xfrm>
          <a:prstGeom prst="rect">
            <a:avLst/>
          </a:prstGeom>
        </p:spPr>
        <p:txBody>
          <a:bodyPr lIns="0" tIns="0" rIns="0" bIns="0" rtlCol="0" anchor="t">
            <a:spAutoFit/>
          </a:bodyPr>
          <a:lstStyle/>
          <a:p>
            <a:pPr algn="l">
              <a:lnSpc>
                <a:spcPts val="8009"/>
              </a:lnSpc>
            </a:pPr>
            <a:r>
              <a:rPr lang="en-US" sz="9000" b="1" dirty="0">
                <a:solidFill>
                  <a:srgbClr val="36FF00"/>
                </a:solidFill>
                <a:latin typeface="DM Sans Bold"/>
                <a:ea typeface="DM Sans Bold"/>
                <a:cs typeface="DM Sans Bold"/>
                <a:sym typeface="DM Sans Bold"/>
              </a:rPr>
              <a:t>As We Gather</a:t>
            </a:r>
          </a:p>
        </p:txBody>
      </p:sp>
      <p:sp>
        <p:nvSpPr>
          <p:cNvPr id="5" name="TextBox 5"/>
          <p:cNvSpPr txBox="1"/>
          <p:nvPr/>
        </p:nvSpPr>
        <p:spPr>
          <a:xfrm>
            <a:off x="95250" y="10024751"/>
            <a:ext cx="7030122" cy="207645"/>
          </a:xfrm>
          <a:prstGeom prst="rect">
            <a:avLst/>
          </a:prstGeom>
        </p:spPr>
        <p:txBody>
          <a:bodyPr lIns="0" tIns="0" rIns="0" bIns="0" rtlCol="0" anchor="t">
            <a:spAutoFit/>
          </a:bodyPr>
          <a:lstStyle/>
          <a:p>
            <a:pPr algn="l">
              <a:lnSpc>
                <a:spcPts val="1679"/>
              </a:lnSpc>
            </a:pPr>
            <a:r>
              <a:rPr lang="en-US" sz="1200" i="1">
                <a:solidFill>
                  <a:srgbClr val="FFFFFF"/>
                </a:solidFill>
                <a:latin typeface="Poppins Italics"/>
                <a:ea typeface="Poppins Italics"/>
                <a:cs typeface="Poppins Italics"/>
                <a:sym typeface="Poppins Italics"/>
              </a:rPr>
              <a:t>Image credit: Decorum (2018), photo: Ruth Campbell</a:t>
            </a:r>
          </a:p>
        </p:txBody>
      </p:sp>
      <p:sp>
        <p:nvSpPr>
          <p:cNvPr id="6" name="TextBox 3">
            <a:extLst>
              <a:ext uri="{FF2B5EF4-FFF2-40B4-BE49-F238E27FC236}">
                <a16:creationId xmlns:a16="http://schemas.microsoft.com/office/drawing/2014/main" id="{7DA3A975-1C8C-402D-A3C0-EFFA8DA5DC92}"/>
              </a:ext>
            </a:extLst>
          </p:cNvPr>
          <p:cNvSpPr txBox="1"/>
          <p:nvPr/>
        </p:nvSpPr>
        <p:spPr>
          <a:xfrm>
            <a:off x="9753600" y="2628900"/>
            <a:ext cx="7727438" cy="6281591"/>
          </a:xfrm>
          <a:prstGeom prst="rect">
            <a:avLst/>
          </a:prstGeom>
        </p:spPr>
        <p:txBody>
          <a:bodyPr lIns="0" tIns="0" rIns="0" bIns="0" rtlCol="0" anchor="t">
            <a:spAutoFit/>
          </a:bodyPr>
          <a:lstStyle/>
          <a:p>
            <a:pPr algn="l">
              <a:lnSpc>
                <a:spcPts val="3548"/>
              </a:lnSpc>
            </a:pPr>
            <a:r>
              <a:rPr lang="en-US" sz="2861" dirty="0">
                <a:solidFill>
                  <a:srgbClr val="433833"/>
                </a:solidFill>
                <a:latin typeface="Poppins"/>
                <a:ea typeface="Poppins"/>
                <a:cs typeface="Poppins"/>
                <a:sym typeface="Poppins"/>
              </a:rPr>
              <a:t>Beautiful conversations between strangers who live in the same city.</a:t>
            </a:r>
          </a:p>
          <a:p>
            <a:pPr algn="l">
              <a:lnSpc>
                <a:spcPts val="3548"/>
              </a:lnSpc>
            </a:pPr>
            <a:endParaRPr lang="en-US" sz="2861" dirty="0">
              <a:solidFill>
                <a:srgbClr val="433833"/>
              </a:solidFill>
              <a:latin typeface="Poppins"/>
              <a:ea typeface="Poppins"/>
              <a:cs typeface="Poppins"/>
              <a:sym typeface="Poppins"/>
            </a:endParaRPr>
          </a:p>
          <a:p>
            <a:pPr>
              <a:lnSpc>
                <a:spcPts val="3548"/>
              </a:lnSpc>
            </a:pPr>
            <a:r>
              <a:rPr lang="en-US" sz="2861" i="1" dirty="0">
                <a:solidFill>
                  <a:srgbClr val="433833"/>
                </a:solidFill>
                <a:latin typeface="Poppins"/>
                <a:ea typeface="Poppins"/>
                <a:cs typeface="Poppins"/>
                <a:sym typeface="Poppins"/>
              </a:rPr>
              <a:t>“A sense of lingering like the feeling of those conversations you have by the front door, when one of you is about to leave and you stay there for ages, and it means the most because it wasn’t meant to be a special moment but it really was and now it's gone and you’ve hugged goodbye and closed the front door and one of you walks away smiling and the other pauses behind the front door savoring the moment.” Luca Rutherford, artist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FF00"/>
        </a:solidFill>
        <a:effectLst/>
      </p:bgPr>
    </p:bg>
    <p:spTree>
      <p:nvGrpSpPr>
        <p:cNvPr id="1" name=""/>
        <p:cNvGrpSpPr/>
        <p:nvPr/>
      </p:nvGrpSpPr>
      <p:grpSpPr>
        <a:xfrm>
          <a:off x="0" y="0"/>
          <a:ext cx="0" cy="0"/>
          <a:chOff x="0" y="0"/>
          <a:chExt cx="0" cy="0"/>
        </a:xfrm>
      </p:grpSpPr>
      <p:sp>
        <p:nvSpPr>
          <p:cNvPr id="2" name="Freeform 2"/>
          <p:cNvSpPr/>
          <p:nvPr/>
        </p:nvSpPr>
        <p:spPr>
          <a:xfrm>
            <a:off x="9148762" y="0"/>
            <a:ext cx="9139238" cy="10287000"/>
          </a:xfrm>
          <a:custGeom>
            <a:avLst/>
            <a:gdLst/>
            <a:ahLst/>
            <a:cxnLst/>
            <a:rect l="l" t="t" r="r" b="b"/>
            <a:pathLst>
              <a:path w="9139238" h="10287000">
                <a:moveTo>
                  <a:pt x="0" y="0"/>
                </a:moveTo>
                <a:lnTo>
                  <a:pt x="9139238" y="0"/>
                </a:lnTo>
                <a:lnTo>
                  <a:pt x="9139238" y="10287000"/>
                </a:lnTo>
                <a:lnTo>
                  <a:pt x="0" y="10287000"/>
                </a:lnTo>
                <a:lnTo>
                  <a:pt x="0" y="0"/>
                </a:lnTo>
                <a:close/>
              </a:path>
            </a:pathLst>
          </a:custGeom>
          <a:blipFill>
            <a:blip r:embed="rId2"/>
            <a:stretch>
              <a:fillRect l="-89980" t="-27989" r="-43510" b="-10441"/>
            </a:stretch>
          </a:blipFill>
        </p:spPr>
        <p:txBody>
          <a:bodyPr/>
          <a:lstStyle/>
          <a:p>
            <a:endParaRPr lang="en-US"/>
          </a:p>
        </p:txBody>
      </p:sp>
      <p:sp>
        <p:nvSpPr>
          <p:cNvPr id="3" name="Freeform 3"/>
          <p:cNvSpPr/>
          <p:nvPr/>
        </p:nvSpPr>
        <p:spPr>
          <a:xfrm>
            <a:off x="770350" y="3368308"/>
            <a:ext cx="7132400" cy="2032734"/>
          </a:xfrm>
          <a:custGeom>
            <a:avLst/>
            <a:gdLst/>
            <a:ahLst/>
            <a:cxnLst/>
            <a:rect l="l" t="t" r="r" b="b"/>
            <a:pathLst>
              <a:path w="7132400" h="2032734">
                <a:moveTo>
                  <a:pt x="0" y="0"/>
                </a:moveTo>
                <a:lnTo>
                  <a:pt x="7132400" y="0"/>
                </a:lnTo>
                <a:lnTo>
                  <a:pt x="7132400" y="2032735"/>
                </a:lnTo>
                <a:lnTo>
                  <a:pt x="0" y="203273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9139238" y="4952047"/>
            <a:ext cx="9525" cy="325755"/>
          </a:xfrm>
          <a:prstGeom prst="rect">
            <a:avLst/>
          </a:prstGeom>
        </p:spPr>
        <p:txBody>
          <a:bodyPr lIns="0" tIns="0" rIns="0" bIns="0" rtlCol="0" anchor="t">
            <a:spAutoFit/>
          </a:bodyPr>
          <a:lstStyle/>
          <a:p>
            <a:pPr algn="ctr">
              <a:lnSpc>
                <a:spcPts val="2520"/>
              </a:lnSpc>
            </a:pPr>
            <a:endParaRPr/>
          </a:p>
        </p:txBody>
      </p:sp>
      <p:sp>
        <p:nvSpPr>
          <p:cNvPr id="6" name="TextBox 6"/>
          <p:cNvSpPr txBox="1"/>
          <p:nvPr/>
        </p:nvSpPr>
        <p:spPr>
          <a:xfrm>
            <a:off x="9234941" y="9988414"/>
            <a:ext cx="7030122" cy="207645"/>
          </a:xfrm>
          <a:prstGeom prst="rect">
            <a:avLst/>
          </a:prstGeom>
        </p:spPr>
        <p:txBody>
          <a:bodyPr lIns="0" tIns="0" rIns="0" bIns="0" rtlCol="0" anchor="t">
            <a:spAutoFit/>
          </a:bodyPr>
          <a:lstStyle/>
          <a:p>
            <a:pPr algn="l">
              <a:lnSpc>
                <a:spcPts val="1679"/>
              </a:lnSpc>
            </a:pPr>
            <a:r>
              <a:rPr lang="en-US" sz="1200" i="1">
                <a:solidFill>
                  <a:srgbClr val="FFFFFF"/>
                </a:solidFill>
                <a:latin typeface="Poppins Italics"/>
                <a:ea typeface="Poppins Italics"/>
                <a:cs typeface="Poppins Italics"/>
                <a:sym typeface="Poppins Italics"/>
              </a:rPr>
              <a:t>Image credit: FOUR WORDS, Liverpool Provocations, artist Alan Dunn</a:t>
            </a:r>
          </a:p>
        </p:txBody>
      </p:sp>
      <p:sp>
        <p:nvSpPr>
          <p:cNvPr id="8" name="TextBox 4">
            <a:extLst>
              <a:ext uri="{FF2B5EF4-FFF2-40B4-BE49-F238E27FC236}">
                <a16:creationId xmlns:a16="http://schemas.microsoft.com/office/drawing/2014/main" id="{99ED298D-C419-27F7-6D3A-BC18D422EA5E}"/>
              </a:ext>
            </a:extLst>
          </p:cNvPr>
          <p:cNvSpPr txBox="1"/>
          <p:nvPr/>
        </p:nvSpPr>
        <p:spPr>
          <a:xfrm>
            <a:off x="755110" y="6286500"/>
            <a:ext cx="7011074" cy="1557478"/>
          </a:xfrm>
          <a:prstGeom prst="rect">
            <a:avLst/>
          </a:prstGeom>
        </p:spPr>
        <p:txBody>
          <a:bodyPr wrap="square" lIns="0" tIns="0" rIns="0" bIns="0" rtlCol="0" anchor="t">
            <a:spAutoFit/>
          </a:bodyPr>
          <a:lstStyle/>
          <a:p>
            <a:pPr>
              <a:lnSpc>
                <a:spcPts val="4060"/>
              </a:lnSpc>
            </a:pPr>
            <a:r>
              <a:rPr lang="en-US" sz="2900" dirty="0">
                <a:solidFill>
                  <a:schemeClr val="bg1"/>
                </a:solidFill>
                <a:latin typeface="Poppins"/>
                <a:ea typeface="Poppins"/>
                <a:cs typeface="Poppins"/>
                <a:sym typeface="Poppins"/>
              </a:rPr>
              <a:t>Susie Thornberry</a:t>
            </a:r>
            <a:br>
              <a:rPr lang="en-US" sz="2900" dirty="0">
                <a:solidFill>
                  <a:schemeClr val="bg1"/>
                </a:solidFill>
                <a:latin typeface="Poppins"/>
                <a:ea typeface="Poppins"/>
                <a:cs typeface="Poppins"/>
                <a:sym typeface="Poppins"/>
              </a:rPr>
            </a:br>
            <a:r>
              <a:rPr lang="en-US" sz="2900" dirty="0">
                <a:solidFill>
                  <a:schemeClr val="bg1"/>
                </a:solidFill>
                <a:latin typeface="Poppins"/>
                <a:ea typeface="Poppins"/>
                <a:cs typeface="Poppins"/>
                <a:sym typeface="Poppins"/>
              </a:rPr>
              <a:t>Artistic Director &amp; CEO</a:t>
            </a:r>
            <a:br>
              <a:rPr lang="en-US" sz="2900" dirty="0">
                <a:solidFill>
                  <a:schemeClr val="bg1"/>
                </a:solidFill>
                <a:latin typeface="Poppins"/>
                <a:ea typeface="Poppins"/>
                <a:cs typeface="Poppins"/>
                <a:sym typeface="Poppins"/>
              </a:rPr>
            </a:br>
            <a:endParaRPr lang="en-US" sz="2900" dirty="0">
              <a:solidFill>
                <a:schemeClr val="bg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TotalTime>
  <Words>442</Words>
  <Application>Microsoft Macintosh PowerPoint</Application>
  <PresentationFormat>Custom</PresentationFormat>
  <Paragraphs>27</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DM Sans Bold</vt:lpstr>
      <vt:lpstr>Calibri</vt:lpstr>
      <vt:lpstr>Poppins Italics</vt:lpstr>
      <vt:lpstr>Aptos</vt:lpstr>
      <vt:lpstr>Arial</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New Strategy Slide Deck</dc:title>
  <cp:lastModifiedBy>Susie Thornberry</cp:lastModifiedBy>
  <cp:revision>7</cp:revision>
  <dcterms:created xsi:type="dcterms:W3CDTF">2006-08-16T00:00:00Z</dcterms:created>
  <dcterms:modified xsi:type="dcterms:W3CDTF">2025-05-16T09:20:15Z</dcterms:modified>
  <dc:identifier>DAGPmdPg11o</dc:identifier>
</cp:coreProperties>
</file>