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8" r:id="rId6"/>
    <p:sldId id="269" r:id="rId7"/>
    <p:sldId id="259" r:id="rId8"/>
    <p:sldId id="264" r:id="rId9"/>
    <p:sldId id="265" r:id="rId10"/>
    <p:sldId id="266" r:id="rId11"/>
    <p:sldId id="267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91DE0-8178-4297-A038-0B91E6348F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5A8F7DD-2A93-4ECA-90E1-9299AECB7754}">
      <dgm:prSet/>
      <dgm:spPr/>
      <dgm:t>
        <a:bodyPr/>
        <a:lstStyle/>
        <a:p>
          <a:r>
            <a:rPr lang="en-GB" b="1"/>
            <a:t>A rough plan for this webinar;</a:t>
          </a:r>
          <a:endParaRPr lang="en-US"/>
        </a:p>
      </dgm:t>
    </dgm:pt>
    <dgm:pt modelId="{FCACED26-DA89-476D-B505-FE334CC39240}" type="parTrans" cxnId="{8D08350C-3657-4DDC-B0E6-E1B2F44BFA96}">
      <dgm:prSet/>
      <dgm:spPr/>
      <dgm:t>
        <a:bodyPr/>
        <a:lstStyle/>
        <a:p>
          <a:endParaRPr lang="en-US"/>
        </a:p>
      </dgm:t>
    </dgm:pt>
    <dgm:pt modelId="{E3E746F0-29BF-4D1E-B8E5-CE245643DA64}" type="sibTrans" cxnId="{8D08350C-3657-4DDC-B0E6-E1B2F44BFA96}">
      <dgm:prSet/>
      <dgm:spPr/>
      <dgm:t>
        <a:bodyPr/>
        <a:lstStyle/>
        <a:p>
          <a:endParaRPr lang="en-US"/>
        </a:p>
      </dgm:t>
    </dgm:pt>
    <dgm:pt modelId="{AD33E5F0-1760-4539-A7D3-191A339976C7}">
      <dgm:prSet/>
      <dgm:spPr/>
      <dgm:t>
        <a:bodyPr/>
        <a:lstStyle/>
        <a:p>
          <a:r>
            <a:rPr lang="en-GB" b="1"/>
            <a:t>Introductions; Meet Mark &amp; Teri Humphries</a:t>
          </a:r>
          <a:endParaRPr lang="en-US"/>
        </a:p>
      </dgm:t>
    </dgm:pt>
    <dgm:pt modelId="{B76714B3-6FDB-4097-BEAA-0A8715DA9CA4}" type="parTrans" cxnId="{977F0F20-4599-4CD2-AFCF-5A960A4C42A1}">
      <dgm:prSet/>
      <dgm:spPr/>
      <dgm:t>
        <a:bodyPr/>
        <a:lstStyle/>
        <a:p>
          <a:endParaRPr lang="en-US"/>
        </a:p>
      </dgm:t>
    </dgm:pt>
    <dgm:pt modelId="{B09144B5-0260-4B17-A07D-097076BE9E39}" type="sibTrans" cxnId="{977F0F20-4599-4CD2-AFCF-5A960A4C42A1}">
      <dgm:prSet/>
      <dgm:spPr/>
      <dgm:t>
        <a:bodyPr/>
        <a:lstStyle/>
        <a:p>
          <a:endParaRPr lang="en-US"/>
        </a:p>
      </dgm:t>
    </dgm:pt>
    <dgm:pt modelId="{11AAF3DE-E00E-45BB-AE43-C59540C6366F}">
      <dgm:prSet/>
      <dgm:spPr/>
      <dgm:t>
        <a:bodyPr/>
        <a:lstStyle/>
        <a:p>
          <a:r>
            <a:rPr lang="en-GB" b="1"/>
            <a:t>A conversation with Mark &amp; Teri </a:t>
          </a:r>
          <a:endParaRPr lang="en-US"/>
        </a:p>
      </dgm:t>
    </dgm:pt>
    <dgm:pt modelId="{3EB21E37-3260-4D87-AEED-30F283EC8610}" type="parTrans" cxnId="{8DB34D4E-512A-438D-BCD5-1D1D14223ABF}">
      <dgm:prSet/>
      <dgm:spPr/>
      <dgm:t>
        <a:bodyPr/>
        <a:lstStyle/>
        <a:p>
          <a:endParaRPr lang="en-US"/>
        </a:p>
      </dgm:t>
    </dgm:pt>
    <dgm:pt modelId="{6AED8E4D-4BDE-45D7-87F7-81ED0177D12C}" type="sibTrans" cxnId="{8DB34D4E-512A-438D-BCD5-1D1D14223ABF}">
      <dgm:prSet/>
      <dgm:spPr/>
      <dgm:t>
        <a:bodyPr/>
        <a:lstStyle/>
        <a:p>
          <a:endParaRPr lang="en-US"/>
        </a:p>
      </dgm:t>
    </dgm:pt>
    <dgm:pt modelId="{4DF49253-77FF-4CA5-88C7-CA3F23C8F69F}">
      <dgm:prSet/>
      <dgm:spPr/>
      <dgm:t>
        <a:bodyPr/>
        <a:lstStyle/>
        <a:p>
          <a:r>
            <a:rPr lang="en-GB" b="1"/>
            <a:t>An academic input</a:t>
          </a:r>
          <a:endParaRPr lang="en-US"/>
        </a:p>
      </dgm:t>
    </dgm:pt>
    <dgm:pt modelId="{9B647D56-9F69-4F3E-9129-B8C34D8E2903}" type="parTrans" cxnId="{A8FB55FF-05D2-4E6D-86AE-206D082A373F}">
      <dgm:prSet/>
      <dgm:spPr/>
      <dgm:t>
        <a:bodyPr/>
        <a:lstStyle/>
        <a:p>
          <a:endParaRPr lang="en-US"/>
        </a:p>
      </dgm:t>
    </dgm:pt>
    <dgm:pt modelId="{F2355628-DE03-4F96-B9BF-FBD024D8D535}" type="sibTrans" cxnId="{A8FB55FF-05D2-4E6D-86AE-206D082A373F}">
      <dgm:prSet/>
      <dgm:spPr/>
      <dgm:t>
        <a:bodyPr/>
        <a:lstStyle/>
        <a:p>
          <a:endParaRPr lang="en-US"/>
        </a:p>
      </dgm:t>
    </dgm:pt>
    <dgm:pt modelId="{7911EFC0-45A5-4963-B426-A95040FAA81E}">
      <dgm:prSet/>
      <dgm:spPr/>
      <dgm:t>
        <a:bodyPr/>
        <a:lstStyle/>
        <a:p>
          <a:r>
            <a:rPr lang="en-GB" b="1"/>
            <a:t>The role and power of holistic activities</a:t>
          </a:r>
          <a:endParaRPr lang="en-US"/>
        </a:p>
      </dgm:t>
    </dgm:pt>
    <dgm:pt modelId="{B542C281-E0B0-42AA-A784-D22D62541134}" type="parTrans" cxnId="{58DC3CB7-805D-4EA5-9495-97C63AC5A949}">
      <dgm:prSet/>
      <dgm:spPr/>
      <dgm:t>
        <a:bodyPr/>
        <a:lstStyle/>
        <a:p>
          <a:endParaRPr lang="en-US"/>
        </a:p>
      </dgm:t>
    </dgm:pt>
    <dgm:pt modelId="{01F0067B-EA7A-46A8-BB4F-2EDCAE327468}" type="sibTrans" cxnId="{58DC3CB7-805D-4EA5-9495-97C63AC5A949}">
      <dgm:prSet/>
      <dgm:spPr/>
      <dgm:t>
        <a:bodyPr/>
        <a:lstStyle/>
        <a:p>
          <a:endParaRPr lang="en-US"/>
        </a:p>
      </dgm:t>
    </dgm:pt>
    <dgm:pt modelId="{AA869919-8129-4C15-AC7A-6F1CD4FB6DC9}">
      <dgm:prSet/>
      <dgm:spPr/>
      <dgm:t>
        <a:bodyPr/>
        <a:lstStyle/>
        <a:p>
          <a:r>
            <a:rPr lang="en-GB" b="1"/>
            <a:t>Wheelchair Rugby / Community Cycling / Art Therapy / Photography</a:t>
          </a:r>
          <a:endParaRPr lang="en-US"/>
        </a:p>
      </dgm:t>
    </dgm:pt>
    <dgm:pt modelId="{CB669F30-55D9-47E7-80B4-F3DE130E98A9}" type="parTrans" cxnId="{C5839771-C4EF-494E-B644-0954FE7F47A7}">
      <dgm:prSet/>
      <dgm:spPr/>
      <dgm:t>
        <a:bodyPr/>
        <a:lstStyle/>
        <a:p>
          <a:endParaRPr lang="en-US"/>
        </a:p>
      </dgm:t>
    </dgm:pt>
    <dgm:pt modelId="{8A4BCD1F-FBF1-4391-9C99-552447BDF353}" type="sibTrans" cxnId="{C5839771-C4EF-494E-B644-0954FE7F47A7}">
      <dgm:prSet/>
      <dgm:spPr/>
      <dgm:t>
        <a:bodyPr/>
        <a:lstStyle/>
        <a:p>
          <a:endParaRPr lang="en-US"/>
        </a:p>
      </dgm:t>
    </dgm:pt>
    <dgm:pt modelId="{1E77AFDC-599D-409F-9084-456DE5DA0280}">
      <dgm:prSet/>
      <dgm:spPr/>
      <dgm:t>
        <a:bodyPr/>
        <a:lstStyle/>
        <a:p>
          <a:r>
            <a:rPr lang="en-GB" b="1"/>
            <a:t>Veterans in Focus Portrait Project </a:t>
          </a:r>
          <a:endParaRPr lang="en-US"/>
        </a:p>
      </dgm:t>
    </dgm:pt>
    <dgm:pt modelId="{884C2527-539C-4F2D-83C9-CB85298DCD81}" type="parTrans" cxnId="{2225DC75-1E0B-4783-834B-C541EE1D1CDF}">
      <dgm:prSet/>
      <dgm:spPr/>
      <dgm:t>
        <a:bodyPr/>
        <a:lstStyle/>
        <a:p>
          <a:endParaRPr lang="en-US"/>
        </a:p>
      </dgm:t>
    </dgm:pt>
    <dgm:pt modelId="{0C40B9BC-8141-44A4-8CFB-949A5F31F967}" type="sibTrans" cxnId="{2225DC75-1E0B-4783-834B-C541EE1D1CDF}">
      <dgm:prSet/>
      <dgm:spPr/>
      <dgm:t>
        <a:bodyPr/>
        <a:lstStyle/>
        <a:p>
          <a:endParaRPr lang="en-US"/>
        </a:p>
      </dgm:t>
    </dgm:pt>
    <dgm:pt modelId="{795ECD65-BF6B-4CFA-A182-318932C87F5F}">
      <dgm:prSet/>
      <dgm:spPr/>
      <dgm:t>
        <a:bodyPr/>
        <a:lstStyle/>
        <a:p>
          <a:r>
            <a:rPr lang="en-GB" b="1"/>
            <a:t>The postcode lottery of Veteran care in the UK</a:t>
          </a:r>
          <a:endParaRPr lang="en-US"/>
        </a:p>
      </dgm:t>
    </dgm:pt>
    <dgm:pt modelId="{AAD96E91-7C98-40F6-BB09-B1C7F5196EBA}" type="parTrans" cxnId="{E98EF6B0-E94C-4024-97BE-B53B31A88EBE}">
      <dgm:prSet/>
      <dgm:spPr/>
      <dgm:t>
        <a:bodyPr/>
        <a:lstStyle/>
        <a:p>
          <a:endParaRPr lang="en-US"/>
        </a:p>
      </dgm:t>
    </dgm:pt>
    <dgm:pt modelId="{072BBEA6-F140-49A6-9C5C-EE5FD6FA9142}" type="sibTrans" cxnId="{E98EF6B0-E94C-4024-97BE-B53B31A88EBE}">
      <dgm:prSet/>
      <dgm:spPr/>
      <dgm:t>
        <a:bodyPr/>
        <a:lstStyle/>
        <a:p>
          <a:endParaRPr lang="en-US"/>
        </a:p>
      </dgm:t>
    </dgm:pt>
    <dgm:pt modelId="{66771135-5064-402E-A9D8-7A6AFCA5D2C1}">
      <dgm:prSet/>
      <dgm:spPr/>
      <dgm:t>
        <a:bodyPr/>
        <a:lstStyle/>
        <a:p>
          <a:r>
            <a:rPr lang="en-GB" b="1"/>
            <a:t>Promising developments; A call to action!</a:t>
          </a:r>
          <a:endParaRPr lang="en-US"/>
        </a:p>
      </dgm:t>
    </dgm:pt>
    <dgm:pt modelId="{B40C4E78-4143-4567-8C7F-3B5C9B593331}" type="parTrans" cxnId="{5757B65D-608A-4FF9-9EBA-FDF5209C8ECB}">
      <dgm:prSet/>
      <dgm:spPr/>
      <dgm:t>
        <a:bodyPr/>
        <a:lstStyle/>
        <a:p>
          <a:endParaRPr lang="en-US"/>
        </a:p>
      </dgm:t>
    </dgm:pt>
    <dgm:pt modelId="{6B52DACD-DF42-4629-8CCF-DCAD21813A8D}" type="sibTrans" cxnId="{5757B65D-608A-4FF9-9EBA-FDF5209C8ECB}">
      <dgm:prSet/>
      <dgm:spPr/>
      <dgm:t>
        <a:bodyPr/>
        <a:lstStyle/>
        <a:p>
          <a:endParaRPr lang="en-US"/>
        </a:p>
      </dgm:t>
    </dgm:pt>
    <dgm:pt modelId="{9ADFDC57-3E44-463C-A631-85426069AE97}" type="pres">
      <dgm:prSet presAssocID="{58E91DE0-8178-4297-A038-0B91E6348F03}" presName="linear" presStyleCnt="0">
        <dgm:presLayoutVars>
          <dgm:animLvl val="lvl"/>
          <dgm:resizeHandles val="exact"/>
        </dgm:presLayoutVars>
      </dgm:prSet>
      <dgm:spPr/>
    </dgm:pt>
    <dgm:pt modelId="{BAA9A77C-9FBF-40A0-A51E-DE0328C975D2}" type="pres">
      <dgm:prSet presAssocID="{C5A8F7DD-2A93-4ECA-90E1-9299AECB775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41923E6-3231-44BC-B816-E6C6D4F6C1DB}" type="pres">
      <dgm:prSet presAssocID="{C5A8F7DD-2A93-4ECA-90E1-9299AECB775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E46050A-9631-4A07-91A9-D35F7A71793E}" type="presOf" srcId="{58E91DE0-8178-4297-A038-0B91E6348F03}" destId="{9ADFDC57-3E44-463C-A631-85426069AE97}" srcOrd="0" destOrd="0" presId="urn:microsoft.com/office/officeart/2005/8/layout/vList2"/>
    <dgm:cxn modelId="{8D08350C-3657-4DDC-B0E6-E1B2F44BFA96}" srcId="{58E91DE0-8178-4297-A038-0B91E6348F03}" destId="{C5A8F7DD-2A93-4ECA-90E1-9299AECB7754}" srcOrd="0" destOrd="0" parTransId="{FCACED26-DA89-476D-B505-FE334CC39240}" sibTransId="{E3E746F0-29BF-4D1E-B8E5-CE245643DA64}"/>
    <dgm:cxn modelId="{2580AB13-D59F-4E6E-BEFA-068EE349AF25}" type="presOf" srcId="{7911EFC0-45A5-4963-B426-A95040FAA81E}" destId="{B41923E6-3231-44BC-B816-E6C6D4F6C1DB}" srcOrd="0" destOrd="3" presId="urn:microsoft.com/office/officeart/2005/8/layout/vList2"/>
    <dgm:cxn modelId="{977F0F20-4599-4CD2-AFCF-5A960A4C42A1}" srcId="{C5A8F7DD-2A93-4ECA-90E1-9299AECB7754}" destId="{AD33E5F0-1760-4539-A7D3-191A339976C7}" srcOrd="0" destOrd="0" parTransId="{B76714B3-6FDB-4097-BEAA-0A8715DA9CA4}" sibTransId="{B09144B5-0260-4B17-A07D-097076BE9E39}"/>
    <dgm:cxn modelId="{582A2C30-ACFF-414B-85BD-E7612BF304F9}" type="presOf" srcId="{AA869919-8129-4C15-AC7A-6F1CD4FB6DC9}" destId="{B41923E6-3231-44BC-B816-E6C6D4F6C1DB}" srcOrd="0" destOrd="4" presId="urn:microsoft.com/office/officeart/2005/8/layout/vList2"/>
    <dgm:cxn modelId="{B2AF3236-8FDA-4C51-BEC5-F6D21CF81E8B}" type="presOf" srcId="{4DF49253-77FF-4CA5-88C7-CA3F23C8F69F}" destId="{B41923E6-3231-44BC-B816-E6C6D4F6C1DB}" srcOrd="0" destOrd="2" presId="urn:microsoft.com/office/officeart/2005/8/layout/vList2"/>
    <dgm:cxn modelId="{D2BA0337-0719-4024-8E11-577ECD2AFAA8}" type="presOf" srcId="{1E77AFDC-599D-409F-9084-456DE5DA0280}" destId="{B41923E6-3231-44BC-B816-E6C6D4F6C1DB}" srcOrd="0" destOrd="5" presId="urn:microsoft.com/office/officeart/2005/8/layout/vList2"/>
    <dgm:cxn modelId="{E676675D-94DA-4E6C-9EBD-4FED23CFFCA8}" type="presOf" srcId="{66771135-5064-402E-A9D8-7A6AFCA5D2C1}" destId="{B41923E6-3231-44BC-B816-E6C6D4F6C1DB}" srcOrd="0" destOrd="7" presId="urn:microsoft.com/office/officeart/2005/8/layout/vList2"/>
    <dgm:cxn modelId="{5757B65D-608A-4FF9-9EBA-FDF5209C8ECB}" srcId="{C5A8F7DD-2A93-4ECA-90E1-9299AECB7754}" destId="{66771135-5064-402E-A9D8-7A6AFCA5D2C1}" srcOrd="7" destOrd="0" parTransId="{B40C4E78-4143-4567-8C7F-3B5C9B593331}" sibTransId="{6B52DACD-DF42-4629-8CCF-DCAD21813A8D}"/>
    <dgm:cxn modelId="{8DB34D4E-512A-438D-BCD5-1D1D14223ABF}" srcId="{C5A8F7DD-2A93-4ECA-90E1-9299AECB7754}" destId="{11AAF3DE-E00E-45BB-AE43-C59540C6366F}" srcOrd="1" destOrd="0" parTransId="{3EB21E37-3260-4D87-AEED-30F283EC8610}" sibTransId="{6AED8E4D-4BDE-45D7-87F7-81ED0177D12C}"/>
    <dgm:cxn modelId="{C5839771-C4EF-494E-B644-0954FE7F47A7}" srcId="{C5A8F7DD-2A93-4ECA-90E1-9299AECB7754}" destId="{AA869919-8129-4C15-AC7A-6F1CD4FB6DC9}" srcOrd="4" destOrd="0" parTransId="{CB669F30-55D9-47E7-80B4-F3DE130E98A9}" sibTransId="{8A4BCD1F-FBF1-4391-9C99-552447BDF353}"/>
    <dgm:cxn modelId="{2225DC75-1E0B-4783-834B-C541EE1D1CDF}" srcId="{C5A8F7DD-2A93-4ECA-90E1-9299AECB7754}" destId="{1E77AFDC-599D-409F-9084-456DE5DA0280}" srcOrd="5" destOrd="0" parTransId="{884C2527-539C-4F2D-83C9-CB85298DCD81}" sibTransId="{0C40B9BC-8141-44A4-8CFB-949A5F31F967}"/>
    <dgm:cxn modelId="{E98EF6B0-E94C-4024-97BE-B53B31A88EBE}" srcId="{C5A8F7DD-2A93-4ECA-90E1-9299AECB7754}" destId="{795ECD65-BF6B-4CFA-A182-318932C87F5F}" srcOrd="6" destOrd="0" parTransId="{AAD96E91-7C98-40F6-BB09-B1C7F5196EBA}" sibTransId="{072BBEA6-F140-49A6-9C5C-EE5FD6FA9142}"/>
    <dgm:cxn modelId="{58DC3CB7-805D-4EA5-9495-97C63AC5A949}" srcId="{C5A8F7DD-2A93-4ECA-90E1-9299AECB7754}" destId="{7911EFC0-45A5-4963-B426-A95040FAA81E}" srcOrd="3" destOrd="0" parTransId="{B542C281-E0B0-42AA-A784-D22D62541134}" sibTransId="{01F0067B-EA7A-46A8-BB4F-2EDCAE327468}"/>
    <dgm:cxn modelId="{0D0211CE-C2F5-4459-8E96-20647B2B9648}" type="presOf" srcId="{11AAF3DE-E00E-45BB-AE43-C59540C6366F}" destId="{B41923E6-3231-44BC-B816-E6C6D4F6C1DB}" srcOrd="0" destOrd="1" presId="urn:microsoft.com/office/officeart/2005/8/layout/vList2"/>
    <dgm:cxn modelId="{267D6ECF-958C-4804-B203-4E020749DFA3}" type="presOf" srcId="{C5A8F7DD-2A93-4ECA-90E1-9299AECB7754}" destId="{BAA9A77C-9FBF-40A0-A51E-DE0328C975D2}" srcOrd="0" destOrd="0" presId="urn:microsoft.com/office/officeart/2005/8/layout/vList2"/>
    <dgm:cxn modelId="{165E91DF-C549-4BCA-87B8-F9436AC9A69A}" type="presOf" srcId="{795ECD65-BF6B-4CFA-A182-318932C87F5F}" destId="{B41923E6-3231-44BC-B816-E6C6D4F6C1DB}" srcOrd="0" destOrd="6" presId="urn:microsoft.com/office/officeart/2005/8/layout/vList2"/>
    <dgm:cxn modelId="{16CA0DE3-068D-4A79-AE2F-50D7D0145833}" type="presOf" srcId="{AD33E5F0-1760-4539-A7D3-191A339976C7}" destId="{B41923E6-3231-44BC-B816-E6C6D4F6C1DB}" srcOrd="0" destOrd="0" presId="urn:microsoft.com/office/officeart/2005/8/layout/vList2"/>
    <dgm:cxn modelId="{A8FB55FF-05D2-4E6D-86AE-206D082A373F}" srcId="{C5A8F7DD-2A93-4ECA-90E1-9299AECB7754}" destId="{4DF49253-77FF-4CA5-88C7-CA3F23C8F69F}" srcOrd="2" destOrd="0" parTransId="{9B647D56-9F69-4F3E-9129-B8C34D8E2903}" sibTransId="{F2355628-DE03-4F96-B9BF-FBD024D8D535}"/>
    <dgm:cxn modelId="{4DF882B1-3169-476F-BF41-BE31BBCF9237}" type="presParOf" srcId="{9ADFDC57-3E44-463C-A631-85426069AE97}" destId="{BAA9A77C-9FBF-40A0-A51E-DE0328C975D2}" srcOrd="0" destOrd="0" presId="urn:microsoft.com/office/officeart/2005/8/layout/vList2"/>
    <dgm:cxn modelId="{7CF4079B-58DA-4A52-8FE4-23C0DB5077F3}" type="presParOf" srcId="{9ADFDC57-3E44-463C-A631-85426069AE97}" destId="{B41923E6-3231-44BC-B816-E6C6D4F6C1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9A77C-9FBF-40A0-A51E-DE0328C975D2}">
      <dsp:nvSpPr>
        <dsp:cNvPr id="0" name=""/>
        <dsp:cNvSpPr/>
      </dsp:nvSpPr>
      <dsp:spPr>
        <a:xfrm>
          <a:off x="0" y="40125"/>
          <a:ext cx="6900512" cy="810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/>
            <a:t>A rough plan for this webinar;</a:t>
          </a:r>
          <a:endParaRPr lang="en-US" sz="3300" kern="1200"/>
        </a:p>
      </dsp:txBody>
      <dsp:txXfrm>
        <a:off x="39580" y="79705"/>
        <a:ext cx="6821352" cy="731650"/>
      </dsp:txXfrm>
    </dsp:sp>
    <dsp:sp modelId="{B41923E6-3231-44BC-B816-E6C6D4F6C1DB}">
      <dsp:nvSpPr>
        <dsp:cNvPr id="0" name=""/>
        <dsp:cNvSpPr/>
      </dsp:nvSpPr>
      <dsp:spPr>
        <a:xfrm>
          <a:off x="0" y="850935"/>
          <a:ext cx="6900512" cy="4645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Introductions; Meet Mark &amp; Teri Humphries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A conversation with Mark &amp; Teri 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An academic input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The role and power of holistic activities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Wheelchair Rugby / Community Cycling / Art Therapy / Photography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Veterans in Focus Portrait Project 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The postcode lottery of Veteran care in the UK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b="1" kern="1200"/>
            <a:t>Promising developments; A call to action!</a:t>
          </a:r>
          <a:endParaRPr lang="en-US" sz="2600" kern="1200"/>
        </a:p>
      </dsp:txBody>
      <dsp:txXfrm>
        <a:off x="0" y="850935"/>
        <a:ext cx="6900512" cy="4645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1B97-12A8-1D73-6B2C-67BDB8D56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2EA39-6930-B7CD-9670-4D54D64BF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5A742-0468-0350-4CEC-17D0B39A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397F6-E469-3CE0-4F64-E4CA87F3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7D40-2748-AD7F-58C5-37661DD7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86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486A-3CAB-7F85-2DC7-F21858D4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DA6BB-531D-3932-123A-6DD9D27DE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FCAC-C914-E47E-1E36-A374FAD1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A5416-E261-583C-186E-B8DE9345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685AA-79ED-2249-4923-73472FA0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2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75FDB-00BB-B10E-8F68-B53FDE78D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DE308-7C44-CAD1-56D1-86E13B78A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013EC-8746-4C75-37F1-C57D12ED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C30F5-703F-C159-08AE-F0E963F6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0C6D5-16F8-54D0-87A5-4D104B91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5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2681E-2859-31B6-3A8F-E5FB37EF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5B515-C86A-5619-7804-FE2BDD1BE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302FA-0221-A288-57C1-99486EEE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935D4-E89C-8174-67CA-6D6F78FF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79B71-10E6-16C3-7DB7-26455FA2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3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9B56-1D9E-3F3B-8E79-E98643C4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39F7C-434C-9FC8-F7E3-6657F3836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0C0C-4C4F-B2C8-F8C7-1FD2E89A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4DD7E-189D-A276-D4B6-285620D4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587AA-A836-78A2-64B5-CE67AC9C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31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9B0A-928A-1908-94BA-E8668152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9568-6B9A-ED63-D351-27524307B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BB524-74BA-8C3E-CCD2-0437A7EDA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C013-6EF6-DF77-E879-B6D3B5F0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89EB1-7B82-C78A-6B19-9DEE94AA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907A8-3DC7-6D7D-D3BF-E325C647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47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248-559C-C9B2-6D10-8044A7DD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BE04D-6921-5DBE-F233-5AE14769E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4F871-DEF9-E7FD-25A6-34A209203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D31F4-DEED-EBA8-9FE2-C9EADCB87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4ACA0-B2F0-D0A2-F1A4-45D616810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BA4D9B-0F91-BB22-24A6-07C8CCA8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15E9E-A3DB-6370-C9BF-5044093C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B0729-46F2-AE87-8E04-68DEF70B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9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B1B8-172C-FDE0-0003-5573E200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01D7B2-DD83-131D-5E82-99AFD80D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8E623-10DA-3646-C73D-46478293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09369-A12A-4AFA-19CF-CC28DB9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11509D-C839-4633-7987-739DF967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BDDA0-C3E0-5C81-A66B-E1075935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0A851-7761-3896-AB66-61327D09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83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D7A0-8378-0163-2962-56C66897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EDE5-7F43-B996-E5E3-E4DEABEF6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CAB5B-D87A-EF94-E58F-E127214D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2D6A-9C57-5DDF-755B-99C029CC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7CBE3-F9CE-5969-CED5-4232B59F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AC915-16C5-A518-6C39-C863B80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55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C698-FF3F-389D-6005-54294977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5DE0E-A10B-EDF6-61FB-BF6F1C5AC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5C6FC-DDBE-4874-B83A-418B5699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4BA4B-F81D-F987-2B8B-57E3DB70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FAAB4-0896-225A-4E83-BEA3B11D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6AAF5-3940-3CD7-90F8-E6749725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72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945FC-5375-5954-068C-8AE61A4C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3F219-BE63-9665-3998-864A821F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018C0-26CE-6AD0-AFD2-0D91232F1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024E98-F0BC-4A4E-868E-00AF196E51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01CE0-684A-C406-E58C-D3A8797B8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EC180-07BB-08AC-72ED-B49ECF050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0F4BEA-F078-4A8F-8B6B-94EC432EE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A93D2-AB31-12E2-93D8-E444357E8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472" y="1244378"/>
            <a:ext cx="9144000" cy="1833563"/>
          </a:xfrm>
        </p:spPr>
        <p:txBody>
          <a:bodyPr/>
          <a:lstStyle/>
          <a:p>
            <a:r>
              <a:rPr lang="en-GB" dirty="0"/>
              <a:t>Loneliness &amp; the Veteran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1206E-8B3F-E68E-3ACC-3219FE556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0586" y="3578137"/>
            <a:ext cx="6197771" cy="590367"/>
          </a:xfrm>
        </p:spPr>
        <p:txBody>
          <a:bodyPr>
            <a:normAutofit/>
          </a:bodyPr>
          <a:lstStyle/>
          <a:p>
            <a:r>
              <a:rPr lang="en-GB" dirty="0"/>
              <a:t>Mark &amp; Teri Humphries and Richard Gettings</a:t>
            </a:r>
          </a:p>
        </p:txBody>
      </p:sp>
      <p:pic>
        <p:nvPicPr>
          <p:cNvPr id="5" name="Picture 4" descr="A logo with a tree in the center&#10;&#10;AI-generated content may be incorrect.">
            <a:extLst>
              <a:ext uri="{FF2B5EF4-FFF2-40B4-BE49-F238E27FC236}">
                <a16:creationId xmlns:a16="http://schemas.microsoft.com/office/drawing/2014/main" id="{6B2378C6-506F-7F79-4677-6ABD346B7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9" y="4668701"/>
            <a:ext cx="1396366" cy="150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FE9D7-A3B7-E70F-EFC1-A1F548570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06" y="5007508"/>
            <a:ext cx="2589439" cy="101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yellow and black speech bubble with black text&#10;&#10;AI-generated content may be incorrect.">
            <a:extLst>
              <a:ext uri="{FF2B5EF4-FFF2-40B4-BE49-F238E27FC236}">
                <a16:creationId xmlns:a16="http://schemas.microsoft.com/office/drawing/2014/main" id="{609EFEB6-0690-E0DD-DC03-28CB9B24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66" y="4696840"/>
            <a:ext cx="2811573" cy="1622062"/>
          </a:xfrm>
          <a:prstGeom prst="rect">
            <a:avLst/>
          </a:prstGeom>
        </p:spPr>
      </p:pic>
      <p:pic>
        <p:nvPicPr>
          <p:cNvPr id="15" name="Picture 14" descr="A logo with a lion head&#10;&#10;AI-generated content may be incorrect.">
            <a:extLst>
              <a:ext uri="{FF2B5EF4-FFF2-40B4-BE49-F238E27FC236}">
                <a16:creationId xmlns:a16="http://schemas.microsoft.com/office/drawing/2014/main" id="{3247C51D-68DC-BADC-2FE3-5C39E3E0B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62" y="4668701"/>
            <a:ext cx="1652912" cy="1678341"/>
          </a:xfrm>
          <a:prstGeom prst="rect">
            <a:avLst/>
          </a:prstGeom>
        </p:spPr>
      </p:pic>
      <p:pic>
        <p:nvPicPr>
          <p:cNvPr id="6" name="Picture 5" descr="A logo with colorful circles and text&#10;&#10;AI-generated content may be incorrect.">
            <a:extLst>
              <a:ext uri="{FF2B5EF4-FFF2-40B4-BE49-F238E27FC236}">
                <a16:creationId xmlns:a16="http://schemas.microsoft.com/office/drawing/2014/main" id="{82EECDD9-295E-DA18-5DE3-FC24E9403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8" y="2602990"/>
            <a:ext cx="2142748" cy="1652019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5BB90DA4-E998-E3D6-F76F-16835ACA3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72" y="2538487"/>
            <a:ext cx="1736683" cy="15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2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in a wheelchair and a person in a wheelchair&#10;&#10;AI-generated content may be incorrect.">
            <a:extLst>
              <a:ext uri="{FF2B5EF4-FFF2-40B4-BE49-F238E27FC236}">
                <a16:creationId xmlns:a16="http://schemas.microsoft.com/office/drawing/2014/main" id="{DFBB2C15-3CDA-2381-DD2A-87E646B9F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10" descr="A person in a wheelchair sitting on a bench with a camera on it&#10;&#10;AI-generated content may be incorrect.">
            <a:extLst>
              <a:ext uri="{FF2B5EF4-FFF2-40B4-BE49-F238E27FC236}">
                <a16:creationId xmlns:a16="http://schemas.microsoft.com/office/drawing/2014/main" id="{390A3185-C4FB-AD52-D44B-005D53AFC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r="-3" b="2073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 descr="A person with his hands on his face&#10;&#10;AI-generated content may be incorrect.">
            <a:extLst>
              <a:ext uri="{FF2B5EF4-FFF2-40B4-BE49-F238E27FC236}">
                <a16:creationId xmlns:a16="http://schemas.microsoft.com/office/drawing/2014/main" id="{6D98835F-D8C6-72D7-E08D-F017D9BDB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5776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3" name="Picture 12" descr="A street with lights on&#10;&#10;AI-generated content may be incorrect.">
            <a:extLst>
              <a:ext uri="{FF2B5EF4-FFF2-40B4-BE49-F238E27FC236}">
                <a16:creationId xmlns:a16="http://schemas.microsoft.com/office/drawing/2014/main" id="{9B5E9D99-430C-1C42-2E36-23DCE0CC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7086" b="-2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 descr="A statue of a soldier holding a rifle&#10;&#10;AI-generated content may be incorrect.">
            <a:extLst>
              <a:ext uri="{FF2B5EF4-FFF2-40B4-BE49-F238E27FC236}">
                <a16:creationId xmlns:a16="http://schemas.microsoft.com/office/drawing/2014/main" id="{F3B8D935-83B0-FF8B-5672-FE2D6EBFF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7" r="1" b="27588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E287F-542F-FCA7-CB1D-D5D27EE08E1F}"/>
              </a:ext>
            </a:extLst>
          </p:cNvPr>
          <p:cNvSpPr txBox="1"/>
          <p:nvPr/>
        </p:nvSpPr>
        <p:spPr>
          <a:xfrm>
            <a:off x="4635795" y="85061"/>
            <a:ext cx="2541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339465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on a green background&#10;&#10;AI-generated content may be incorrect.">
            <a:extLst>
              <a:ext uri="{FF2B5EF4-FFF2-40B4-BE49-F238E27FC236}">
                <a16:creationId xmlns:a16="http://schemas.microsoft.com/office/drawing/2014/main" id="{66F6C165-EC06-053D-3D4E-FC92C0228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r="5" b="4316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8" descr="A person holding a picture and a medal&#10;&#10;AI-generated content may be incorrect.">
            <a:extLst>
              <a:ext uri="{FF2B5EF4-FFF2-40B4-BE49-F238E27FC236}">
                <a16:creationId xmlns:a16="http://schemas.microsoft.com/office/drawing/2014/main" id="{5C31C8B7-3E08-1BF4-CE7C-548879767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r="12897" b="2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 descr="A person in a white shirt and tie&#10;&#10;AI-generated content may be incorrect.">
            <a:extLst>
              <a:ext uri="{FF2B5EF4-FFF2-40B4-BE49-F238E27FC236}">
                <a16:creationId xmlns:a16="http://schemas.microsoft.com/office/drawing/2014/main" id="{D2219F10-64AF-9ED8-3FE9-4FA7A4331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r="22822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7" name="Picture 6" descr="A person in a suit with medals on his chest&#10;&#10;AI-generated content may be incorrect.">
            <a:extLst>
              <a:ext uri="{FF2B5EF4-FFF2-40B4-BE49-F238E27FC236}">
                <a16:creationId xmlns:a16="http://schemas.microsoft.com/office/drawing/2014/main" id="{AAAB7708-7539-05BC-E049-CE642A88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11768" b="-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Picture 10" descr="A person and person wearing medals&#10;&#10;AI-generated content may be incorrect.">
            <a:extLst>
              <a:ext uri="{FF2B5EF4-FFF2-40B4-BE49-F238E27FC236}">
                <a16:creationId xmlns:a16="http://schemas.microsoft.com/office/drawing/2014/main" id="{92390193-DC23-59F7-128A-8E51F9671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r="8945" b="4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96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lack chains">
            <a:extLst>
              <a:ext uri="{FF2B5EF4-FFF2-40B4-BE49-F238E27FC236}">
                <a16:creationId xmlns:a16="http://schemas.microsoft.com/office/drawing/2014/main" id="{9EFF8118-1EEB-448B-7FF5-D1ABB709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2AC7E-9FEF-E051-01CB-03FAE9F9C3D0}"/>
              </a:ext>
            </a:extLst>
          </p:cNvPr>
          <p:cNvSpPr txBox="1"/>
          <p:nvPr/>
        </p:nvSpPr>
        <p:spPr>
          <a:xfrm>
            <a:off x="7935402" y="743447"/>
            <a:ext cx="344576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The postcode lottery of Veteran care &amp; support</a:t>
            </a:r>
          </a:p>
        </p:txBody>
      </p:sp>
    </p:spTree>
    <p:extLst>
      <p:ext uri="{BB962C8B-B14F-4D97-AF65-F5344CB8AC3E}">
        <p14:creationId xmlns:p14="http://schemas.microsoft.com/office/powerpoint/2010/main" val="159154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382D5-7C98-28F6-34BF-9FDABA89018D}"/>
              </a:ext>
            </a:extLst>
          </p:cNvPr>
          <p:cNvSpPr txBox="1"/>
          <p:nvPr/>
        </p:nvSpPr>
        <p:spPr>
          <a:xfrm>
            <a:off x="2103121" y="31034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Collaboration, hard work &amp; promising developments...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950A7-B928-D5F8-DF67-2BD6613ABCA4}"/>
              </a:ext>
            </a:extLst>
          </p:cNvPr>
          <p:cNvSpPr txBox="1"/>
          <p:nvPr/>
        </p:nvSpPr>
        <p:spPr>
          <a:xfrm>
            <a:off x="2615738" y="1263807"/>
            <a:ext cx="6960524" cy="598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chemeClr val="bg1"/>
                </a:solidFill>
              </a:rPr>
              <a:t>A call to action; how can you help?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75C4FE48-1BB9-2D38-9FA0-30FD335E7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95" y="1958566"/>
            <a:ext cx="3867451" cy="1914388"/>
          </a:xfrm>
          <a:prstGeom prst="rect">
            <a:avLst/>
          </a:prstGeom>
        </p:spPr>
      </p:pic>
      <p:pic>
        <p:nvPicPr>
          <p:cNvPr id="5" name="Picture 4" descr="A group of people in military uniforms&#10;&#10;AI-generated content may be incorrect.">
            <a:extLst>
              <a:ext uri="{FF2B5EF4-FFF2-40B4-BE49-F238E27FC236}">
                <a16:creationId xmlns:a16="http://schemas.microsoft.com/office/drawing/2014/main" id="{989AB5DD-F398-9177-4AE0-71F89B6D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4" y="2079927"/>
            <a:ext cx="3740383" cy="1823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F3F74-77DB-653B-5756-900F26A42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4" y="4164079"/>
            <a:ext cx="3508012" cy="2274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66042-1DB6-741A-C40C-9040EEF07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38" y="4164079"/>
            <a:ext cx="2815031" cy="2274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02227-14CE-4F90-03EC-ED51BE14E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46" y="4164079"/>
            <a:ext cx="3110288" cy="22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9DDEA-4C5E-3ACD-6E85-48EAA710162D}"/>
              </a:ext>
            </a:extLst>
          </p:cNvPr>
          <p:cNvSpPr txBox="1"/>
          <p:nvPr/>
        </p:nvSpPr>
        <p:spPr>
          <a:xfrm>
            <a:off x="3464733" y="1393372"/>
            <a:ext cx="460158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/>
              <a:t>Thank you</a:t>
            </a:r>
          </a:p>
          <a:p>
            <a:pPr algn="ctr"/>
            <a:endParaRPr lang="en-GB" sz="4400" b="1" dirty="0"/>
          </a:p>
          <a:p>
            <a:pPr algn="ctr"/>
            <a:r>
              <a:rPr lang="en-GB" sz="4400" b="1" dirty="0"/>
              <a:t>Any questions...?</a:t>
            </a:r>
          </a:p>
        </p:txBody>
      </p:sp>
      <p:pic>
        <p:nvPicPr>
          <p:cNvPr id="3" name="Picture 2" descr="A logo with a tree in the center&#10;&#10;AI-generated content may be incorrect.">
            <a:extLst>
              <a:ext uri="{FF2B5EF4-FFF2-40B4-BE49-F238E27FC236}">
                <a16:creationId xmlns:a16="http://schemas.microsoft.com/office/drawing/2014/main" id="{E1D59DF1-4C0F-ED32-145F-ED98289BB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9" y="4668701"/>
            <a:ext cx="1396366" cy="1508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56558-86D4-070F-1553-253A26BE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61" y="4930817"/>
            <a:ext cx="2712102" cy="106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yellow and black speech bubble with black text&#10;&#10;AI-generated content may be incorrect.">
            <a:extLst>
              <a:ext uri="{FF2B5EF4-FFF2-40B4-BE49-F238E27FC236}">
                <a16:creationId xmlns:a16="http://schemas.microsoft.com/office/drawing/2014/main" id="{E2B8128C-AD0F-EA69-AF54-A2D27DA01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32" y="4651611"/>
            <a:ext cx="2971407" cy="1714274"/>
          </a:xfrm>
          <a:prstGeom prst="rect">
            <a:avLst/>
          </a:prstGeom>
        </p:spPr>
      </p:pic>
      <p:pic>
        <p:nvPicPr>
          <p:cNvPr id="8" name="Picture 7" descr="A logo with a lion head&#10;&#10;AI-generated content may be incorrect.">
            <a:extLst>
              <a:ext uri="{FF2B5EF4-FFF2-40B4-BE49-F238E27FC236}">
                <a16:creationId xmlns:a16="http://schemas.microsoft.com/office/drawing/2014/main" id="{707484E5-7E8C-8C35-D8AE-B23178DF4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62" y="4668701"/>
            <a:ext cx="1652912" cy="1678341"/>
          </a:xfrm>
          <a:prstGeom prst="rect">
            <a:avLst/>
          </a:prstGeom>
        </p:spPr>
      </p:pic>
      <p:pic>
        <p:nvPicPr>
          <p:cNvPr id="5" name="Picture 4" descr="A logo with colorful circles and text&#10;&#10;AI-generated content may be incorrect.">
            <a:extLst>
              <a:ext uri="{FF2B5EF4-FFF2-40B4-BE49-F238E27FC236}">
                <a16:creationId xmlns:a16="http://schemas.microsoft.com/office/drawing/2014/main" id="{037F35BB-36FD-B71D-84D0-9EE5E5EA9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8" y="2602990"/>
            <a:ext cx="2142748" cy="1652019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14340729-B5C2-42F4-541F-90A9C1BC8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72" y="2538487"/>
            <a:ext cx="1736683" cy="15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80C88F27-F251-ECB7-3C0D-44DDC3FCF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04605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02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946F71-1F40-05F9-5698-C0815496690D}"/>
              </a:ext>
            </a:extLst>
          </p:cNvPr>
          <p:cNvSpPr txBox="1"/>
          <p:nvPr/>
        </p:nvSpPr>
        <p:spPr>
          <a:xfrm>
            <a:off x="3528697" y="751344"/>
            <a:ext cx="5837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Meet Mark &amp; Teri Humphries and hear about trauma, PTSD and loneliness from the lived experience perspective of two incredible people who really know... </a:t>
            </a:r>
          </a:p>
          <a:p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D157C-1845-346D-9EC4-AAC2D8974EC9}"/>
              </a:ext>
            </a:extLst>
          </p:cNvPr>
          <p:cNvSpPr txBox="1"/>
          <p:nvPr/>
        </p:nvSpPr>
        <p:spPr>
          <a:xfrm>
            <a:off x="1910844" y="145796"/>
            <a:ext cx="81585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(A conversation piece between Richard, Mark &amp; Teri)</a:t>
            </a:r>
          </a:p>
          <a:p>
            <a:endParaRPr lang="en-GB" dirty="0"/>
          </a:p>
        </p:txBody>
      </p:sp>
      <p:pic>
        <p:nvPicPr>
          <p:cNvPr id="5" name="Picture 4" descr="A person in a tie&#10;&#10;AI-generated content may be incorrect.">
            <a:extLst>
              <a:ext uri="{FF2B5EF4-FFF2-40B4-BE49-F238E27FC236}">
                <a16:creationId xmlns:a16="http://schemas.microsoft.com/office/drawing/2014/main" id="{B9C82F52-C62F-52D9-CAF0-F0060F71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4" y="3258560"/>
            <a:ext cx="2991293" cy="3232618"/>
          </a:xfrm>
          <a:prstGeom prst="rect">
            <a:avLst/>
          </a:prstGeom>
        </p:spPr>
      </p:pic>
      <p:pic>
        <p:nvPicPr>
          <p:cNvPr id="4" name="Picture 3" descr="A person holding a picture and a medal&#10;&#10;AI-generated content may be incorrect.">
            <a:extLst>
              <a:ext uri="{FF2B5EF4-FFF2-40B4-BE49-F238E27FC236}">
                <a16:creationId xmlns:a16="http://schemas.microsoft.com/office/drawing/2014/main" id="{A77DC565-A544-9AC8-B540-04279F55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r="12897" b="2"/>
          <a:stretch>
            <a:fillRect/>
          </a:stretch>
        </p:blipFill>
        <p:spPr>
          <a:xfrm>
            <a:off x="6096001" y="3258560"/>
            <a:ext cx="3746206" cy="31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36FC98-65C7-AC04-5D80-C8C34488053D}"/>
              </a:ext>
            </a:extLst>
          </p:cNvPr>
          <p:cNvSpPr txBox="1"/>
          <p:nvPr/>
        </p:nvSpPr>
        <p:spPr>
          <a:xfrm>
            <a:off x="-10213" y="229633"/>
            <a:ext cx="411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The academic bit....</a:t>
            </a:r>
          </a:p>
        </p:txBody>
      </p:sp>
      <p:pic>
        <p:nvPicPr>
          <p:cNvPr id="4" name="Picture 3" descr="A red white and blue circle with text&#10;&#10;AI-generated content may be incorrect.">
            <a:extLst>
              <a:ext uri="{FF2B5EF4-FFF2-40B4-BE49-F238E27FC236}">
                <a16:creationId xmlns:a16="http://schemas.microsoft.com/office/drawing/2014/main" id="{60C2D4A0-60E2-0C06-3313-C1AE1941D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4" y="1202305"/>
            <a:ext cx="3502092" cy="3086666"/>
          </a:xfrm>
          <a:prstGeom prst="rect">
            <a:avLst/>
          </a:prstGeom>
        </p:spPr>
      </p:pic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D309F0C-AB9D-DA19-5A6E-6E674FA3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03" y="1202306"/>
            <a:ext cx="3787047" cy="3162866"/>
          </a:xfrm>
          <a:prstGeom prst="rect">
            <a:avLst/>
          </a:prstGeom>
        </p:spPr>
      </p:pic>
      <p:pic>
        <p:nvPicPr>
          <p:cNvPr id="8" name="Picture 7" descr="A close-up of a person holding an object&#10;&#10;AI-generated content may be incorrect.">
            <a:extLst>
              <a:ext uri="{FF2B5EF4-FFF2-40B4-BE49-F238E27FC236}">
                <a16:creationId xmlns:a16="http://schemas.microsoft.com/office/drawing/2014/main" id="{0DEEAD93-7714-533A-06DD-6581BF754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4" y="4671742"/>
            <a:ext cx="7518786" cy="1651085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B046275F-3F57-537D-CF27-2F2C65E79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00" y="4665391"/>
            <a:ext cx="3605871" cy="1657436"/>
          </a:xfrm>
          <a:prstGeom prst="rect">
            <a:avLst/>
          </a:prstGeom>
        </p:spPr>
      </p:pic>
      <p:pic>
        <p:nvPicPr>
          <p:cNvPr id="12" name="Picture 11" descr="A close up of a sign&#10;&#10;AI-generated content may be incorrect.">
            <a:extLst>
              <a:ext uri="{FF2B5EF4-FFF2-40B4-BE49-F238E27FC236}">
                <a16:creationId xmlns:a16="http://schemas.microsoft.com/office/drawing/2014/main" id="{4C21E590-4E7C-4F58-F5DA-C794A4108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90" y="249404"/>
            <a:ext cx="3686258" cy="775254"/>
          </a:xfrm>
          <a:prstGeom prst="rect">
            <a:avLst/>
          </a:prstGeom>
        </p:spPr>
      </p:pic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4DA60EC-1110-D504-1B8F-C891B9B67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33" y="381031"/>
            <a:ext cx="3498134" cy="62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68729-8DBF-E041-2A65-9405F1239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589" y="1202305"/>
            <a:ext cx="2943859" cy="115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19AB21EF-3F68-91D6-767D-49E74E75E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34" y="2657649"/>
            <a:ext cx="2356295" cy="16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673C3E7B-6CE0-1CDC-CD24-7FDF3163D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2" y="454393"/>
            <a:ext cx="9591675" cy="628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48569-BA7E-8840-CE7D-D72CFC5A2743}"/>
              </a:ext>
            </a:extLst>
          </p:cNvPr>
          <p:cNvSpPr txBox="1"/>
          <p:nvPr/>
        </p:nvSpPr>
        <p:spPr>
          <a:xfrm>
            <a:off x="3827720" y="85061"/>
            <a:ext cx="480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‘The Thousand yard Stare’ by Steve Stonestreet</a:t>
            </a:r>
          </a:p>
        </p:txBody>
      </p:sp>
    </p:spTree>
    <p:extLst>
      <p:ext uri="{BB962C8B-B14F-4D97-AF65-F5344CB8AC3E}">
        <p14:creationId xmlns:p14="http://schemas.microsoft.com/office/powerpoint/2010/main" val="339103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in military uniforms&#10;&#10;AI-generated content may be incorrect.">
            <a:extLst>
              <a:ext uri="{FF2B5EF4-FFF2-40B4-BE49-F238E27FC236}">
                <a16:creationId xmlns:a16="http://schemas.microsoft.com/office/drawing/2014/main" id="{A9622F55-E7AE-1EBE-8490-3559215E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06" y="0"/>
            <a:ext cx="924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erson in a wheelchair&#10;&#10;AI-generated content may be incorrect.">
            <a:extLst>
              <a:ext uri="{FF2B5EF4-FFF2-40B4-BE49-F238E27FC236}">
                <a16:creationId xmlns:a16="http://schemas.microsoft.com/office/drawing/2014/main" id="{064824FD-59EB-17E4-4593-18267368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2" r="-2" b="5660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2" name="Picture 11" descr="A person in a wheelchair talking to a person&#10;&#10;AI-generated content may be incorrect.">
            <a:extLst>
              <a:ext uri="{FF2B5EF4-FFF2-40B4-BE49-F238E27FC236}">
                <a16:creationId xmlns:a16="http://schemas.microsoft.com/office/drawing/2014/main" id="{662119E2-C8C8-CF4B-ED2C-58651993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5" r="8507" b="-3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8" name="Picture 17" descr="A group of people in wheelchairs&#10;&#10;AI-generated content may be incorrect.">
            <a:extLst>
              <a:ext uri="{FF2B5EF4-FFF2-40B4-BE49-F238E27FC236}">
                <a16:creationId xmlns:a16="http://schemas.microsoft.com/office/drawing/2014/main" id="{632FDB0A-1B99-C581-E483-0AE2CC962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26407" b="-3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4" name="Picture 13" descr="A group of people in wheelchairs on a basketball court&#10;&#10;AI-generated content may be incorrect.">
            <a:extLst>
              <a:ext uri="{FF2B5EF4-FFF2-40B4-BE49-F238E27FC236}">
                <a16:creationId xmlns:a16="http://schemas.microsoft.com/office/drawing/2014/main" id="{B71467F2-AD5A-CB28-5844-15ABE0BD3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r="25902" b="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6" name="Picture 15" descr="A group of men in wheelchairs on a basketball court&#10;&#10;AI-generated content may be incorrect.">
            <a:extLst>
              <a:ext uri="{FF2B5EF4-FFF2-40B4-BE49-F238E27FC236}">
                <a16:creationId xmlns:a16="http://schemas.microsoft.com/office/drawing/2014/main" id="{2C90D67D-87E0-56DD-7519-2CA58DFC5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8" r="-1" b="4020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5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87707-86E1-FFA6-A397-9800D3474FAD}"/>
              </a:ext>
            </a:extLst>
          </p:cNvPr>
          <p:cNvSpPr txBox="1"/>
          <p:nvPr/>
        </p:nvSpPr>
        <p:spPr>
          <a:xfrm>
            <a:off x="6248400" y="3691118"/>
            <a:ext cx="6046090" cy="268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The role, and power, of holistic activities..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How &amp; why?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Wheelchair rugby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Community cycling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Art therapy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Photography</a:t>
            </a:r>
          </a:p>
        </p:txBody>
      </p:sp>
      <p:pic>
        <p:nvPicPr>
          <p:cNvPr id="3" name="Picture 2" descr="A poster for a wheelchair rugby competition&#10;&#10;AI-generated content may be incorrect.">
            <a:extLst>
              <a:ext uri="{FF2B5EF4-FFF2-40B4-BE49-F238E27FC236}">
                <a16:creationId xmlns:a16="http://schemas.microsoft.com/office/drawing/2014/main" id="{789DB9F1-A8B2-8440-1C4F-85CEF5EDB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30" y="4170920"/>
            <a:ext cx="1946064" cy="24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2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FD1FE-B2D0-CF9C-EEEC-509F59CD8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" r="-2" b="3394"/>
          <a:stretch>
            <a:fillRect/>
          </a:stretch>
        </p:blipFill>
        <p:spPr>
          <a:xfrm>
            <a:off x="411395" y="321733"/>
            <a:ext cx="7927062" cy="4233678"/>
          </a:xfrm>
          <a:prstGeom prst="rect">
            <a:avLst/>
          </a:prstGeom>
        </p:spPr>
      </p:pic>
      <p:pic>
        <p:nvPicPr>
          <p:cNvPr id="12" name="Picture 11" descr="A person in a blue shirt and shorts on a small bicycle&#10;&#10;AI-generated content may be incorrect.">
            <a:extLst>
              <a:ext uri="{FF2B5EF4-FFF2-40B4-BE49-F238E27FC236}">
                <a16:creationId xmlns:a16="http://schemas.microsoft.com/office/drawing/2014/main" id="{8A536AC7-4679-C915-060A-BE6A02B59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52" y="321733"/>
            <a:ext cx="2917371" cy="6315828"/>
          </a:xfrm>
          <a:prstGeom prst="rect">
            <a:avLst/>
          </a:prstGeom>
        </p:spPr>
      </p:pic>
      <p:pic>
        <p:nvPicPr>
          <p:cNvPr id="14" name="Picture 13" descr="A group of people on a path&#10;&#10;AI-generated content may be incorrect.">
            <a:extLst>
              <a:ext uri="{FF2B5EF4-FFF2-40B4-BE49-F238E27FC236}">
                <a16:creationId xmlns:a16="http://schemas.microsoft.com/office/drawing/2014/main" id="{A8AEA8D0-2037-CB24-E045-A78BAB162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74" y="4280375"/>
            <a:ext cx="5103083" cy="2357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AB9E26-F17D-8F2B-D635-290D75A0550B}"/>
              </a:ext>
            </a:extLst>
          </p:cNvPr>
          <p:cNvSpPr txBox="1"/>
          <p:nvPr/>
        </p:nvSpPr>
        <p:spPr>
          <a:xfrm>
            <a:off x="744652" y="5043469"/>
            <a:ext cx="174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Community</a:t>
            </a:r>
          </a:p>
          <a:p>
            <a:pPr algn="ctr"/>
            <a:r>
              <a:rPr lang="en-GB" sz="2400" dirty="0"/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258473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2F3E60BC-F158-CF3E-7920-E52E48969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 r="-2" b="37735"/>
          <a:stretch>
            <a:fillRect/>
          </a:stretch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11" name="Picture 10" descr="A blue wall with pictures on it&#10;&#10;AI-generated content may be incorrect.">
            <a:extLst>
              <a:ext uri="{FF2B5EF4-FFF2-40B4-BE49-F238E27FC236}">
                <a16:creationId xmlns:a16="http://schemas.microsoft.com/office/drawing/2014/main" id="{EC78545B-604C-F77A-2F21-393DEEC8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27863"/>
          <a:stretch>
            <a:fillRect/>
          </a:stretch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93F6D24-B4AE-70F6-F051-3730C94A3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5" r="2" b="845"/>
          <a:stretch>
            <a:fillRect/>
          </a:stretch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7" name="Picture 6" descr="A person standing in front of a blue wall&#10;&#10;AI-generated content may be incorrect.">
            <a:extLst>
              <a:ext uri="{FF2B5EF4-FFF2-40B4-BE49-F238E27FC236}">
                <a16:creationId xmlns:a16="http://schemas.microsoft.com/office/drawing/2014/main" id="{DD89846A-46A9-5865-16ED-70C82A339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7" r="-2" b="36170"/>
          <a:stretch>
            <a:fillRect/>
          </a:stretch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9" name="Picture 8" descr="A blue wall with pictures on it&#10;&#10;AI-generated content may be incorrect.">
            <a:extLst>
              <a:ext uri="{FF2B5EF4-FFF2-40B4-BE49-F238E27FC236}">
                <a16:creationId xmlns:a16="http://schemas.microsoft.com/office/drawing/2014/main" id="{D40C6301-1683-D59B-5ACC-17B732EE1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r="13384" b="-1"/>
          <a:stretch>
            <a:fillRect/>
          </a:stretch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13" name="Picture 12" descr="A painting of a lighthouse&#10;&#10;AI-generated content may be incorrect.">
            <a:extLst>
              <a:ext uri="{FF2B5EF4-FFF2-40B4-BE49-F238E27FC236}">
                <a16:creationId xmlns:a16="http://schemas.microsoft.com/office/drawing/2014/main" id="{778B725C-FAC8-12F0-FD19-B6A622BD5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r="-1" b="40472"/>
          <a:stretch>
            <a:fillRect/>
          </a:stretch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7029-4459-B867-88C6-86DD05988197}"/>
              </a:ext>
            </a:extLst>
          </p:cNvPr>
          <p:cNvSpPr txBox="1"/>
          <p:nvPr/>
        </p:nvSpPr>
        <p:spPr>
          <a:xfrm>
            <a:off x="202017" y="255182"/>
            <a:ext cx="291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Art therapy</a:t>
            </a:r>
          </a:p>
        </p:txBody>
      </p:sp>
    </p:spTree>
    <p:extLst>
      <p:ext uri="{BB962C8B-B14F-4D97-AF65-F5344CB8AC3E}">
        <p14:creationId xmlns:p14="http://schemas.microsoft.com/office/powerpoint/2010/main" val="2208358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181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Avenir Next LT Pro</vt:lpstr>
      <vt:lpstr>Calibri</vt:lpstr>
      <vt:lpstr>Office Theme</vt:lpstr>
      <vt:lpstr>Loneliness &amp; the Veteran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Gettings, Richard</dc:creator>
  <cp:lastModifiedBy>Gettings, Richard</cp:lastModifiedBy>
  <cp:revision>17</cp:revision>
  <dcterms:created xsi:type="dcterms:W3CDTF">2025-10-27T10:53:16Z</dcterms:created>
  <dcterms:modified xsi:type="dcterms:W3CDTF">2025-11-05T11:37:27Z</dcterms:modified>
</cp:coreProperties>
</file>